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7" r:id="rId2"/>
    <p:sldId id="256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229" y="62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37-495F-83C4-FA10800A5B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37-495F-83C4-FA10800A5B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37-495F-83C4-FA10800A5B39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Sheet1!$C$3:$C$5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Sheet1!$D$3:$D$5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37-495F-83C4-FA10800A5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Michael Ishak – Virtual Intern at JP Morgan’s M&amp;A team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5528" y="1930863"/>
            <a:ext cx="703334" cy="703334"/>
            <a:chOff x="7791881" y="273464"/>
            <a:chExt cx="864014" cy="864014"/>
          </a:xfrm>
        </p:grpSpPr>
        <p:grpSp>
          <p:nvGrpSpPr>
            <p:cNvPr id="11" name="Group 10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14" name="Rectangle 13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18" name="Rectangle 17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13" name="Oval 12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ectangle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8302752" y="6821424"/>
            <a:ext cx="1591056" cy="320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 idx="10"/>
          </p:nvPr>
        </p:nvSpPr>
        <p:spPr>
          <a:xfrm>
            <a:off x="795528" y="2858143"/>
            <a:ext cx="9107424" cy="406265"/>
          </a:xfrm>
        </p:spPr>
        <p:txBody>
          <a:bodyPr/>
          <a:lstStyle/>
          <a:p>
            <a:r>
              <a:rPr lang="en-AU"/>
              <a:t>HappyHour Co.</a:t>
            </a:r>
          </a:p>
        </p:txBody>
      </p:sp>
      <p:sp>
        <p:nvSpPr>
          <p:cNvPr id="24" name="Subtitle 23"/>
          <p:cNvSpPr>
            <a:spLocks noGrp="1"/>
          </p:cNvSpPr>
          <p:nvPr>
            <p:ph type="subTitle" idx="11"/>
          </p:nvPr>
        </p:nvSpPr>
        <p:spPr>
          <a:xfrm>
            <a:off x="795528" y="3493008"/>
            <a:ext cx="1412246" cy="365760"/>
          </a:xfrm>
        </p:spPr>
        <p:txBody>
          <a:bodyPr wrap="none">
            <a:noAutofit/>
          </a:bodyPr>
          <a:lstStyle/>
          <a:p>
            <a:r>
              <a:rPr lang="en-AU"/>
              <a:t>Company profile</a:t>
            </a:r>
          </a:p>
        </p:txBody>
      </p:sp>
      <p:sp>
        <p:nvSpPr>
          <p:cNvPr id="25" name="CoverPageDateText"/>
          <p:cNvSpPr>
            <a:spLocks noGrp="1"/>
          </p:cNvSpPr>
          <p:nvPr>
            <p:ph type="body" sz="quarter" idx="13"/>
          </p:nvPr>
        </p:nvSpPr>
        <p:spPr>
          <a:xfrm>
            <a:off x="2309374" y="3493008"/>
            <a:ext cx="3008376" cy="365760"/>
          </a:xfrm>
        </p:spPr>
        <p:txBody>
          <a:bodyPr/>
          <a:lstStyle/>
          <a:p>
            <a:r>
              <a:rPr lang="en-AU" dirty="0"/>
              <a:t>March 2020</a:t>
            </a:r>
          </a:p>
        </p:txBody>
      </p:sp>
      <p:sp>
        <p:nvSpPr>
          <p:cNvPr id="27" name="SubtitleDataPipeTag"/>
          <p:cNvSpPr txBox="1"/>
          <p:nvPr/>
        </p:nvSpPr>
        <p:spPr>
          <a:xfrm>
            <a:off x="2207774" y="3493008"/>
            <a:ext cx="101600" cy="295466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1400" b="1" i="0" dirty="0">
                <a:solidFill>
                  <a:schemeClr val="bg2"/>
                </a:solidFill>
                <a:latin typeface="Arial"/>
              </a:rPr>
              <a:t>|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8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AU" sz="1400" dirty="0"/>
              <a:t>Largest producer of beer, spirits and non-alcoholic drinks in Malaysia &amp; Singapore: expanding current operations</a:t>
            </a: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279392" cy="2267712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Asia-based producer and marketer of beer, spirits, and non-alcoholic beverages.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Operations include the manufacturing, distribution and direct sales in Singapore (Headquarters are here), Malaysia (manufacturing in Malaysia is outsourced to Brew Co.), and China.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Recently expanded operations to China and plans to expand into Cambodia.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Majority share-holder and owner/co-founder Ms. Happy seeks to exit their stakes with no close family to inherit their side of the business.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Strategic Benefits: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Largest Beer and Spirits producer in Singapore and Malaysia whilst also being the largest non-alcoholic beverages producer in Malaysia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Strong supply chain with strong links to distributors.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9" y="6733625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 Task 2 - Notes on </a:t>
            </a:r>
            <a:r>
              <a:rPr lang="en-AU" sz="800" dirty="0" err="1">
                <a:solidFill>
                  <a:schemeClr val="tx2"/>
                </a:solidFill>
                <a:latin typeface="Arial" panose="020B0604020202020204" pitchFamily="34" charset="0"/>
              </a:rPr>
              <a:t>HappyHour</a:t>
            </a: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 Co v3.docx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1D47B75-19DC-41F9-8455-E0248BFB9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180714"/>
              </p:ext>
            </p:extLst>
          </p:nvPr>
        </p:nvGraphicFramePr>
        <p:xfrm>
          <a:off x="1152740" y="4451895"/>
          <a:ext cx="3564967" cy="2238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EFF7DE-AD2A-4BDD-96EA-5030633B7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7999"/>
              </p:ext>
            </p:extLst>
          </p:nvPr>
        </p:nvGraphicFramePr>
        <p:xfrm>
          <a:off x="5623560" y="1936086"/>
          <a:ext cx="4279394" cy="2529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422">
                  <a:extLst>
                    <a:ext uri="{9D8B030D-6E8A-4147-A177-3AD203B41FA5}">
                      <a16:colId xmlns:a16="http://schemas.microsoft.com/office/drawing/2014/main" val="832236669"/>
                    </a:ext>
                  </a:extLst>
                </a:gridCol>
                <a:gridCol w="791324">
                  <a:extLst>
                    <a:ext uri="{9D8B030D-6E8A-4147-A177-3AD203B41FA5}">
                      <a16:colId xmlns:a16="http://schemas.microsoft.com/office/drawing/2014/main" val="393315885"/>
                    </a:ext>
                  </a:extLst>
                </a:gridCol>
                <a:gridCol w="791324">
                  <a:extLst>
                    <a:ext uri="{9D8B030D-6E8A-4147-A177-3AD203B41FA5}">
                      <a16:colId xmlns:a16="http://schemas.microsoft.com/office/drawing/2014/main" val="2653933607"/>
                    </a:ext>
                  </a:extLst>
                </a:gridCol>
                <a:gridCol w="791324">
                  <a:extLst>
                    <a:ext uri="{9D8B030D-6E8A-4147-A177-3AD203B41FA5}">
                      <a16:colId xmlns:a16="http://schemas.microsoft.com/office/drawing/2014/main" val="762336294"/>
                    </a:ext>
                  </a:extLst>
                </a:gridCol>
              </a:tblGrid>
              <a:tr h="18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US$mm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FY18A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FY19A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FY20E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51684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Revenue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810622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i="1" u="none" strike="noStrike" dirty="0">
                          <a:effectLst/>
                        </a:rPr>
                        <a:t>Growth (%, ref = FY18)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11.45%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722380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426059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Beer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356310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Spirits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542618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Non-alcohic beverages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748761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EBITDA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8956223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Margin (%, EBITDA/Revenue)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25.00%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26.01%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28.01%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336246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540366"/>
                  </a:ext>
                </a:extLst>
              </a:tr>
              <a:tr h="1857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NPAT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9957445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Margin (%, NPAT/Revenue)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15.00%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15.92%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18.02%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35873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0C9BC7-597F-4685-8B45-CA05187E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97182"/>
              </p:ext>
            </p:extLst>
          </p:nvPr>
        </p:nvGraphicFramePr>
        <p:xfrm>
          <a:off x="5623558" y="4964098"/>
          <a:ext cx="4279396" cy="1483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424">
                  <a:extLst>
                    <a:ext uri="{9D8B030D-6E8A-4147-A177-3AD203B41FA5}">
                      <a16:colId xmlns:a16="http://schemas.microsoft.com/office/drawing/2014/main" val="857126834"/>
                    </a:ext>
                  </a:extLst>
                </a:gridCol>
                <a:gridCol w="791324">
                  <a:extLst>
                    <a:ext uri="{9D8B030D-6E8A-4147-A177-3AD203B41FA5}">
                      <a16:colId xmlns:a16="http://schemas.microsoft.com/office/drawing/2014/main" val="3751468313"/>
                    </a:ext>
                  </a:extLst>
                </a:gridCol>
                <a:gridCol w="791324">
                  <a:extLst>
                    <a:ext uri="{9D8B030D-6E8A-4147-A177-3AD203B41FA5}">
                      <a16:colId xmlns:a16="http://schemas.microsoft.com/office/drawing/2014/main" val="177110224"/>
                    </a:ext>
                  </a:extLst>
                </a:gridCol>
                <a:gridCol w="791324">
                  <a:extLst>
                    <a:ext uri="{9D8B030D-6E8A-4147-A177-3AD203B41FA5}">
                      <a16:colId xmlns:a16="http://schemas.microsoft.com/office/drawing/2014/main" val="175356294"/>
                    </a:ext>
                  </a:extLst>
                </a:gridCol>
              </a:tblGrid>
              <a:tr h="1946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US$mm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108375"/>
                  </a:ext>
                </a:extLst>
              </a:tr>
              <a:tr h="1946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2020E EBITDA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752274"/>
                  </a:ext>
                </a:extLst>
              </a:tr>
              <a:tr h="1946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Growth (%)</a:t>
                      </a:r>
                      <a:endParaRPr lang="en-GB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787013"/>
                  </a:ext>
                </a:extLst>
              </a:tr>
              <a:tr h="19464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279651"/>
                  </a:ext>
                </a:extLst>
              </a:tr>
              <a:tr h="3523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EBITDA Multiple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10.0x - 11.5x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449229"/>
                  </a:ext>
                </a:extLst>
              </a:tr>
              <a:tr h="3523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Valuation 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3,000 - 3,500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0329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126</TotalTime>
  <Words>257</Words>
  <Application>Microsoft Office PowerPoint</Application>
  <PresentationFormat>Custom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Wingdings</vt:lpstr>
      <vt:lpstr>PP+ UnifiedGIB - A4</vt:lpstr>
      <vt:lpstr>HappyHour Co.</vt:lpstr>
      <vt:lpstr>HappyHour Co.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Michael Ishak</cp:lastModifiedBy>
  <cp:revision>25</cp:revision>
  <dcterms:created xsi:type="dcterms:W3CDTF">2020-04-17T12:29:06Z</dcterms:created>
  <dcterms:modified xsi:type="dcterms:W3CDTF">2022-08-01T17:02:28Z</dcterms:modified>
</cp:coreProperties>
</file>