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</p:sldIdLst>
  <p:sldSz cx="10058400" cy="7772400"/>
  <p:notesSz cx="6858000" cy="9144000"/>
  <p:custDataLst>
    <p:tags r:id="rId3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1327" userDrawn="1">
          <p15:clr>
            <a:srgbClr val="A4A3A4"/>
          </p15:clr>
        </p15:guide>
        <p15:guide id="3" orient="horz" pos="2565" userDrawn="1">
          <p15:clr>
            <a:srgbClr val="A4A3A4"/>
          </p15:clr>
        </p15:guide>
        <p15:guide id="4" orient="horz" pos="2910" userDrawn="1">
          <p15:clr>
            <a:srgbClr val="A4A3A4"/>
          </p15:clr>
        </p15:guide>
        <p15:guide id="5" orient="horz" pos="4149" userDrawn="1">
          <p15:clr>
            <a:srgbClr val="A4A3A4"/>
          </p15:clr>
        </p15:guide>
        <p15:guide id="6" orient="horz" pos="4291" userDrawn="1">
          <p15:clr>
            <a:srgbClr val="A4A3A4"/>
          </p15:clr>
        </p15:guide>
        <p15:guide id="7" pos="301" userDrawn="1">
          <p15:clr>
            <a:srgbClr val="A4A3A4"/>
          </p15:clr>
        </p15:guide>
        <p15:guide id="8" pos="2998" userDrawn="1">
          <p15:clr>
            <a:srgbClr val="A4A3A4"/>
          </p15:clr>
        </p15:guide>
        <p15:guide id="9" pos="3340" userDrawn="1">
          <p15:clr>
            <a:srgbClr val="A4A3A4"/>
          </p15:clr>
        </p15:guide>
        <p15:guide id="10" pos="6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595" y="-1042"/>
      </p:cViewPr>
      <p:guideLst>
        <p:guide orient="horz" pos="1136"/>
        <p:guide orient="horz" pos="1327"/>
        <p:guide orient="horz" pos="2565"/>
        <p:guide orient="horz" pos="2910"/>
        <p:guide orient="horz" pos="4149"/>
        <p:guide orient="horz" pos="4291"/>
        <p:guide pos="301"/>
        <p:guide pos="2998"/>
        <p:guide pos="3340"/>
        <p:guide pos="6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1920240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3703320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475488" y="5852160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68305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404872" y="640080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703320" y="3703320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8116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2103120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1608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88028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96433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4617720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061257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75488" y="1325880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0729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46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2651760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4343400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5488" y="6812280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404872" y="457200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2404872" y="7009299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4914900" y="710186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294157" y="7031736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30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475488" y="457200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193381" y="1673352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457200" y="2039112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192468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475488" y="1801368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743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73736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338328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0292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7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3977640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5440680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5488" y="68305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475488" y="5852160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404872" y="640080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84632" y="5440680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5488" y="1600200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819783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602736" y="2103120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729984" y="2103120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34038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1920240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3593592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527608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7785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1920240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3593592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527608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303520" y="192024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303520" y="3593592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303520" y="527608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11085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602736" y="21031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729984" y="21031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475488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602736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6729984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574252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2798064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120640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443216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475488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2798064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120640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443216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68522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75488" y="1325880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475488" y="2103120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08960" y="2103120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89504" y="2103120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058400" cy="7772400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8997696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067544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2449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224028" y="256032"/>
            <a:ext cx="9619489" cy="7251192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2971800"/>
            <a:ext cx="8997696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6016752"/>
            <a:ext cx="9628632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4982" y="3575304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4982" y="3181198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37226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34670" y="1133856"/>
            <a:ext cx="2953512" cy="4434840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547872" y="1133856"/>
            <a:ext cx="2953512" cy="4434840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6766560" y="1128370"/>
            <a:ext cx="2953512" cy="4434840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795528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34670" y="5671109"/>
            <a:ext cx="938723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1222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289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475488" y="1801368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701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574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971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475488" y="457200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475488" y="1737360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0160" lvl="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1234440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404872" y="457200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2404872" y="24688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475488" y="432240"/>
            <a:ext cx="65" cy="13221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4914900" y="708660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475488" y="7223760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US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294157" y="7031736"/>
            <a:ext cx="1288756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0160" indent="-6985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182880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384048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557784" indent="-219456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4914900" y="708660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9505909"/>
              </p:ext>
            </p:extLst>
          </p:nvPr>
        </p:nvGraphicFramePr>
        <p:xfrm>
          <a:off x="475488" y="1793875"/>
          <a:ext cx="9107424" cy="4646676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6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1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9144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36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5720" marT="18288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 19,2020</a:t>
                      </a:r>
                    </a:p>
                  </a:txBody>
                  <a:tcPr marL="45720" marT="18288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Indicative Bid Phase</a:t>
                      </a:r>
                    </a:p>
                  </a:txBody>
                  <a:tcPr marL="45720" marT="18288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Initial analysis based on indicative bid documents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and Financing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Financing discussion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Collect required approvals</a:t>
                      </a:r>
                    </a:p>
                  </a:txBody>
                  <a:tcPr marL="45720" marT="18288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036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9am Apr 9, 2020 (HKT)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- 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5pm Apr 9, 2020 (HKT)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036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5pm May 13, 2020 (HKT)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344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5720" marT="18288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2020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Beginning of Final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Process Letter Two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Site Visit and the Management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visitation and presentation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Due </a:t>
                      </a: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Dilligence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Conduct the due diligence based on new information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the Q&amp;A Submissions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valuation based on the forecasted information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Confirm the sources for financing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preparing applications for internal regulatory approvals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8344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</a:t>
                      </a:r>
                    </a:p>
                  </a:txBody>
                  <a:tcPr marL="45720" marT="18288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7838" y="2019300"/>
            <a:ext cx="998537" cy="19162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838" y="4034118"/>
            <a:ext cx="998537" cy="2339789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SLIDEMASTERBRANDLOGORIGHT" val="754.56"/>
  <p:tag name="SLIDEMASTERBRANDLOGOBOTTOM" val="576"/>
  <p:tag name="SLIDEMASTERBRANDLOGOHEIGHT" val="22.32"/>
  <p:tag name="SLIDEMASTERBRANDLOGOWIDTH" val="102.96"/>
  <p:tag name="ISUNDOENTRY" val=""/>
  <p:tag name="ISROOTUNDO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dvisE/eqcU5w836otFBRQYw9mCPzNk7jAvFX4/meWmm1MzhAq+8JZ6xKPQAPm0vQunM0Z1j90gvEvRZKD0Wk8JD8Iwzng1hueFx8c8PKfSOKm0NpQ0hSdMmrQt6xP4RS6RHwUWIXY6T01sxIfwqjLEP4GntVgPj4XXdCklGIZ644sZzGRtBhPWFhRf+ZtNT7ZVUMsVFJ/RE0hpay9Bn4NR1IC2kPAld+oLRZWrWY59JqjeU8Up1ytMPtY2KLQRaCnU5qseRBDHu2nwg4ptQMMi259ccAh7FVPVw1gjOa30csM3KzSOvmt1vDkwbw1C5eqDQ6XCDKAi7QqDrOayPv0UWdG1fydR7/hfqbHJJXedkRPoKRSTGNGFFR6nztv+nTDgUV2cvg0JyDzUZFUNBA2vNWpqxfs1LoC5dy3MJQWxRP9Vj/i3mElXrsO0mfkWFowyyQS5DmIr+2YDvEOz8pFtU2ACsOXlzUo0Bg7uhDzEsyMSlDvsUDntHd7kZHTgBQD4FDIbdURG2aj6dvrM2E32ubNZU+ipsmmcyurdzmOQuQNJivL6Yr9dtaSiwVK0AitdHgyBGfXvML2VkXQo7YPjYYOqBJW/55+c2e0aj9lE9XfoV37gaQV8nKPoUPNuYjLMmHABsFvQmMr17sFAfjSDN+JyUCP/PDnSBwBigRBKSfAmKXfDd+P+3Ac1kF8dk2q5jOO8ArtFpqLq7WNJ2YRzBdMm16HmDTLLn6uixL1WE+JvUQ2qjmcpOsylmFOTJ4TlvCyh0aQkM9FzH/1myZu2pjpyp9XLi6eqr9hT44jdh4mF0TXMc/A2L8xGb2yzx9dy3mOG9TAa7YxxWqY9VLH6rWcGzCf+GrByzS9tv1IkEOQVb4uWMjN9dOI54lQJmKa6X2Qop6OlqB1cNVEfm2ELpoM5FoJh6Z9yyqThvTG8rRHxF8EuCP/gL7gYL6OAcUXlEMRkGoTDSyi1KVTYPNavdPWvVt+7x4ak7ajFIM4j08eSUDDY6Hvyd1wZUQtMyUe4YIUT9F2qqPDwsgdKrA985kFmW5DSc2ay/9wOGtQEuAyp4E/jkSeuDLQ3ZbQTyGIPqfuK61cvIr6PFn+lXIpJmXX8gzhi2Hqez1mRcv4E0/SXTfXe3Ln7eDkD5V9W7TLjvaTwXHpxvd0sDqwcFIbR+Pk1h2AMIgMX0/VKgD5iln95zdLLKbqbYfOBiv+X9LKmx/fPC0bxAAb2zyTEqPvSJS7Yx/k0pw0BTKkSIJG54SXYKXaOWS+XVMLInHblJuKJ4SRwvpJ7vgwivcAKaa8zgK9KQiCj4aNL2BBvqEhKYhqSfti4ACmFYgQR4XlClQ0EN1ctL6V58VHT4qj35/eNo1stjSRFz3kPwwb1V+sdC7KmK4v36z135DEqeK/iO0BVtjcYpRgsnWtvRcZftmH0pY2npJq5mAJB7XTRJ+02fd9o4tM0XjgHM22cUo0joxQOZvAfsLfS9kQU2QTFGVaVrLWe4+G6/lgMj0GCYkrbFZON4z5UHKFqVBEOqiYBTcvJED75K+Hy/fDjphU1mJ1++R046t4n1gkRF6tchQ1BbjzgHIqYSk+zn9z+tT+VzXuUoL/HUlHCrcBovJekWz/TmPXIW5qzS+VxshXwAzhx7ijLg7ETVP2Ky7VEPORmeJlDOk9ukehykXLLY5L/CoRD6+tpANTBayz+GPG0duNIbdHYDF4oSExtUWT5dHIRstpSY6OoWIEdeQqjQoy6IsWMdWZ1hMgJoKlmru7snCjSnBQpXTN2wvVOHMvWTXR7FLctrPzpDIEXJp1BgvgJnyJSeyXwmIjlk3qupiEN/2nbpmwlnRkcVMe/aIUfTYapHygmxnr8smCrKgv+wNG1zK/KI/dr4+Na9CktYrAxYI7GTpd3JsJpxFPfS1BKEBYb3tbId2m3yZ8AGjLo/IMhAf773U5dCJOF9G+Bnm5Upf7qL"/>
  <p:tag name="SKIPCONVERSIONCHECK" val="true"/>
  <p:tag name="PITCHPROSLIDECOUNT" val="1"/>
  <p:tag name="SIZEANDPOSITION" val="8569db8a-2f8f-4be4-96d2-7eba77b048d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Letter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2371ed14-b16b-4251-a66f-8169a77e0eda.potx" id="{C41E8DFA-0B2F-4452-968D-A0D493FBABE3}" vid="{E6289C63-3418-4D0A-8C18-BE9CDBB2D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Template_UnifiedGIB_Letter</Template>
  <TotalTime>47</TotalTime>
  <Words>145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Times New Roman</vt:lpstr>
      <vt:lpstr>Wingdings</vt:lpstr>
      <vt:lpstr>PP+ UnifiedGIB - Letter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auction process and key workstream</dc:title>
  <dc:creator>Guo, Dicky X</dc:creator>
  <cp:lastModifiedBy>Michael Ishak</cp:lastModifiedBy>
  <cp:revision>8</cp:revision>
  <dcterms:created xsi:type="dcterms:W3CDTF">2020-04-17T07:45:47Z</dcterms:created>
  <dcterms:modified xsi:type="dcterms:W3CDTF">2022-08-01T17:00:49Z</dcterms:modified>
</cp:coreProperties>
</file>