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9"/>
      <p:bold r:id="rId10"/>
      <p: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ak\Downloads\Task%202%20-%20Phishing%20-%20simulation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/>
                </a:solidFill>
              </a:rPr>
              <a:t>Chances of a</a:t>
            </a:r>
            <a:r>
              <a:rPr lang="en-GB" baseline="0">
                <a:solidFill>
                  <a:schemeClr val="tx1"/>
                </a:solidFill>
              </a:rPr>
              <a:t> department being Phished</a:t>
            </a:r>
            <a:endParaRPr lang="en-GB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E7-401A-9161-EE4B9614D83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E7-401A-9161-EE4B9614D83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E7-401A-9161-EE4B9614D83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E7-401A-9161-EE4B9614D834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E7-401A-9161-EE4B9614D834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E7-401A-9161-EE4B9614D834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0E7-401A-9161-EE4B9614D834}"/>
              </c:ext>
            </c:extLst>
          </c:dPt>
          <c:cat>
            <c:strRef>
              <c:f>Sheet1!$A$2:$A$8</c:f>
              <c:strCache>
                <c:ptCount val="7"/>
                <c:pt idx="0">
                  <c:v>IT</c:v>
                </c:pt>
                <c:pt idx="1">
                  <c:v>HR</c:v>
                </c:pt>
                <c:pt idx="2">
                  <c:v>Card Services</c:v>
                </c:pt>
                <c:pt idx="3">
                  <c:v>Reception</c:v>
                </c:pt>
                <c:pt idx="4">
                  <c:v>Engineering</c:v>
                </c:pt>
                <c:pt idx="5">
                  <c:v>Marketing</c:v>
                </c:pt>
                <c:pt idx="6">
                  <c:v>R&amp;D</c:v>
                </c:pt>
              </c:strCache>
            </c:strRef>
          </c:cat>
          <c:val>
            <c:numRef>
              <c:f>Sheet1!$G$2:$G$8</c:f>
              <c:numCache>
                <c:formatCode>0.0000%</c:formatCode>
                <c:ptCount val="7"/>
                <c:pt idx="0">
                  <c:v>0</c:v>
                </c:pt>
                <c:pt idx="1">
                  <c:v>0.63749999999999996</c:v>
                </c:pt>
                <c:pt idx="2">
                  <c:v>0.03</c:v>
                </c:pt>
                <c:pt idx="3">
                  <c:v>0</c:v>
                </c:pt>
                <c:pt idx="4">
                  <c:v>2.7999999999999998E-4</c:v>
                </c:pt>
                <c:pt idx="5">
                  <c:v>9.8800000000000013E-2</c:v>
                </c:pt>
                <c:pt idx="6">
                  <c:v>5.0000000000000001E-4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0E7-401A-9161-EE4B9614D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798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63607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778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02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96547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94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900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775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314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0672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653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21923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068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737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528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448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79809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4D31-43A5-475A-80CF-332C9F6DCF35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38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02451" y="1895571"/>
            <a:ext cx="7200897" cy="9779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4400" dirty="0"/>
              <a:t>PHISHING ATTACKS</a:t>
            </a:r>
            <a:endParaRPr lang="en-US" sz="44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C894B-EB16-4D54-BA99-44DEB30B3FC1}"/>
              </a:ext>
            </a:extLst>
          </p:cNvPr>
          <p:cNvSpPr txBox="1"/>
          <p:nvPr/>
        </p:nvSpPr>
        <p:spPr>
          <a:xfrm>
            <a:off x="4151655" y="1278432"/>
            <a:ext cx="1171900" cy="428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it?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192B46-9D37-49E7-8B48-4C01932412D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737605" y="1706601"/>
            <a:ext cx="0" cy="3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B3A1C4-04C0-47C1-82CD-07395CED7F56}"/>
              </a:ext>
            </a:extLst>
          </p:cNvPr>
          <p:cNvSpPr txBox="1"/>
          <p:nvPr/>
        </p:nvSpPr>
        <p:spPr>
          <a:xfrm>
            <a:off x="1793995" y="3540937"/>
            <a:ext cx="1354620" cy="32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Who is at risk?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20AFC4-CFFA-4678-AE1E-2BF28471EF13}"/>
              </a:ext>
            </a:extLst>
          </p:cNvPr>
          <p:cNvSpPr txBox="1"/>
          <p:nvPr/>
        </p:nvSpPr>
        <p:spPr>
          <a:xfrm>
            <a:off x="5217970" y="3463184"/>
            <a:ext cx="2068536" cy="40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can I stay safe?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DE5DA3-4F20-4E0D-B41A-E7749C459939}"/>
              </a:ext>
            </a:extLst>
          </p:cNvPr>
          <p:cNvCxnSpPr>
            <a:cxnSpLocks/>
          </p:cNvCxnSpPr>
          <p:nvPr/>
        </p:nvCxnSpPr>
        <p:spPr>
          <a:xfrm flipH="1">
            <a:off x="2471305" y="2750401"/>
            <a:ext cx="1336314" cy="7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C036AD-FC41-4BDD-B3EB-4C4E852CF281}"/>
              </a:ext>
            </a:extLst>
          </p:cNvPr>
          <p:cNvCxnSpPr>
            <a:cxnSpLocks/>
          </p:cNvCxnSpPr>
          <p:nvPr/>
        </p:nvCxnSpPr>
        <p:spPr>
          <a:xfrm>
            <a:off x="5217970" y="2771637"/>
            <a:ext cx="889936" cy="7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AA2A7CC-6710-48DB-A517-56CCD48F88EE}"/>
              </a:ext>
            </a:extLst>
          </p:cNvPr>
          <p:cNvSpPr txBox="1"/>
          <p:nvPr/>
        </p:nvSpPr>
        <p:spPr>
          <a:xfrm>
            <a:off x="0" y="4797372"/>
            <a:ext cx="4907755" cy="429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Michael Ishak Mastercard Dept. Cybersecurity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7357DB-B0AD-450A-8CA8-E2AB59FE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758" y="4203945"/>
            <a:ext cx="1209242" cy="93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phishing?</a:t>
            </a:r>
            <a:endParaRPr lang="en-GB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10229"/>
            <a:ext cx="7688700" cy="2329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 is a form of social engineering where an attacker uses a fake email to trick the recipient into revealing their sensitive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can be done by:</a:t>
            </a:r>
          </a:p>
          <a:p>
            <a:pPr marL="285750" indent="-285750">
              <a:spcAft>
                <a:spcPts val="1200"/>
              </a:spcAft>
            </a:pPr>
            <a:r>
              <a:rPr lang="en-GB"/>
              <a:t>Malicious software designed to scrape information off of the victim’s infrastructure (e.g. ransomware).</a:t>
            </a:r>
          </a:p>
          <a:p>
            <a:pPr marL="285750" indent="-285750">
              <a:spcAft>
                <a:spcPts val="1200"/>
              </a:spcAft>
            </a:pPr>
            <a:r>
              <a:rPr lang="en-GB"/>
              <a:t>Deceive the victim into giving them their details by pretending to be of authority.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/>
              <a:t>According to the FBI, phishing is the most common attack with twice as many instances than other cybercrime.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2E7AF0-A589-43B3-A1DE-8807EC76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40371-1FE3-4AFD-B801-E4E898E9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736599"/>
            <a:ext cx="2745042" cy="994029"/>
          </a:xfrm>
        </p:spPr>
        <p:txBody>
          <a:bodyPr anchor="b">
            <a:normAutofit/>
          </a:bodyPr>
          <a:lstStyle/>
          <a:p>
            <a:r>
              <a:rPr lang="en-GB" sz="1800"/>
              <a:t>Who is at risk?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CDD02-D5E3-4D30-8587-66036C891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1800479"/>
            <a:ext cx="2745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60750-D244-45EF-AD6B-33FB18F3CD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71550" y="1870330"/>
            <a:ext cx="2745043" cy="25365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/>
            <a:r>
              <a:rPr lang="en" sz="1200"/>
              <a:t>Hypothesis testing at a 2% significance level shows that these teams are at the highest risk of being Phished:</a:t>
            </a:r>
            <a:br>
              <a:rPr lang="en" sz="1200"/>
            </a:br>
            <a:r>
              <a:rPr lang="en" sz="1200"/>
              <a:t>HR</a:t>
            </a:r>
            <a:br>
              <a:rPr lang="en" sz="1200"/>
            </a:br>
            <a:r>
              <a:rPr lang="en" sz="1200"/>
              <a:t>Marketing</a:t>
            </a:r>
            <a:br>
              <a:rPr lang="en" sz="1200"/>
            </a:br>
            <a:r>
              <a:rPr lang="en" sz="1200"/>
              <a:t>Card Services</a:t>
            </a:r>
            <a:endParaRPr lang="en-GB" sz="120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E6669F-C5A9-44A4-94C6-F8846D7F0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413616"/>
              </p:ext>
            </p:extLst>
          </p:nvPr>
        </p:nvGraphicFramePr>
        <p:xfrm>
          <a:off x="4064001" y="736598"/>
          <a:ext cx="4102099" cy="3670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970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stay safe: learn to spot phishing emails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1400" dirty="0"/>
              <a:t>There are many signs to phishing: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" sz="1400" dirty="0"/>
              <a:t>Suspicious email address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" sz="1400" dirty="0"/>
              <a:t>Generic greetings (e.g “Dear customer”)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" sz="1400" dirty="0"/>
              <a:t>Hovering over hyperlinks may show a different location than that described in the email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" sz="1400" dirty="0"/>
              <a:t>Poor spelling, formatting and grammer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" sz="1400" dirty="0"/>
              <a:t>Unusual email attachments – make sure to treat all attachments and links with a hint of caution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Ensure that you are: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Suspicious of message requests that require you to click on a link or attachment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Cautious of any messages requiring immediate attention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Referring to your Cybersecurity Dept. at Mastercard if you have any concerns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Not providing any personal or sensitive information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102">
            <a:extLst>
              <a:ext uri="{FF2B5EF4-FFF2-40B4-BE49-F238E27FC236}">
                <a16:creationId xmlns:a16="http://schemas.microsoft.com/office/drawing/2014/main" id="{6BAA51F4-64C5-4BB0-8C9A-B915243C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8C32D14E-22B1-4D17-8A55-46BB5CE6E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9C8F6961-7AB4-4759-BF63-9E06BFFB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9" name="Picture 4108">
            <a:extLst>
              <a:ext uri="{FF2B5EF4-FFF2-40B4-BE49-F238E27FC236}">
                <a16:creationId xmlns:a16="http://schemas.microsoft.com/office/drawing/2014/main" id="{A72801F6-3F12-4634-A6F2-1D994271C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89B93-B4EF-4BBC-A01B-71009D2D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64" y="3303639"/>
            <a:ext cx="7492258" cy="791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5000" dirty="0"/>
              <a:t>Stay safe!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3BFCD6DA-5CAD-422C-9DDE-BB7A4B81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8314" y="819150"/>
            <a:ext cx="6722076" cy="2346259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EC81CD-8910-4691-8B41-B10F1F9A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4093" y="943005"/>
            <a:ext cx="2699097" cy="209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C96DA315-A4EF-CA9A-A7BC-8D433B2E3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1669" y="943005"/>
            <a:ext cx="2098548" cy="2098548"/>
          </a:xfrm>
          <a:prstGeom prst="rect">
            <a:avLst/>
          </a:prstGeom>
        </p:spPr>
      </p:pic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3CA0524A-2BE2-486D-9AA0-EE3B728D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3060" y="4139128"/>
            <a:ext cx="5897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2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272</Words>
  <Application>Microsoft Office PowerPoint</Application>
  <PresentationFormat>On-screen Show (16:9)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PHISHING ATTACKS</vt:lpstr>
      <vt:lpstr>What is phishing?</vt:lpstr>
      <vt:lpstr>Who is at risk?</vt:lpstr>
      <vt:lpstr>How to stay safe: learn to spot phishing emails</vt:lpstr>
      <vt:lpstr>How do we stop getting phished?</vt:lpstr>
      <vt:lpstr>Stay safe!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cp:lastModifiedBy>Michael Ishak</cp:lastModifiedBy>
  <cp:revision>6</cp:revision>
  <dcterms:modified xsi:type="dcterms:W3CDTF">2022-08-04T17:14:23Z</dcterms:modified>
</cp:coreProperties>
</file>