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9DFC-268C-4FAE-A539-78D3B4FB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2EFF-C7D6-4B14-B80D-2BADD653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A35C-0109-496B-A48A-AA519941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8413-6A27-4A8E-98C0-A5D016C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E953-234D-4EC2-A53B-9DE8A68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085-E011-4F07-929B-959EA76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21CE-9E96-4DC5-BA1E-794557F4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6508-8E1C-4098-B5AB-D6BC747B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5603-8871-461A-91B3-D8556D9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904-8CFA-40E4-8DC3-69D6B622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80A84-6082-4F46-92F6-6896CDEF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21E9-8EF0-4E8D-9D80-9412A037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4107-3C32-45C4-9BDA-BD532D5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2998-E987-422C-B29A-042F8B9A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61CA-6182-4A3C-9B03-4C3B044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EB8-5610-457D-A13F-F4ED1F45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E85F-0D35-466F-801C-3CD080F2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3D01-87A7-42E4-B4FB-64221A15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824C-5166-4C67-BC2D-E1A8E77B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68D8-DD48-412E-9A20-046114A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060-EF9B-47F7-97B3-CA0F5AA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AA6E-E567-4702-8245-A2FF0EF5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463E-408A-4DF0-9123-D524FBB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19A-4F0F-483F-AA5A-DE5159F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CFCD-78F7-4C24-A156-1138EBB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24C-4301-47C1-9502-49F01335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35B5-16C3-4B7A-89C6-0142856B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2E3D-A9A0-4631-A3CB-E12F1AE7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D773-DDA8-400E-A465-3F1178B2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B5BC-0FEF-433F-95B0-E68EE2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8B2E-D9FE-405B-8F5F-72152F0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90B-0777-40CB-A48F-BDEC172B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A656-BDDA-4901-92DA-9F26503B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14AB-E20C-4499-8741-60C59887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40FE5-24F3-4E23-A2A2-BA69C7C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681-008C-4D56-9CA2-10B04217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B6065-4797-4EE5-8EA7-5E738A73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068-CEB7-49E2-A21A-89C3725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9B80D-914E-438D-B2CB-EE138860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188-DD07-4E8C-BAA6-4DAB76EF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D8E-334D-4F46-82A0-443C118D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6A0B-349C-45F2-BA4E-48BBD78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2B65-779F-46CE-B450-A24BF67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9A81-AD84-46D9-8599-F4B1F0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9D84C-AB21-4DF0-814F-E00D9FFC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BCB-E508-4E23-A3A4-2DFCC8E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38-68A8-4C6F-987B-33F60BFC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D70-E7F4-40B9-9538-0837ED7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2163-0093-45B3-99FA-26B591D2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A1CA-9390-4282-9582-94F818F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3C3-3114-42B0-B0C6-6E05C3B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C094-D641-45D3-842F-291B16E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CFA-BA8F-4827-85A6-8C60E5D4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F7B5F-E360-47EC-B589-36D376AAD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075F-ADE2-4104-974E-30614F86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72DA-DB17-4723-B4F9-F1F135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491-3FFE-44FD-83DD-E0BFF1C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0481-503C-442E-88FA-E5F6D3C4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64C31-904B-41F7-851A-823B7DA8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FE0-5F86-480F-8EA6-EBB2189A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3B1-7A47-4D2B-8033-576A2992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223C-7221-42F3-BF52-BFAD53909E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4436-F900-4F6C-BA0A-4EAF01D1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89C5-F2EB-4702-AFBF-30270CBE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4E2733E-D2DD-435F-8077-F846E8132B34}"/>
              </a:ext>
            </a:extLst>
          </p:cNvPr>
          <p:cNvSpPr/>
          <p:nvPr/>
        </p:nvSpPr>
        <p:spPr>
          <a:xfrm>
            <a:off x="2660186" y="-6813"/>
            <a:ext cx="6871626" cy="687162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4A1C5-88E8-4354-B807-E3777AB8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7" y="1083306"/>
            <a:ext cx="4079404" cy="46913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D7CFB9-159F-4E20-BB56-DB11662C99A4}"/>
              </a:ext>
            </a:extLst>
          </p:cNvPr>
          <p:cNvSpPr/>
          <p:nvPr/>
        </p:nvSpPr>
        <p:spPr>
          <a:xfrm rot="10800000">
            <a:off x="2660186" y="-13626"/>
            <a:ext cx="6871626" cy="6871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223DB-015F-4627-BDB2-9D2F3C576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2338A-4BCB-4D2A-A58F-85BC4734A85A}"/>
              </a:ext>
            </a:extLst>
          </p:cNvPr>
          <p:cNvSpPr txBox="1"/>
          <p:nvPr/>
        </p:nvSpPr>
        <p:spPr>
          <a:xfrm>
            <a:off x="1099594" y="312516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4EBED-736F-46DC-80BA-03F2AB52A096}"/>
              </a:ext>
            </a:extLst>
          </p:cNvPr>
          <p:cNvSpPr txBox="1"/>
          <p:nvPr/>
        </p:nvSpPr>
        <p:spPr>
          <a:xfrm>
            <a:off x="7641219" y="496653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B9DD4-DBB6-411B-8CFC-85D383A67648}"/>
              </a:ext>
            </a:extLst>
          </p:cNvPr>
          <p:cNvSpPr txBox="1"/>
          <p:nvPr/>
        </p:nvSpPr>
        <p:spPr>
          <a:xfrm>
            <a:off x="1886674" y="186352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BF608-9958-4F55-8F37-E7760BB76E8C}"/>
              </a:ext>
            </a:extLst>
          </p:cNvPr>
          <p:cNvCxnSpPr>
            <a:cxnSpLocks/>
          </p:cNvCxnSpPr>
          <p:nvPr/>
        </p:nvCxnSpPr>
        <p:spPr>
          <a:xfrm>
            <a:off x="3090441" y="2974694"/>
            <a:ext cx="0" cy="9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F9662-E60A-48C9-B638-E0848ACFF7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F883A-ED5E-452B-B9A4-D3005FC390BA}"/>
              </a:ext>
            </a:extLst>
          </p:cNvPr>
          <p:cNvGrpSpPr/>
          <p:nvPr/>
        </p:nvGrpSpPr>
        <p:grpSpPr>
          <a:xfrm>
            <a:off x="486137" y="720524"/>
            <a:ext cx="11219726" cy="5416952"/>
            <a:chOff x="555584" y="578735"/>
            <a:chExt cx="11219726" cy="5416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44CC5-CF6B-4426-BAD4-519F43768D73}"/>
                </a:ext>
              </a:extLst>
            </p:cNvPr>
            <p:cNvSpPr/>
            <p:nvPr/>
          </p:nvSpPr>
          <p:spPr>
            <a:xfrm>
              <a:off x="555584" y="578735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Unique id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25B53-2E44-430E-A2C8-5E782A72D8E3}"/>
                </a:ext>
              </a:extLst>
            </p:cNvPr>
            <p:cNvSpPr/>
            <p:nvPr/>
          </p:nvSpPr>
          <p:spPr>
            <a:xfrm>
              <a:off x="555584" y="1493135"/>
              <a:ext cx="2245488" cy="3588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/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6479EA-7AF4-4E2A-8CE1-66201661D6E9}"/>
                </a:ext>
              </a:extLst>
            </p:cNvPr>
            <p:cNvSpPr/>
            <p:nvPr/>
          </p:nvSpPr>
          <p:spPr>
            <a:xfrm>
              <a:off x="555584" y="5081287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DSA Signature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B6328-83D5-4842-826C-A48840C4E10E}"/>
                </a:ext>
              </a:extLst>
            </p:cNvPr>
            <p:cNvSpPr/>
            <p:nvPr/>
          </p:nvSpPr>
          <p:spPr>
            <a:xfrm>
              <a:off x="3588152" y="578735"/>
              <a:ext cx="818715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 order to avoid malicious duplicate messages.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87ABA3-5C97-48BC-9B20-A79F4072AF1F}"/>
                </a:ext>
              </a:extLst>
            </p:cNvPr>
            <p:cNvSpPr/>
            <p:nvPr/>
          </p:nvSpPr>
          <p:spPr>
            <a:xfrm>
              <a:off x="3588151" y="1493134"/>
              <a:ext cx="8187157" cy="3588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actual data which is sent.</a:t>
              </a:r>
            </a:p>
            <a:p>
              <a:pPr algn="ctr"/>
              <a:r>
                <a:rPr lang="en-US" dirty="0"/>
                <a:t>Could be a plain-text message, or a digital currency transaction.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1D43ED-459D-4A26-A1F5-419846FB8001}"/>
                </a:ext>
              </a:extLst>
            </p:cNvPr>
            <p:cNvSpPr/>
            <p:nvPr/>
          </p:nvSpPr>
          <p:spPr>
            <a:xfrm>
              <a:off x="3588152" y="5081285"/>
              <a:ext cx="818715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 pieces of data which can be used to verify the authenticity of the whole message.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999E84-0336-4952-B444-C366592E957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801072" y="1035935"/>
              <a:ext cx="787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22CF80-A811-431F-B9B6-3AAB64A0A93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801072" y="3287210"/>
              <a:ext cx="7870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D22D65-AA98-484C-8E26-E217B6A223E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2801072" y="5538485"/>
              <a:ext cx="78708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Clipart - Clip Art Pictures - Graphics - Illustrations | Clip art  pictures, Banks building, Money clipart">
            <a:extLst>
              <a:ext uri="{FF2B5EF4-FFF2-40B4-BE49-F238E27FC236}">
                <a16:creationId xmlns:a16="http://schemas.microsoft.com/office/drawing/2014/main" id="{CCEE27FF-D22F-48CF-BA7B-A411D18D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10" y="1047750"/>
            <a:ext cx="415178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ADB05BA-F664-47E6-8E79-448E1F15E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7A4D1814-F7A3-4197-890E-0C53A3E48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024610" y="1047750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6AE26A-4229-4666-A6EB-7B7EB2201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420"/>
              </p:ext>
            </p:extLst>
          </p:nvPr>
        </p:nvGraphicFramePr>
        <p:xfrm>
          <a:off x="4020110" y="4996391"/>
          <a:ext cx="415178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5890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  <a:gridCol w="2075890">
                  <a:extLst>
                    <a:ext uri="{9D8B030D-6E8A-4147-A177-3AD203B41FA5}">
                      <a16:colId xmlns:a16="http://schemas.microsoft.com/office/drawing/2014/main" val="402151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0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45B-1932-4127-9728-A86C0414F7B1}"/>
              </a:ext>
            </a:extLst>
          </p:cNvPr>
          <p:cNvSpPr txBox="1"/>
          <p:nvPr/>
        </p:nvSpPr>
        <p:spPr>
          <a:xfrm>
            <a:off x="1320504" y="124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C17BE-3792-4951-AF15-4629E70083AE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063EE0-F191-4AB7-9C7D-0508FC35AEBA}"/>
              </a:ext>
            </a:extLst>
          </p:cNvPr>
          <p:cNvCxnSpPr>
            <a:cxnSpLocks/>
          </p:cNvCxnSpPr>
          <p:nvPr/>
        </p:nvCxnSpPr>
        <p:spPr>
          <a:xfrm flipH="1">
            <a:off x="2409825" y="3429000"/>
            <a:ext cx="18764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F05BB-2BB3-4B86-BD83-CB9D5F7C8640}"/>
              </a:ext>
            </a:extLst>
          </p:cNvPr>
          <p:cNvSpPr txBox="1"/>
          <p:nvPr/>
        </p:nvSpPr>
        <p:spPr>
          <a:xfrm>
            <a:off x="3029680" y="3059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+2,500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1CB33F-0430-4E31-B471-58A93A96E9D7}"/>
              </a:ext>
            </a:extLst>
          </p:cNvPr>
          <p:cNvCxnSpPr>
            <a:cxnSpLocks/>
          </p:cNvCxnSpPr>
          <p:nvPr/>
        </p:nvCxnSpPr>
        <p:spPr>
          <a:xfrm flipH="1">
            <a:off x="8015961" y="3429000"/>
            <a:ext cx="187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F5C40E-F713-43A4-9073-D05E243145D3}"/>
              </a:ext>
            </a:extLst>
          </p:cNvPr>
          <p:cNvSpPr txBox="1"/>
          <p:nvPr/>
        </p:nvSpPr>
        <p:spPr>
          <a:xfrm>
            <a:off x="8635816" y="3059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-2,500</a:t>
            </a:r>
          </a:p>
        </p:txBody>
      </p:sp>
    </p:spTree>
    <p:extLst>
      <p:ext uri="{BB962C8B-B14F-4D97-AF65-F5344CB8AC3E}">
        <p14:creationId xmlns:p14="http://schemas.microsoft.com/office/powerpoint/2010/main" val="324325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F4C4DC6F-CD2C-41E9-ABAC-FDDA1C466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9B48FA5-344B-46D8-8893-93879F900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58346" y="1048138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F39CB-8D82-4BDC-8057-9AC45461759E}"/>
              </a:ext>
            </a:extLst>
          </p:cNvPr>
          <p:cNvSpPr txBox="1"/>
          <p:nvPr/>
        </p:nvSpPr>
        <p:spPr>
          <a:xfrm>
            <a:off x="454240" y="1248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F530A-5867-4ECB-B8B3-F88D8B179E72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50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26A7955-3A98-4ADA-B39E-A2FFED5C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95" y="141661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A987072-E2D0-4CE4-8591-08934E54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61" y="8228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379D242-C374-4A88-88B9-125D90DE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09" y="2127766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DE1E64A-5956-4839-AA92-39E78E02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37" y="358178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0AC09893-5369-4503-A254-704EC7B3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20" y="508304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C9543-60C5-479D-8E9D-505419DAAA3D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4849843" y="1518165"/>
            <a:ext cx="2679656" cy="20636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8D42F-D324-4195-B8C5-8E257319A096}"/>
              </a:ext>
            </a:extLst>
          </p:cNvPr>
          <p:cNvCxnSpPr>
            <a:cxnSpLocks/>
            <a:stCxn id="27" idx="1"/>
            <a:endCxn id="2050" idx="3"/>
          </p:cNvCxnSpPr>
          <p:nvPr/>
        </p:nvCxnSpPr>
        <p:spPr>
          <a:xfrm flipH="1" flipV="1">
            <a:off x="6796177" y="836986"/>
            <a:ext cx="733322" cy="274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3C647-5809-4B75-A493-865D49CE927C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870919" y="3581787"/>
            <a:ext cx="2658580" cy="6953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149CA-E1F1-41C9-9F9F-5139C790F376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3810691" y="2823091"/>
            <a:ext cx="3718808" cy="7586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A5423-6F57-4A1B-810E-B7A476A0F545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235702" y="3581787"/>
            <a:ext cx="1293797" cy="2196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EFB784-8E25-420D-AFD7-BE2E6FAA406F}"/>
              </a:ext>
            </a:extLst>
          </p:cNvPr>
          <p:cNvSpPr/>
          <p:nvPr/>
        </p:nvSpPr>
        <p:spPr>
          <a:xfrm>
            <a:off x="7529499" y="3289925"/>
            <a:ext cx="2334314" cy="583724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sends Alice 2,500</a:t>
            </a:r>
          </a:p>
        </p:txBody>
      </p:sp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BB92B9E9-1ACB-40E2-8C49-3F9620FC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50796"/>
              </p:ext>
            </p:extLst>
          </p:nvPr>
        </p:nvGraphicFramePr>
        <p:xfrm>
          <a:off x="4360426" y="5125378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4205580-223E-48E3-A4F2-566DDDB5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06394"/>
              </p:ext>
            </p:extLst>
          </p:nvPr>
        </p:nvGraphicFramePr>
        <p:xfrm>
          <a:off x="2982465" y="3581787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AD6BB4C-3BC1-45C3-AC9A-AD0974B5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49119"/>
              </p:ext>
            </p:extLst>
          </p:nvPr>
        </p:nvGraphicFramePr>
        <p:xfrm>
          <a:off x="1930342" y="2127766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D705EEC4-8E93-472C-86EA-F205BE19C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0736"/>
              </p:ext>
            </p:extLst>
          </p:nvPr>
        </p:nvGraphicFramePr>
        <p:xfrm>
          <a:off x="2970444" y="7922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CC82B8A7-2E89-4CE1-A03D-D3562A4D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48143"/>
              </p:ext>
            </p:extLst>
          </p:nvPr>
        </p:nvGraphicFramePr>
        <p:xfrm>
          <a:off x="4943327" y="127515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6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013B280-780F-47DA-819D-6AA8860F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56" y="151816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7E781A28-879D-4F12-902F-C575915C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11" y="5942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A53D6A6-A583-4522-AED9-0FDCDADD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46" y="1013341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6E65080-563D-4549-8BB2-D1AE747D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50" y="30071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A054A166-4422-4CEB-B36C-55450788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32" y="3606672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281D8E0-5188-48B9-9F7B-346164270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07298"/>
              </p:ext>
            </p:extLst>
          </p:nvPr>
        </p:nvGraphicFramePr>
        <p:xfrm>
          <a:off x="7268338" y="3649003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C5C4B75-6DE8-4743-A025-BE43CA4F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12003"/>
              </p:ext>
            </p:extLst>
          </p:nvPr>
        </p:nvGraphicFramePr>
        <p:xfrm>
          <a:off x="4122878" y="3007140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15B0E21-FF5F-4A4D-B7DB-85818E09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43150"/>
              </p:ext>
            </p:extLst>
          </p:nvPr>
        </p:nvGraphicFramePr>
        <p:xfrm>
          <a:off x="2536979" y="101334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99EE30F0-C30F-4ED1-8072-65CFB69D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9546"/>
              </p:ext>
            </p:extLst>
          </p:nvPr>
        </p:nvGraphicFramePr>
        <p:xfrm>
          <a:off x="5694594" y="5636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AA9F145-03B6-4962-B28F-E90AB6A3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10435"/>
              </p:ext>
            </p:extLst>
          </p:nvPr>
        </p:nvGraphicFramePr>
        <p:xfrm>
          <a:off x="8275888" y="1504019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138D0F-83F4-4794-85D4-CBDCF6A8AFE3}"/>
                  </a:ext>
                </a:extLst>
              </p:cNvPr>
              <p:cNvSpPr/>
              <p:nvPr/>
            </p:nvSpPr>
            <p:spPr>
              <a:xfrm>
                <a:off x="1805710" y="3752848"/>
                <a:ext cx="9548954" cy="2667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romanU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represents the hash of the message. z = the min(N,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outlen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leftmost bits of the hash of the message (where N is the bit length of q, and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outlen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bit length of the hash digest).</a:t>
                </a:r>
              </a:p>
              <a:p>
                <a:pPr marL="342900" indent="-342900">
                  <a:buAutoNum type="romanU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that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∧0&lt;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AutoNum type="roman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roman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g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romanUcPeriod"/>
                </a:pP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v = r ), the signature is valid.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138D0F-83F4-4794-85D4-CBDCF6A8A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10" y="3752848"/>
                <a:ext cx="9548954" cy="2667002"/>
              </a:xfrm>
              <a:prstGeom prst="rect">
                <a:avLst/>
              </a:prstGeom>
              <a:blipFill>
                <a:blip r:embed="rId2"/>
                <a:stretch>
                  <a:fillRect l="-3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E14B84-A5BD-4AD0-80D4-95E36AFB645B}"/>
                  </a:ext>
                </a:extLst>
              </p:cNvPr>
              <p:cNvSpPr/>
              <p:nvPr/>
            </p:nvSpPr>
            <p:spPr>
              <a:xfrm>
                <a:off x="1177060" y="876298"/>
                <a:ext cx="9548954" cy="2667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romanU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represents the hash of the message. z = the min(N,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outlen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leftmost bits of the hash of the message (where N is the bit length of q, and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outlen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bit length of the hash digest).</a:t>
                </a:r>
              </a:p>
              <a:p>
                <a:pPr marL="342900" indent="-342900">
                  <a:buAutoNum type="romanU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 random k such that 0 &lt; k &lt; q, and then calculate k⁻¹ such that 1 = ( k × k⁻¹ ) mod q.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keep the private key a secret, a new and different k should be used for each signature.</a:t>
                </a:r>
              </a:p>
              <a:p>
                <a:pPr marL="400050" indent="-4000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a different k and repeat from step II.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E14B84-A5BD-4AD0-80D4-95E36AFB6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60" y="876298"/>
                <a:ext cx="9548954" cy="2667002"/>
              </a:xfrm>
              <a:prstGeom prst="rect">
                <a:avLst/>
              </a:prstGeom>
              <a:blipFill>
                <a:blip r:embed="rId3"/>
                <a:stretch>
                  <a:fillRect l="-3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3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Steinberg</dc:creator>
  <cp:lastModifiedBy>מיכאל קופרפי שטיינברג</cp:lastModifiedBy>
  <cp:revision>11</cp:revision>
  <dcterms:created xsi:type="dcterms:W3CDTF">2021-05-26T21:45:42Z</dcterms:created>
  <dcterms:modified xsi:type="dcterms:W3CDTF">2021-06-08T00:32:02Z</dcterms:modified>
</cp:coreProperties>
</file>