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57" r:id="rId29"/>
    <p:sldId id="268" r:id="rId30"/>
    <p:sldId id="261" r:id="rId31"/>
    <p:sldId id="270" r:id="rId32"/>
    <p:sldId id="259" r:id="rId33"/>
    <p:sldId id="267" r:id="rId34"/>
    <p:sldId id="282" r:id="rId35"/>
    <p:sldId id="283" r:id="rId36"/>
    <p:sldId id="285" r:id="rId37"/>
    <p:sldId id="284" r:id="rId3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70" d="100"/>
          <a:sy n="70" d="100"/>
        </p:scale>
        <p:origin x="53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23644" custLinFactNeighborY="-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594064" y="0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4203" y="39861"/>
        <a:ext cx="6207212" cy="1281229"/>
      </dsp:txXfrm>
    </dsp:sp>
    <dsp:sp modelId="{CA544AF7-F7B2-4CA5-9251-B4CDB8D06634}">
      <dsp:nvSpPr>
        <dsp:cNvPr id="0" name=""/>
        <dsp:cNvSpPr/>
      </dsp:nvSpPr>
      <dsp:spPr>
        <a:xfrm>
          <a:off x="1" y="1587776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" y="1627637"/>
        <a:ext cx="6101526" cy="1281229"/>
      </dsp:txXfrm>
    </dsp:sp>
    <dsp:sp modelId="{2AE92D3F-F0FA-45DD-BB60-4C6FBC6BC016}">
      <dsp:nvSpPr>
        <dsp:cNvPr id="0" name=""/>
        <dsp:cNvSpPr/>
      </dsp:nvSpPr>
      <dsp:spPr>
        <a:xfrm>
          <a:off x="594067" y="3175552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928" y="3215413"/>
        <a:ext cx="6101526" cy="1281229"/>
      </dsp:txXfrm>
    </dsp:sp>
    <dsp:sp modelId="{9CA877D8-99F8-40A0-89E9-59A61C9A70F4}">
      <dsp:nvSpPr>
        <dsp:cNvPr id="0" name=""/>
        <dsp:cNvSpPr/>
      </dsp:nvSpPr>
      <dsp:spPr>
        <a:xfrm>
          <a:off x="5848129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7168" y="1032054"/>
        <a:ext cx="486540" cy="665675"/>
      </dsp:txXfrm>
    </dsp:sp>
    <dsp:sp modelId="{62643EF2-016C-41F1-8CBC-398422A85727}">
      <dsp:nvSpPr>
        <dsp:cNvPr id="0" name=""/>
        <dsp:cNvSpPr/>
      </dsp:nvSpPr>
      <dsp:spPr>
        <a:xfrm>
          <a:off x="6651354" y="2603159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0393" y="2603159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1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67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8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8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109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00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9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8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58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34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71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55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82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78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3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43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9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05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zh-CN" altLang="en-US" dirty="0">
                <a:latin typeface="Impact" panose="020B0806030902050204" pitchFamily="34" charset="0"/>
                <a:sym typeface="Salesforce Sans"/>
              </a:rPr>
              <a:t>计算</a:t>
            </a:r>
            <a:r>
              <a:rPr lang="zh-CN" altLang="en-US" dirty="0" smtClean="0">
                <a:latin typeface="Impact" panose="020B0806030902050204" pitchFamily="34" charset="0"/>
                <a:sym typeface="Salesforce Sans"/>
              </a:rPr>
              <a:t>思维与系统设计基础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Weekly report</a:t>
            </a:r>
          </a:p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 2 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374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田卓钰  孔德嘉  南佳凡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642918"/>
            <a:ext cx="8735325" cy="5572164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sym typeface="Salesforce Sans"/>
              </a:rPr>
              <a:t>Parts:</a:t>
            </a:r>
            <a:br>
              <a:rPr lang="en-US" altLang="zh-CN" cap="none" dirty="0" smtClean="0">
                <a:sym typeface="Salesforce Sans"/>
              </a:rPr>
            </a:br>
            <a:r>
              <a:rPr lang="zh-CN" altLang="en-US" cap="none" dirty="0" smtClean="0">
                <a:sym typeface="Salesforce Sans"/>
              </a:rPr>
              <a:t>（按照控制台顺序）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zh-CN" altLang="en-US" cap="none" dirty="0" smtClean="0"/>
              <a:t>根据</a:t>
            </a:r>
            <a:r>
              <a:rPr lang="en-US" altLang="zh-CN" cap="none" dirty="0" err="1" smtClean="0"/>
              <a:t>zx</a:t>
            </a:r>
            <a:r>
              <a:rPr lang="zh-CN" altLang="en-US" cap="none" dirty="0" smtClean="0"/>
              <a:t>的输入决定</a:t>
            </a:r>
            <a:r>
              <a:rPr lang="en-US" altLang="zh-CN" cap="none" dirty="0" smtClean="0"/>
              <a:t>x</a:t>
            </a:r>
            <a:r>
              <a:rPr lang="zh-CN" altLang="en-US" cap="none" dirty="0" smtClean="0"/>
              <a:t>是否取</a:t>
            </a:r>
            <a:r>
              <a:rPr lang="en-US" altLang="zh-CN" cap="none" dirty="0" smtClean="0"/>
              <a:t>0</a:t>
            </a:r>
            <a:r>
              <a:rPr lang="zh-CN" altLang="en-US" cap="none" dirty="0" smtClean="0"/>
              <a:t>，因此使用</a:t>
            </a:r>
            <a:r>
              <a:rPr lang="en-US" altLang="zh-CN" cap="none" dirty="0" err="1" smtClean="0"/>
              <a:t>Mux</a:t>
            </a:r>
            <a:r>
              <a:rPr lang="en-US" altLang="zh-CN" cap="none" dirty="0" smtClean="0"/>
              <a:t>,</a:t>
            </a:r>
            <a:r>
              <a:rPr lang="zh-CN" altLang="en-US" cap="none" dirty="0" smtClean="0"/>
              <a:t>语句是</a:t>
            </a:r>
            <a:r>
              <a:rPr lang="en-US" altLang="zh-CN" cap="none" dirty="0" err="1" smtClean="0"/>
              <a:t>Mux</a:t>
            </a:r>
            <a:r>
              <a:rPr lang="en-US" altLang="zh-CN" cap="none" dirty="0" smtClean="0"/>
              <a:t>(a=</a:t>
            </a:r>
            <a:r>
              <a:rPr lang="en-US" altLang="zh-CN" cap="none" dirty="0" err="1" smtClean="0"/>
              <a:t>x,b</a:t>
            </a:r>
            <a:r>
              <a:rPr lang="en-US" altLang="zh-CN" cap="none" dirty="0" smtClean="0"/>
              <a:t>=False(</a:t>
            </a:r>
            <a:r>
              <a:rPr lang="zh-CN" altLang="en-US" cap="none" dirty="0" smtClean="0"/>
              <a:t>也就是</a:t>
            </a:r>
            <a:r>
              <a:rPr lang="en-US" altLang="zh-CN" cap="none" dirty="0" smtClean="0"/>
              <a:t>0),</a:t>
            </a:r>
            <a:r>
              <a:rPr lang="en-US" altLang="zh-CN" cap="none" dirty="0" err="1" smtClean="0"/>
              <a:t>sel</a:t>
            </a:r>
            <a:r>
              <a:rPr lang="en-US" altLang="zh-CN" cap="none" dirty="0" smtClean="0"/>
              <a:t>=</a:t>
            </a:r>
            <a:r>
              <a:rPr lang="en-US" altLang="zh-CN" cap="none" dirty="0" err="1" smtClean="0"/>
              <a:t>zx,out</a:t>
            </a:r>
            <a:r>
              <a:rPr lang="en-US" altLang="zh-CN" cap="none" dirty="0" smtClean="0"/>
              <a:t>=x0</a:t>
            </a:r>
            <a:r>
              <a:rPr lang="zh-CN" altLang="en-US" cap="none" dirty="0" smtClean="0"/>
              <a:t>（内部管脚可以自己命名</a:t>
            </a:r>
            <a:r>
              <a:rPr lang="en-US" altLang="zh-CN" cap="none" dirty="0" smtClean="0"/>
              <a:t>)</a:t>
            </a:r>
          </a:p>
          <a:p>
            <a:r>
              <a:rPr lang="zh-CN" altLang="en-US" cap="none" dirty="0" smtClean="0"/>
              <a:t>决定是否取反，需要两句，第一句用</a:t>
            </a:r>
            <a:r>
              <a:rPr lang="en-US" altLang="zh-CN" cap="none" dirty="0" smtClean="0"/>
              <a:t>Not</a:t>
            </a:r>
            <a:r>
              <a:rPr lang="zh-CN" altLang="en-US" cap="none" dirty="0" smtClean="0"/>
              <a:t>取反得到一个结果，第二句决定是采用</a:t>
            </a:r>
            <a:r>
              <a:rPr lang="en-US" altLang="zh-CN" cap="none" dirty="0" smtClean="0"/>
              <a:t>Not</a:t>
            </a:r>
            <a:r>
              <a:rPr lang="zh-CN" altLang="en-US" cap="none" dirty="0" smtClean="0"/>
              <a:t>后的结果，还是原结果，这由输入的</a:t>
            </a:r>
            <a:r>
              <a:rPr lang="en-US" altLang="zh-CN" cap="none" dirty="0" err="1" smtClean="0"/>
              <a:t>nx</a:t>
            </a:r>
            <a:r>
              <a:rPr lang="zh-CN" altLang="en-US" cap="none" dirty="0" smtClean="0"/>
              <a:t>值确定，所以又是一个</a:t>
            </a:r>
            <a:r>
              <a:rPr lang="en-US" altLang="zh-CN" cap="none" dirty="0" err="1" smtClean="0"/>
              <a:t>Mux</a:t>
            </a:r>
            <a:r>
              <a:rPr lang="zh-CN" altLang="en-US" cap="none" dirty="0" smtClean="0"/>
              <a:t>。</a:t>
            </a:r>
            <a:endParaRPr lang="en-US" altLang="zh-CN" cap="none" dirty="0" smtClean="0"/>
          </a:p>
          <a:p>
            <a:r>
              <a:rPr lang="en-US" altLang="zh-CN" cap="none" dirty="0" smtClean="0"/>
              <a:t>Y</a:t>
            </a:r>
            <a:r>
              <a:rPr lang="zh-CN" altLang="en-US" cap="none" dirty="0" smtClean="0"/>
              <a:t>的语句和</a:t>
            </a:r>
            <a:r>
              <a:rPr lang="en-US" altLang="zh-CN" cap="none" dirty="0" smtClean="0"/>
              <a:t>x</a:t>
            </a:r>
            <a:r>
              <a:rPr lang="zh-CN" altLang="en-US" cap="none" dirty="0" smtClean="0"/>
              <a:t>没有什么不同，无需赘言。</a:t>
            </a:r>
            <a:endParaRPr lang="en-US" altLang="zh-CN" cap="none" dirty="0" smtClean="0"/>
          </a:p>
          <a:p>
            <a:r>
              <a:rPr lang="zh-CN" altLang="en-US" cap="none" dirty="0" smtClean="0"/>
              <a:t>现在</a:t>
            </a:r>
            <a:r>
              <a:rPr lang="en-US" altLang="zh-CN" cap="none" dirty="0" err="1" smtClean="0"/>
              <a:t>x,y</a:t>
            </a:r>
            <a:r>
              <a:rPr lang="zh-CN" altLang="en-US" cap="none" dirty="0" smtClean="0"/>
              <a:t>的输入已经决定好了，下一步是选择</a:t>
            </a:r>
            <a:r>
              <a:rPr lang="en-US" altLang="zh-CN" cap="none" dirty="0" smtClean="0"/>
              <a:t>+</a:t>
            </a:r>
            <a:r>
              <a:rPr lang="zh-CN" altLang="en-US" cap="none" dirty="0" smtClean="0"/>
              <a:t>还是</a:t>
            </a:r>
            <a:r>
              <a:rPr lang="en-US" altLang="zh-CN" cap="none" dirty="0" smtClean="0"/>
              <a:t>And,</a:t>
            </a:r>
            <a:r>
              <a:rPr lang="zh-CN" altLang="en-US" cap="none" dirty="0" smtClean="0"/>
              <a:t>这和决定</a:t>
            </a:r>
            <a:r>
              <a:rPr lang="en-US" altLang="zh-CN" cap="none" dirty="0" smtClean="0"/>
              <a:t>x</a:t>
            </a:r>
            <a:r>
              <a:rPr lang="zh-CN" altLang="en-US" cap="none" dirty="0" smtClean="0"/>
              <a:t>，</a:t>
            </a:r>
            <a:r>
              <a:rPr lang="en-US" altLang="zh-CN" cap="none" dirty="0" smtClean="0"/>
              <a:t>y</a:t>
            </a:r>
            <a:r>
              <a:rPr lang="zh-CN" altLang="en-US" cap="none" dirty="0" smtClean="0"/>
              <a:t>是否取反的方法一样的，先用</a:t>
            </a:r>
            <a:r>
              <a:rPr lang="en-US" altLang="zh-CN" cap="none" dirty="0" smtClean="0"/>
              <a:t>Add</a:t>
            </a:r>
            <a:r>
              <a:rPr lang="zh-CN" altLang="en-US" cap="none" dirty="0" smtClean="0"/>
              <a:t>，</a:t>
            </a:r>
            <a:r>
              <a:rPr lang="en-US" altLang="zh-CN" cap="none" dirty="0" smtClean="0"/>
              <a:t>And</a:t>
            </a:r>
            <a:r>
              <a:rPr lang="zh-CN" altLang="en-US" cap="none" dirty="0" smtClean="0"/>
              <a:t>语句各得出一个结果，再用</a:t>
            </a:r>
            <a:r>
              <a:rPr lang="en-US" altLang="zh-CN" cap="none" dirty="0" err="1" smtClean="0"/>
              <a:t>Mux</a:t>
            </a:r>
            <a:r>
              <a:rPr lang="zh-CN" altLang="en-US" cap="none" dirty="0" smtClean="0"/>
              <a:t>决定选取哪一个。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757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811" y="428604"/>
            <a:ext cx="11358642" cy="5929354"/>
          </a:xfrm>
        </p:spPr>
        <p:txBody>
          <a:bodyPr>
            <a:normAutofit/>
          </a:bodyPr>
          <a:lstStyle/>
          <a:p>
            <a:r>
              <a:rPr lang="zh-CN" altLang="en-US" sz="3600" cap="none" dirty="0" smtClean="0"/>
              <a:t>下一步是输出结果，仍是同样的方式，取反得出一个结果，用</a:t>
            </a:r>
            <a:r>
              <a:rPr lang="en-US" altLang="zh-CN" sz="3600" cap="none" dirty="0" err="1" smtClean="0"/>
              <a:t>Mux</a:t>
            </a:r>
            <a:r>
              <a:rPr lang="zh-CN" altLang="en-US" sz="3600" cap="none" dirty="0" smtClean="0"/>
              <a:t>决定选择取反后的结果，还是未取反的结果。</a:t>
            </a:r>
            <a:endParaRPr lang="en-US" altLang="zh-CN" sz="3600" cap="none" dirty="0" smtClean="0"/>
          </a:p>
          <a:p>
            <a:r>
              <a:rPr lang="zh-CN" altLang="en-US" sz="3600" cap="none" dirty="0" smtClean="0"/>
              <a:t>还要输入</a:t>
            </a:r>
            <a:r>
              <a:rPr lang="en-US" altLang="zh-CN" sz="3600" cap="none" dirty="0" err="1" smtClean="0"/>
              <a:t>zr</a:t>
            </a:r>
            <a:r>
              <a:rPr lang="zh-CN" altLang="en-US" sz="3600" cap="none" dirty="0" smtClean="0"/>
              <a:t>和</a:t>
            </a:r>
            <a:r>
              <a:rPr lang="en-US" altLang="zh-CN" sz="3600" cap="none" dirty="0" err="1" smtClean="0"/>
              <a:t>ng</a:t>
            </a:r>
            <a:r>
              <a:rPr lang="zh-CN" altLang="en-US" sz="3600" cap="none" dirty="0" smtClean="0"/>
              <a:t>。</a:t>
            </a:r>
            <a:endParaRPr lang="en-US" altLang="zh-CN" sz="3600" cap="none" dirty="0" smtClean="0"/>
          </a:p>
          <a:p>
            <a:r>
              <a:rPr lang="zh-CN" altLang="en-US" sz="3600" cap="none" dirty="0" smtClean="0"/>
              <a:t>对</a:t>
            </a:r>
            <a:r>
              <a:rPr lang="en-US" altLang="zh-CN" sz="3600" cap="none" dirty="0" err="1" smtClean="0"/>
              <a:t>zr</a:t>
            </a:r>
            <a:r>
              <a:rPr lang="zh-CN" altLang="en-US" sz="3600" cap="none" dirty="0" smtClean="0"/>
              <a:t>，需要先判断</a:t>
            </a:r>
            <a:r>
              <a:rPr lang="en-US" altLang="zh-CN" sz="3600" cap="none" dirty="0" smtClean="0"/>
              <a:t>out</a:t>
            </a:r>
            <a:r>
              <a:rPr lang="zh-CN" altLang="en-US" sz="3600" cap="none" dirty="0" smtClean="0"/>
              <a:t>是否为</a:t>
            </a:r>
            <a:r>
              <a:rPr lang="en-US" altLang="zh-CN" sz="3600" cap="none" dirty="0" smtClean="0"/>
              <a:t>0</a:t>
            </a:r>
            <a:r>
              <a:rPr lang="zh-CN" altLang="en-US" sz="3600" cap="none" dirty="0" smtClean="0"/>
              <a:t>，方法很巧妙，用</a:t>
            </a:r>
            <a:r>
              <a:rPr lang="en-US" altLang="zh-CN" sz="3600" cap="none" dirty="0" smtClean="0"/>
              <a:t>or</a:t>
            </a:r>
            <a:r>
              <a:rPr lang="zh-CN" altLang="en-US" sz="3600" cap="none" dirty="0" smtClean="0"/>
              <a:t>语句确定（好吧，你们一定觉得是套路），下一步，如出一辙是用</a:t>
            </a:r>
            <a:r>
              <a:rPr lang="en-US" altLang="zh-CN" sz="3600" cap="none" dirty="0" err="1" smtClean="0"/>
              <a:t>Mux</a:t>
            </a:r>
            <a:r>
              <a:rPr lang="zh-CN" altLang="en-US" sz="3600" cap="none" dirty="0" smtClean="0"/>
              <a:t>。</a:t>
            </a:r>
            <a:endParaRPr lang="en-US" altLang="zh-CN" sz="3600" cap="none" dirty="0" smtClean="0"/>
          </a:p>
          <a:p>
            <a:r>
              <a:rPr lang="zh-CN" altLang="en-US" sz="3600" cap="none" dirty="0" smtClean="0"/>
              <a:t>对</a:t>
            </a:r>
            <a:r>
              <a:rPr lang="en-US" altLang="zh-CN" sz="3600" cap="none" dirty="0" err="1" smtClean="0"/>
              <a:t>ng</a:t>
            </a:r>
            <a:r>
              <a:rPr lang="zh-CN" altLang="en-US" sz="3600" cap="none" dirty="0" smtClean="0"/>
              <a:t>，需判断是否</a:t>
            </a:r>
            <a:r>
              <a:rPr lang="en-US" altLang="zh-CN" sz="3600" cap="none" dirty="0" smtClean="0"/>
              <a:t>out&lt;0,</a:t>
            </a:r>
            <a:r>
              <a:rPr lang="zh-CN" altLang="en-US" sz="3600" cap="none" dirty="0" smtClean="0"/>
              <a:t>这是有</a:t>
            </a:r>
            <a:r>
              <a:rPr lang="en-US" altLang="zh-CN" sz="3600" cap="none" dirty="0" smtClean="0"/>
              <a:t>Isneg16(Is negative?16</a:t>
            </a:r>
            <a:r>
              <a:rPr lang="zh-CN" altLang="en-US" sz="3600" cap="none" dirty="0" smtClean="0"/>
              <a:t>位），如果是负数，输出</a:t>
            </a:r>
            <a:r>
              <a:rPr lang="en-US" altLang="zh-CN" sz="3600" cap="none" dirty="0" smtClean="0"/>
              <a:t>1</a:t>
            </a:r>
            <a:r>
              <a:rPr lang="zh-CN" altLang="en-US" sz="3600" cap="none" dirty="0" smtClean="0"/>
              <a:t>，否则输出</a:t>
            </a:r>
            <a:r>
              <a:rPr lang="en-US" altLang="zh-CN" sz="3600" cap="none" dirty="0" smtClean="0"/>
              <a:t>0</a:t>
            </a:r>
            <a:r>
              <a:rPr lang="zh-CN" altLang="en-US" sz="3600" cap="none" dirty="0" smtClean="0"/>
              <a:t>，根据这个结果用</a:t>
            </a:r>
            <a:r>
              <a:rPr lang="en-US" altLang="zh-CN" sz="3600" cap="none" dirty="0" err="1" smtClean="0"/>
              <a:t>Mux</a:t>
            </a:r>
            <a:r>
              <a:rPr lang="zh-CN" altLang="en-US" sz="3600" cap="none" dirty="0" smtClean="0"/>
              <a:t>。得出</a:t>
            </a:r>
            <a:r>
              <a:rPr lang="en-US" altLang="zh-CN" sz="3600" cap="none" dirty="0" err="1" smtClean="0"/>
              <a:t>ng</a:t>
            </a:r>
            <a:r>
              <a:rPr lang="zh-CN" altLang="en-US" cap="none" dirty="0" smtClean="0"/>
              <a:t>值。</a:t>
            </a:r>
            <a:endParaRPr lang="en-US" altLang="zh-CN" cap="none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flipV="1">
            <a:off x="1625176" y="538481"/>
            <a:ext cx="8735325" cy="45719"/>
          </a:xfrm>
        </p:spPr>
        <p:txBody>
          <a:bodyPr rtlCol="0">
            <a:normAutofit fontScale="90000"/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625176" y="357166"/>
            <a:ext cx="8735325" cy="6143668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ym typeface="Salesforce Sans"/>
              </a:rPr>
              <a:t> 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496" y="214291"/>
            <a:ext cx="108585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ym typeface="Salesforce Sans"/>
              </a:rPr>
              <a:t>CHIP ALU {</a:t>
            </a:r>
          </a:p>
          <a:p>
            <a:r>
              <a:rPr lang="en-US" altLang="zh-CN" sz="2800" dirty="0" smtClean="0">
                <a:sym typeface="Salesforce Sans"/>
              </a:rPr>
              <a:t>    IN  </a:t>
            </a:r>
          </a:p>
          <a:p>
            <a:r>
              <a:rPr lang="en-US" altLang="zh-CN" sz="2800" dirty="0" smtClean="0">
                <a:sym typeface="Salesforce Sans"/>
              </a:rPr>
              <a:t>        x[16], y[16],</a:t>
            </a:r>
            <a:r>
              <a:rPr lang="en-US" altLang="zh-CN" sz="2800" dirty="0" err="1" smtClean="0">
                <a:sym typeface="Salesforce Sans"/>
              </a:rPr>
              <a:t>zx,nx</a:t>
            </a:r>
            <a:r>
              <a:rPr lang="en-US" altLang="zh-CN" sz="2800" dirty="0" smtClean="0">
                <a:sym typeface="Salesforce Sans"/>
              </a:rPr>
              <a:t>, </a:t>
            </a:r>
            <a:r>
              <a:rPr lang="en-US" altLang="zh-CN" sz="2800" dirty="0" err="1" smtClean="0">
                <a:sym typeface="Salesforce Sans"/>
              </a:rPr>
              <a:t>zy</a:t>
            </a:r>
            <a:r>
              <a:rPr lang="en-US" altLang="zh-CN" sz="2800" dirty="0" smtClean="0">
                <a:sym typeface="Salesforce Sans"/>
              </a:rPr>
              <a:t>, </a:t>
            </a:r>
            <a:r>
              <a:rPr lang="en-US" altLang="zh-CN" sz="2800" dirty="0" err="1" smtClean="0">
                <a:sym typeface="Salesforce Sans"/>
              </a:rPr>
              <a:t>ny,f,no</a:t>
            </a:r>
            <a:r>
              <a:rPr lang="en-US" altLang="zh-CN" sz="2800" dirty="0" smtClean="0">
                <a:sym typeface="Salesforce Sans"/>
              </a:rPr>
              <a:t>; </a:t>
            </a:r>
          </a:p>
          <a:p>
            <a:r>
              <a:rPr lang="en-US" altLang="zh-CN" sz="2800" dirty="0" smtClean="0">
                <a:sym typeface="Salesforce Sans"/>
              </a:rPr>
              <a:t>    OUT </a:t>
            </a:r>
          </a:p>
          <a:p>
            <a:r>
              <a:rPr lang="en-US" altLang="zh-CN" sz="2800" dirty="0" smtClean="0">
                <a:sym typeface="Salesforce Sans"/>
              </a:rPr>
              <a:t>        out[16],</a:t>
            </a:r>
            <a:r>
              <a:rPr lang="en-US" altLang="zh-CN" sz="2800" dirty="0" err="1" smtClean="0">
                <a:sym typeface="Salesforce Sans"/>
              </a:rPr>
              <a:t>zr,ng</a:t>
            </a:r>
            <a:r>
              <a:rPr lang="en-US" altLang="zh-CN" sz="2800" dirty="0" smtClean="0">
                <a:sym typeface="Salesforce Sans"/>
              </a:rPr>
              <a:t>; </a:t>
            </a:r>
          </a:p>
          <a:p>
            <a:r>
              <a:rPr lang="en-US" altLang="zh-CN" sz="2800" dirty="0" smtClean="0">
                <a:sym typeface="Salesforce Sans"/>
              </a:rPr>
              <a:t>    </a:t>
            </a:r>
          </a:p>
          <a:p>
            <a:r>
              <a:rPr lang="en-US" altLang="zh-CN" sz="2800" dirty="0" smtClean="0">
                <a:sym typeface="Salesforce Sans"/>
              </a:rPr>
              <a:t>    PARTS  </a:t>
            </a:r>
          </a:p>
          <a:p>
            <a:r>
              <a:rPr lang="en-US" altLang="zh-CN" sz="2800" dirty="0" smtClean="0">
                <a:sym typeface="Salesforce Sans"/>
              </a:rPr>
              <a:t>Mux16(a=x, b=false, </a:t>
            </a:r>
            <a:r>
              <a:rPr lang="en-US" altLang="zh-CN" sz="2800" dirty="0" err="1" smtClean="0">
                <a:sym typeface="Salesforce Sans"/>
              </a:rPr>
              <a:t>sel</a:t>
            </a:r>
            <a:r>
              <a:rPr lang="en-US" altLang="zh-CN" sz="2800" dirty="0" smtClean="0">
                <a:sym typeface="Salesforce Sans"/>
              </a:rPr>
              <a:t>=</a:t>
            </a:r>
            <a:r>
              <a:rPr lang="en-US" altLang="zh-CN" sz="2800" dirty="0" err="1" smtClean="0">
                <a:sym typeface="Salesforce Sans"/>
              </a:rPr>
              <a:t>zx</a:t>
            </a:r>
            <a:r>
              <a:rPr lang="en-US" altLang="zh-CN" sz="2800" dirty="0" smtClean="0">
                <a:sym typeface="Salesforce Sans"/>
              </a:rPr>
              <a:t>, out=xval1);                                                           Not16(in=xval1, out=</a:t>
            </a:r>
            <a:r>
              <a:rPr lang="en-US" altLang="zh-CN" sz="2800" dirty="0" err="1" smtClean="0">
                <a:sym typeface="Salesforce Sans"/>
              </a:rPr>
              <a:t>notxval</a:t>
            </a:r>
            <a:r>
              <a:rPr lang="en-US" altLang="zh-CN" sz="2800" dirty="0" smtClean="0">
                <a:sym typeface="Salesforce Sans"/>
              </a:rPr>
              <a:t>);        </a:t>
            </a:r>
          </a:p>
          <a:p>
            <a:r>
              <a:rPr lang="en-US" altLang="zh-CN" sz="2800" dirty="0" smtClean="0">
                <a:sym typeface="Salesforce Sans"/>
              </a:rPr>
              <a:t>Mux16(a=xval1, b=</a:t>
            </a:r>
            <a:r>
              <a:rPr lang="en-US" altLang="zh-CN" sz="2800" dirty="0" err="1" smtClean="0">
                <a:sym typeface="Salesforce Sans"/>
              </a:rPr>
              <a:t>notxval</a:t>
            </a:r>
            <a:r>
              <a:rPr lang="en-US" altLang="zh-CN" sz="2800" dirty="0" smtClean="0">
                <a:sym typeface="Salesforce Sans"/>
              </a:rPr>
              <a:t>, </a:t>
            </a:r>
            <a:r>
              <a:rPr lang="en-US" altLang="zh-CN" sz="2800" dirty="0" err="1" smtClean="0">
                <a:sym typeface="Salesforce Sans"/>
              </a:rPr>
              <a:t>sel</a:t>
            </a:r>
            <a:r>
              <a:rPr lang="en-US" altLang="zh-CN" sz="2800" dirty="0" smtClean="0">
                <a:sym typeface="Salesforce Sans"/>
              </a:rPr>
              <a:t>=</a:t>
            </a:r>
            <a:r>
              <a:rPr lang="en-US" altLang="zh-CN" sz="2800" dirty="0" err="1" smtClean="0">
                <a:sym typeface="Salesforce Sans"/>
              </a:rPr>
              <a:t>nx</a:t>
            </a:r>
            <a:r>
              <a:rPr lang="en-US" altLang="zh-CN" sz="2800" dirty="0" smtClean="0">
                <a:sym typeface="Salesforce Sans"/>
              </a:rPr>
              <a:t>, out=</a:t>
            </a:r>
            <a:r>
              <a:rPr lang="en-US" altLang="zh-CN" sz="2800" dirty="0" err="1" smtClean="0">
                <a:sym typeface="Salesforce Sans"/>
              </a:rPr>
              <a:t>xval</a:t>
            </a:r>
            <a:r>
              <a:rPr lang="en-US" altLang="zh-CN" sz="2800" dirty="0" smtClean="0">
                <a:sym typeface="Salesforce Sans"/>
              </a:rPr>
              <a:t>);     Mux16(a=y, b=false, </a:t>
            </a:r>
            <a:r>
              <a:rPr lang="en-US" altLang="zh-CN" sz="2800" dirty="0" err="1" smtClean="0">
                <a:sym typeface="Salesforce Sans"/>
              </a:rPr>
              <a:t>sel</a:t>
            </a:r>
            <a:r>
              <a:rPr lang="en-US" altLang="zh-CN" sz="2800" dirty="0" smtClean="0">
                <a:sym typeface="Salesforce Sans"/>
              </a:rPr>
              <a:t>=</a:t>
            </a:r>
            <a:r>
              <a:rPr lang="en-US" altLang="zh-CN" sz="2800" dirty="0" err="1" smtClean="0">
                <a:sym typeface="Salesforce Sans"/>
              </a:rPr>
              <a:t>zy</a:t>
            </a:r>
            <a:r>
              <a:rPr lang="en-US" altLang="zh-CN" sz="2800" dirty="0" smtClean="0">
                <a:sym typeface="Salesforce Sans"/>
              </a:rPr>
              <a:t>, out=yval1);         </a:t>
            </a:r>
          </a:p>
          <a:p>
            <a:r>
              <a:rPr lang="en-US" altLang="zh-CN" sz="2800" dirty="0" smtClean="0">
                <a:sym typeface="Salesforce Sans"/>
              </a:rPr>
              <a:t>Not16(in=yval1, out=</a:t>
            </a:r>
            <a:r>
              <a:rPr lang="en-US" altLang="zh-CN" sz="2800" dirty="0" err="1" smtClean="0">
                <a:sym typeface="Salesforce Sans"/>
              </a:rPr>
              <a:t>notyval</a:t>
            </a:r>
            <a:r>
              <a:rPr lang="en-US" altLang="zh-CN" sz="2800" dirty="0" smtClean="0">
                <a:sym typeface="Salesforce Sans"/>
              </a:rPr>
              <a:t>);</a:t>
            </a:r>
          </a:p>
          <a:p>
            <a:r>
              <a:rPr lang="en-US" altLang="zh-CN" sz="2800" dirty="0" smtClean="0">
                <a:sym typeface="Salesforce Sans"/>
              </a:rPr>
              <a:t>Mux16(a=yval1, b=</a:t>
            </a:r>
            <a:r>
              <a:rPr lang="en-US" altLang="zh-CN" sz="2800" dirty="0" err="1" smtClean="0">
                <a:sym typeface="Salesforce Sans"/>
              </a:rPr>
              <a:t>notyval</a:t>
            </a:r>
            <a:r>
              <a:rPr lang="en-US" altLang="zh-CN" sz="2800" dirty="0" smtClean="0">
                <a:sym typeface="Salesforce Sans"/>
              </a:rPr>
              <a:t>, </a:t>
            </a:r>
            <a:r>
              <a:rPr lang="en-US" altLang="zh-CN" sz="2800" dirty="0" err="1" smtClean="0">
                <a:sym typeface="Salesforce Sans"/>
              </a:rPr>
              <a:t>sel</a:t>
            </a:r>
            <a:r>
              <a:rPr lang="en-US" altLang="zh-CN" sz="2800" dirty="0" smtClean="0">
                <a:sym typeface="Salesforce Sans"/>
              </a:rPr>
              <a:t>=</a:t>
            </a:r>
            <a:r>
              <a:rPr lang="en-US" altLang="zh-CN" sz="2800" dirty="0" err="1" smtClean="0">
                <a:sym typeface="Salesforce Sans"/>
              </a:rPr>
              <a:t>ny</a:t>
            </a:r>
            <a:r>
              <a:rPr lang="en-US" altLang="zh-CN" sz="2800" dirty="0" smtClean="0">
                <a:sym typeface="Salesforce Sans"/>
              </a:rPr>
              <a:t>, out=</a:t>
            </a:r>
            <a:r>
              <a:rPr lang="en-US" altLang="zh-CN" sz="2800" dirty="0" err="1" smtClean="0">
                <a:sym typeface="Salesforce Sans"/>
              </a:rPr>
              <a:t>yval</a:t>
            </a:r>
            <a:r>
              <a:rPr lang="en-US" altLang="zh-CN" sz="2800" dirty="0" smtClean="0">
                <a:sym typeface="Salesforce Sans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13028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1218883" y="214290"/>
            <a:ext cx="10360501" cy="6034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214290"/>
            <a:ext cx="10360501" cy="5949779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>
                <a:sym typeface="Salesforce Sans"/>
              </a:rPr>
              <a:t> PARTS:</a:t>
            </a:r>
          </a:p>
          <a:p>
            <a:r>
              <a:rPr lang="en-US" altLang="zh-CN" sz="7200" dirty="0" smtClean="0">
                <a:sym typeface="Salesforce Sans"/>
              </a:rPr>
              <a:t>Add16(a=</a:t>
            </a:r>
            <a:r>
              <a:rPr lang="en-US" altLang="zh-CN" sz="7200" dirty="0" err="1" smtClean="0">
                <a:sym typeface="Salesforce Sans"/>
              </a:rPr>
              <a:t>xval</a:t>
            </a:r>
            <a:r>
              <a:rPr lang="en-US" altLang="zh-CN" sz="7200" dirty="0" smtClean="0">
                <a:sym typeface="Salesforce Sans"/>
              </a:rPr>
              <a:t>, b=</a:t>
            </a:r>
            <a:r>
              <a:rPr lang="en-US" altLang="zh-CN" sz="7200" dirty="0" err="1" smtClean="0">
                <a:sym typeface="Salesforce Sans"/>
              </a:rPr>
              <a:t>yval</a:t>
            </a:r>
            <a:r>
              <a:rPr lang="en-US" altLang="zh-CN" sz="7200" dirty="0" smtClean="0">
                <a:sym typeface="Salesforce Sans"/>
              </a:rPr>
              <a:t>, out=sum);</a:t>
            </a:r>
          </a:p>
          <a:p>
            <a:r>
              <a:rPr lang="en-US" altLang="zh-CN" sz="7200" dirty="0" smtClean="0">
                <a:sym typeface="Salesforce Sans"/>
              </a:rPr>
              <a:t> And16(a=</a:t>
            </a:r>
            <a:r>
              <a:rPr lang="en-US" altLang="zh-CN" sz="7200" dirty="0" err="1" smtClean="0">
                <a:sym typeface="Salesforce Sans"/>
              </a:rPr>
              <a:t>xval</a:t>
            </a:r>
            <a:r>
              <a:rPr lang="en-US" altLang="zh-CN" sz="7200" dirty="0" smtClean="0">
                <a:sym typeface="Salesforce Sans"/>
              </a:rPr>
              <a:t>, b=</a:t>
            </a:r>
            <a:r>
              <a:rPr lang="en-US" altLang="zh-CN" sz="7200" dirty="0" err="1" smtClean="0">
                <a:sym typeface="Salesforce Sans"/>
              </a:rPr>
              <a:t>yval</a:t>
            </a:r>
            <a:r>
              <a:rPr lang="en-US" altLang="zh-CN" sz="7200" dirty="0" smtClean="0">
                <a:sym typeface="Salesforce Sans"/>
              </a:rPr>
              <a:t>, out=and);</a:t>
            </a:r>
          </a:p>
          <a:p>
            <a:r>
              <a:rPr lang="en-US" altLang="zh-CN" sz="7200" dirty="0" smtClean="0">
                <a:sym typeface="Salesforce Sans"/>
              </a:rPr>
              <a:t> Mux16(a=and, b=sum, </a:t>
            </a:r>
            <a:r>
              <a:rPr lang="en-US" altLang="zh-CN" sz="7200" dirty="0" err="1" smtClean="0">
                <a:sym typeface="Salesforce Sans"/>
              </a:rPr>
              <a:t>sel</a:t>
            </a:r>
            <a:r>
              <a:rPr lang="en-US" altLang="zh-CN" sz="7200" dirty="0" smtClean="0">
                <a:sym typeface="Salesforce Sans"/>
              </a:rPr>
              <a:t>=f, out=out1);           </a:t>
            </a:r>
          </a:p>
          <a:p>
            <a:r>
              <a:rPr lang="en-US" altLang="zh-CN" sz="7200" dirty="0" smtClean="0">
                <a:sym typeface="Salesforce Sans"/>
              </a:rPr>
              <a:t> Not16(in=out1, out=</a:t>
            </a:r>
            <a:r>
              <a:rPr lang="en-US" altLang="zh-CN" sz="7200" dirty="0" err="1" smtClean="0">
                <a:sym typeface="Salesforce Sans"/>
              </a:rPr>
              <a:t>notout</a:t>
            </a:r>
            <a:r>
              <a:rPr lang="en-US" altLang="zh-CN" sz="7200" dirty="0" smtClean="0">
                <a:sym typeface="Salesforce Sans"/>
              </a:rPr>
              <a:t>);</a:t>
            </a:r>
          </a:p>
          <a:p>
            <a:r>
              <a:rPr lang="en-US" altLang="zh-CN" sz="7200" dirty="0" smtClean="0">
                <a:sym typeface="Salesforce Sans"/>
              </a:rPr>
              <a:t> Mux16(a=out1, b=</a:t>
            </a:r>
            <a:r>
              <a:rPr lang="en-US" altLang="zh-CN" sz="7200" dirty="0" err="1" smtClean="0">
                <a:sym typeface="Salesforce Sans"/>
              </a:rPr>
              <a:t>notout</a:t>
            </a:r>
            <a:r>
              <a:rPr lang="en-US" altLang="zh-CN" sz="7200" dirty="0" smtClean="0">
                <a:sym typeface="Salesforce Sans"/>
              </a:rPr>
              <a:t>, </a:t>
            </a:r>
            <a:r>
              <a:rPr lang="en-US" altLang="zh-CN" sz="7200" dirty="0" err="1" smtClean="0">
                <a:sym typeface="Salesforce Sans"/>
              </a:rPr>
              <a:t>sel</a:t>
            </a:r>
            <a:r>
              <a:rPr lang="en-US" altLang="zh-CN" sz="7200" dirty="0" smtClean="0">
                <a:sym typeface="Salesforce Sans"/>
              </a:rPr>
              <a:t>=no, out=out2);      </a:t>
            </a:r>
          </a:p>
          <a:p>
            <a:r>
              <a:rPr lang="en-US" altLang="zh-CN" sz="7200" dirty="0" smtClean="0">
                <a:sym typeface="Salesforce Sans"/>
              </a:rPr>
              <a:t> Or16Way(in=out2, out=</a:t>
            </a:r>
            <a:r>
              <a:rPr lang="en-US" altLang="zh-CN" sz="7200" dirty="0" err="1" smtClean="0">
                <a:sym typeface="Salesforce Sans"/>
              </a:rPr>
              <a:t>outnonzero</a:t>
            </a:r>
            <a:r>
              <a:rPr lang="en-US" altLang="zh-CN" sz="7200" dirty="0" smtClean="0">
                <a:sym typeface="Salesforce Sans"/>
              </a:rPr>
              <a:t>);</a:t>
            </a:r>
          </a:p>
          <a:p>
            <a:r>
              <a:rPr lang="en-US" altLang="zh-CN" sz="7200" dirty="0" smtClean="0">
                <a:sym typeface="Salesforce Sans"/>
              </a:rPr>
              <a:t> </a:t>
            </a:r>
            <a:r>
              <a:rPr lang="en-US" altLang="zh-CN" sz="7200" dirty="0" err="1" smtClean="0">
                <a:sym typeface="Salesforce Sans"/>
              </a:rPr>
              <a:t>Mux</a:t>
            </a:r>
            <a:r>
              <a:rPr lang="en-US" altLang="zh-CN" sz="7200" dirty="0" smtClean="0">
                <a:sym typeface="Salesforce Sans"/>
              </a:rPr>
              <a:t>(a=true, b=false, </a:t>
            </a:r>
            <a:r>
              <a:rPr lang="en-US" altLang="zh-CN" sz="7200" dirty="0" err="1" smtClean="0">
                <a:sym typeface="Salesforce Sans"/>
              </a:rPr>
              <a:t>sel</a:t>
            </a:r>
            <a:r>
              <a:rPr lang="en-US" altLang="zh-CN" sz="7200" dirty="0" smtClean="0">
                <a:sym typeface="Salesforce Sans"/>
              </a:rPr>
              <a:t>=</a:t>
            </a:r>
            <a:r>
              <a:rPr lang="en-US" altLang="zh-CN" sz="7200" dirty="0" err="1" smtClean="0">
                <a:sym typeface="Salesforce Sans"/>
              </a:rPr>
              <a:t>outnonzero</a:t>
            </a:r>
            <a:r>
              <a:rPr lang="en-US" altLang="zh-CN" sz="7200" dirty="0" smtClean="0">
                <a:sym typeface="Salesforce Sans"/>
              </a:rPr>
              <a:t>, out=</a:t>
            </a:r>
            <a:r>
              <a:rPr lang="en-US" altLang="zh-CN" sz="7200" dirty="0" err="1" smtClean="0">
                <a:sym typeface="Salesforce Sans"/>
              </a:rPr>
              <a:t>zr</a:t>
            </a:r>
            <a:r>
              <a:rPr lang="en-US" altLang="zh-CN" sz="7200" dirty="0" smtClean="0">
                <a:sym typeface="Salesforce Sans"/>
              </a:rPr>
              <a:t>);   </a:t>
            </a:r>
          </a:p>
          <a:p>
            <a:r>
              <a:rPr lang="en-US" altLang="zh-CN" sz="7200" dirty="0" smtClean="0">
                <a:sym typeface="Salesforce Sans"/>
              </a:rPr>
              <a:t> IsNeg16(in=out2, out=</a:t>
            </a:r>
            <a:r>
              <a:rPr lang="en-US" altLang="zh-CN" sz="7200" dirty="0" err="1" smtClean="0">
                <a:sym typeface="Salesforce Sans"/>
              </a:rPr>
              <a:t>neg</a:t>
            </a:r>
            <a:r>
              <a:rPr lang="en-US" altLang="zh-CN" sz="7200" dirty="0" smtClean="0">
                <a:sym typeface="Salesforce Sans"/>
              </a:rPr>
              <a:t>);</a:t>
            </a:r>
          </a:p>
          <a:p>
            <a:r>
              <a:rPr lang="en-US" altLang="zh-CN" sz="7200" dirty="0" smtClean="0">
                <a:sym typeface="Salesforce Sans"/>
              </a:rPr>
              <a:t> </a:t>
            </a:r>
            <a:r>
              <a:rPr lang="en-US" altLang="zh-CN" sz="7200" dirty="0" err="1" smtClean="0">
                <a:sym typeface="Salesforce Sans"/>
              </a:rPr>
              <a:t>Mux</a:t>
            </a:r>
            <a:r>
              <a:rPr lang="en-US" altLang="zh-CN" sz="7200" dirty="0" smtClean="0">
                <a:sym typeface="Salesforce Sans"/>
              </a:rPr>
              <a:t>(a=false, b=true, </a:t>
            </a:r>
            <a:r>
              <a:rPr lang="en-US" altLang="zh-CN" sz="7200" dirty="0" err="1" smtClean="0">
                <a:sym typeface="Salesforce Sans"/>
              </a:rPr>
              <a:t>sel</a:t>
            </a:r>
            <a:r>
              <a:rPr lang="en-US" altLang="zh-CN" sz="7200" dirty="0" smtClean="0">
                <a:sym typeface="Salesforce Sans"/>
              </a:rPr>
              <a:t>=</a:t>
            </a:r>
            <a:r>
              <a:rPr lang="en-US" altLang="zh-CN" sz="7200" dirty="0" err="1" smtClean="0">
                <a:sym typeface="Salesforce Sans"/>
              </a:rPr>
              <a:t>neg</a:t>
            </a:r>
            <a:r>
              <a:rPr lang="en-US" altLang="zh-CN" sz="7200" dirty="0" smtClean="0">
                <a:sym typeface="Salesforce Sans"/>
              </a:rPr>
              <a:t>, out=</a:t>
            </a:r>
            <a:r>
              <a:rPr lang="en-US" altLang="zh-CN" sz="7200" dirty="0" err="1" smtClean="0">
                <a:sym typeface="Salesforce Sans"/>
              </a:rPr>
              <a:t>ng</a:t>
            </a:r>
            <a:r>
              <a:rPr lang="en-US" altLang="zh-CN" sz="7200" dirty="0" smtClean="0">
                <a:sym typeface="Salesforce Sans"/>
              </a:rPr>
              <a:t>);          </a:t>
            </a:r>
          </a:p>
          <a:p>
            <a:r>
              <a:rPr lang="en-US" altLang="zh-CN" sz="7200" dirty="0" smtClean="0">
                <a:sym typeface="Salesforce Sans"/>
              </a:rPr>
              <a:t> Or16(a=out2, b=false, out=out</a:t>
            </a:r>
            <a:r>
              <a:rPr lang="en-US" altLang="zh-CN" sz="11200" dirty="0" smtClean="0">
                <a:sym typeface="Salesforce Sans"/>
              </a:rPr>
              <a:t>);</a:t>
            </a:r>
            <a:endParaRPr lang="zh-CN" altLang="en-US" sz="11200" dirty="0"/>
          </a:p>
        </p:txBody>
      </p:sp>
    </p:spTree>
    <p:extLst>
      <p:ext uri="{BB962C8B-B14F-4D97-AF65-F5344CB8AC3E}">
        <p14:creationId xmlns:p14="http://schemas.microsoft.com/office/powerpoint/2010/main" val="38400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Thanks for your listening.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Chapter 3 Sequential Logic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时序逻辑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2509020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工物</a:t>
            </a:r>
            <a:r>
              <a:rPr lang="en-US" altLang="zh-CN" sz="2800" dirty="0" smtClean="0"/>
              <a:t>40  </a:t>
            </a:r>
            <a:r>
              <a:rPr lang="zh-CN" altLang="en-US" sz="2800" dirty="0" smtClean="0"/>
              <a:t>孔</a:t>
            </a:r>
            <a:r>
              <a:rPr lang="zh-CN" altLang="en-US" sz="2800" dirty="0"/>
              <a:t>德</a:t>
            </a:r>
            <a:r>
              <a:rPr lang="zh-CN" altLang="en-US" sz="2800" dirty="0" smtClean="0"/>
              <a:t>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7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21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304314" y="3681609"/>
            <a:ext cx="2052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ata flip-flop</a:t>
            </a:r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490810"/>
            <a:ext cx="2376264" cy="25448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490810"/>
            <a:ext cx="4333875" cy="2466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9522" y="5013176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out(t)=in(t-1)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19688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DFF(built in)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Register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Memory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Counter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2792" y="1844824"/>
            <a:ext cx="244554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1-Bit Register (Bit)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w-Bit Register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98268" y="3429000"/>
            <a:ext cx="3601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8-Register Memory (RAM8)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RAM64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RAM512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RAM4K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RAM16K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3790156" y="2132856"/>
            <a:ext cx="312625" cy="72008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790156" y="3717032"/>
            <a:ext cx="312625" cy="2304256"/>
          </a:xfrm>
          <a:prstGeom prst="leftBrace">
            <a:avLst>
              <a:gd name="adj1" fmla="val 8333"/>
              <a:gd name="adj2" fmla="val 2258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13042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Project2 </a:t>
            </a:r>
            <a:b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</a:b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Boolean Arithmetic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 </a:t>
            </a:r>
          </a:p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                       </a:t>
            </a:r>
            <a:r>
              <a:rPr lang="en-US" altLang="zh-CN" cap="none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by </a:t>
            </a:r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第四组 田卓钰</a:t>
            </a:r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666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2204864"/>
            <a:ext cx="4281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7392"/>
          <a:stretch/>
        </p:blipFill>
        <p:spPr>
          <a:xfrm>
            <a:off x="261764" y="1628800"/>
            <a:ext cx="11582400" cy="4752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49" y="1029082"/>
            <a:ext cx="698477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60648"/>
            <a:ext cx="856618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4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>
            <a:normAutofit/>
          </a:bodyPr>
          <a:lstStyle/>
          <a:p>
            <a:r>
              <a:rPr lang="en-US" altLang="zh-CN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Programming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5176" y="501317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南佳凡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自</a:t>
            </a:r>
            <a:r>
              <a:rPr lang="en-US" altLang="zh-CN" sz="2800" dirty="0" smtClean="0"/>
              <a:t>64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566021" y="764704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知识内容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66020" y="2478907"/>
            <a:ext cx="9217023" cy="3816424"/>
          </a:xfrm>
        </p:spPr>
        <p:txBody>
          <a:bodyPr rtlCol="0"/>
          <a:lstStyle/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Assembly Language</a:t>
            </a: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Assembler</a:t>
            </a:r>
          </a:p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CPUEmulator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17013" y="54885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422004" y="1772816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1.mult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422004" y="2992016"/>
            <a:ext cx="4227457" cy="345440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and R1 and stores the result in R2.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refer to RAM[0], RAM[1], and RAM[3], respectively.)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158" y="4515288"/>
            <a:ext cx="2139225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6400485"/>
              </p:ext>
            </p:extLst>
          </p:nvPr>
        </p:nvGraphicFramePr>
        <p:xfrm>
          <a:off x="2854052" y="476673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22204" y="5234997"/>
            <a:ext cx="7704856" cy="1360951"/>
            <a:chOff x="2955927" y="5668390"/>
            <a:chExt cx="5753439" cy="1360951"/>
          </a:xfrm>
        </p:grpSpPr>
        <p:sp>
          <p:nvSpPr>
            <p:cNvPr id="7" name="圆角矩形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2955927" y="5668390"/>
              <a:ext cx="5753439" cy="1360951"/>
            </a:xfrm>
            <a:prstGeom prst="roundRect">
              <a:avLst>
                <a:gd name="adj" fmla="val 10000"/>
              </a:avLst>
            </a:prstGeom>
            <a:gradFill>
              <a:gsLst>
                <a:gs pos="10000">
                  <a:schemeClr val="accent6">
                    <a:lumMod val="50000"/>
                  </a:schemeClr>
                </a:gs>
                <a:gs pos="56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234551" y="5708250"/>
              <a:ext cx="4281442" cy="1281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rtlCol="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R2=R0*R1</a:t>
              </a:r>
              <a:endParaRPr lang="en-US" altLang="zh-CN" sz="3600" kern="12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35116" y="4684960"/>
            <a:ext cx="971864" cy="884618"/>
            <a:chOff x="5376477" y="2610758"/>
            <a:chExt cx="884618" cy="884618"/>
          </a:xfrm>
        </p:grpSpPr>
        <p:sp>
          <p:nvSpPr>
            <p:cNvPr id="10" name="下箭头 9"/>
            <p:cNvSpPr/>
            <p:nvPr/>
          </p:nvSpPr>
          <p:spPr>
            <a:xfrm>
              <a:off x="5376477" y="2610758"/>
              <a:ext cx="884618" cy="88461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下箭头 4"/>
            <p:cNvSpPr txBox="1"/>
            <p:nvPr/>
          </p:nvSpPr>
          <p:spPr>
            <a:xfrm>
              <a:off x="5575516" y="2610758"/>
              <a:ext cx="486540" cy="66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908720"/>
            <a:ext cx="3581400" cy="511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908720"/>
            <a:ext cx="3562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题目理解：完成两个</a:t>
            </a:r>
            <a:r>
              <a:rPr lang="en-US" altLang="zh-CN" sz="4000" dirty="0" smtClean="0"/>
              <a:t>16</a:t>
            </a:r>
            <a:r>
              <a:rPr lang="zh-CN" altLang="en-US" sz="4000" dirty="0" smtClean="0"/>
              <a:t>位数的相加（不处理溢出）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692696"/>
            <a:ext cx="7517854" cy="5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00" y="406929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628800"/>
            <a:ext cx="10118928" cy="49300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16" y="548680"/>
            <a:ext cx="10342668" cy="5784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410547"/>
            <a:ext cx="11665296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55" y="332656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44824"/>
            <a:ext cx="5804144" cy="2321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2" y="1862847"/>
            <a:ext cx="6473566" cy="4814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80" y="4293096"/>
            <a:ext cx="5798380" cy="23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80" y="26064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268760"/>
            <a:ext cx="6109292" cy="27170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077072"/>
            <a:ext cx="6102706" cy="26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625177" y="584201"/>
            <a:ext cx="7183880" cy="773098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                   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>
          <a:xfrm>
            <a:off x="165058" y="1428736"/>
            <a:ext cx="11644394" cy="4857784"/>
          </a:xfrm>
        </p:spPr>
        <p:txBody>
          <a:bodyPr rtlCol="0">
            <a:normAutofit lnSpcReduction="10000"/>
          </a:bodyPr>
          <a:lstStyle/>
          <a:p>
            <a:r>
              <a:rPr lang="en-US" altLang="zh-CN" sz="3600" cap="none" dirty="0" smtClean="0">
                <a:sym typeface="Salesforce Sans"/>
              </a:rPr>
              <a:t>16</a:t>
            </a:r>
            <a:r>
              <a:rPr lang="zh-CN" altLang="en-US" sz="3600" cap="none" dirty="0" smtClean="0">
                <a:sym typeface="Salesforce Sans"/>
              </a:rPr>
              <a:t>位加法器，则输入应当是</a:t>
            </a:r>
            <a:r>
              <a:rPr lang="en-US" altLang="zh-CN" sz="3600" cap="none" dirty="0" smtClean="0">
                <a:sym typeface="Salesforce Sans"/>
              </a:rPr>
              <a:t>a[16],b[16],out[16]</a:t>
            </a:r>
            <a:r>
              <a:rPr lang="zh-CN" altLang="en-US" sz="3600" cap="none" dirty="0" smtClean="0">
                <a:sym typeface="Salesforce Sans"/>
              </a:rPr>
              <a:t>，这是</a:t>
            </a:r>
            <a:r>
              <a:rPr lang="en-US" altLang="zh-CN" sz="3600" cap="none" dirty="0" smtClean="0">
                <a:sym typeface="Salesforce Sans"/>
              </a:rPr>
              <a:t>header</a:t>
            </a:r>
            <a:r>
              <a:rPr lang="zh-CN" altLang="en-US" sz="3600" cap="none" dirty="0" smtClean="0">
                <a:sym typeface="Salesforce Sans"/>
              </a:rPr>
              <a:t>的内容。</a:t>
            </a:r>
            <a:endParaRPr lang="en-US" altLang="zh-CN" sz="3600" cap="none" dirty="0" smtClean="0">
              <a:sym typeface="Salesforce Sans"/>
            </a:endParaRPr>
          </a:p>
          <a:p>
            <a:r>
              <a:rPr lang="zh-CN" altLang="en-US" sz="3600" cap="none" dirty="0" smtClean="0">
                <a:sym typeface="Salesforce Sans"/>
              </a:rPr>
              <a:t>第一排，只有最右边两位相加，</a:t>
            </a:r>
            <a:r>
              <a:rPr lang="en-US" altLang="zh-CN" sz="3600" cap="none" dirty="0" smtClean="0">
                <a:sym typeface="Salesforce Sans"/>
              </a:rPr>
              <a:t>a[0],b[0],</a:t>
            </a:r>
            <a:r>
              <a:rPr lang="zh-CN" altLang="en-US" sz="3600" cap="none" dirty="0" smtClean="0">
                <a:sym typeface="Salesforce Sans"/>
              </a:rPr>
              <a:t>只需要</a:t>
            </a:r>
            <a:r>
              <a:rPr lang="en-US" altLang="zh-CN" sz="3600" cap="none" dirty="0" err="1" smtClean="0">
                <a:sym typeface="Salesforce Sans"/>
              </a:rPr>
              <a:t>a,b</a:t>
            </a:r>
            <a:r>
              <a:rPr lang="zh-CN" altLang="en-US" sz="3600" cap="none" dirty="0" smtClean="0">
                <a:sym typeface="Salesforce Sans"/>
              </a:rPr>
              <a:t>两个管脚，所以用</a:t>
            </a:r>
            <a:r>
              <a:rPr lang="en-US" altLang="zh-CN" sz="3600" cap="none" dirty="0" smtClean="0">
                <a:sym typeface="Salesforce Sans"/>
              </a:rPr>
              <a:t>Half-Adder</a:t>
            </a:r>
            <a:r>
              <a:rPr lang="zh-CN" altLang="en-US" sz="3600" cap="none" dirty="0" smtClean="0">
                <a:sym typeface="Salesforce Sans"/>
              </a:rPr>
              <a:t>，当然</a:t>
            </a:r>
            <a:r>
              <a:rPr lang="en-US" altLang="zh-CN" sz="3600" cap="none" dirty="0" smtClean="0">
                <a:sym typeface="Salesforce Sans"/>
              </a:rPr>
              <a:t>a=a[0],b=b[0],sum</a:t>
            </a:r>
            <a:r>
              <a:rPr lang="zh-CN" altLang="en-US" sz="3600" cap="none" dirty="0" smtClean="0">
                <a:sym typeface="Salesforce Sans"/>
              </a:rPr>
              <a:t>（表示最右边一位）</a:t>
            </a:r>
            <a:r>
              <a:rPr lang="en-US" altLang="zh-CN" sz="3600" cap="none" dirty="0" smtClean="0">
                <a:sym typeface="Salesforce Sans"/>
              </a:rPr>
              <a:t>=out(0)(</a:t>
            </a:r>
            <a:r>
              <a:rPr lang="zh-CN" altLang="en-US" sz="3600" cap="none" dirty="0" smtClean="0">
                <a:sym typeface="Salesforce Sans"/>
              </a:rPr>
              <a:t>对下一次运算没有影响了），</a:t>
            </a:r>
            <a:r>
              <a:rPr lang="en-US" altLang="zh-CN" sz="3600" cap="none" dirty="0" smtClean="0">
                <a:sym typeface="Salesforce Sans"/>
              </a:rPr>
              <a:t>carry(</a:t>
            </a:r>
            <a:r>
              <a:rPr lang="zh-CN" altLang="en-US" sz="3600" cap="none" dirty="0" smtClean="0">
                <a:sym typeface="Salesforce Sans"/>
              </a:rPr>
              <a:t>当前运算最左边一位，可能进位，所以对下次结果有影响，会是下一次运算的一个输入）</a:t>
            </a:r>
            <a:r>
              <a:rPr lang="en-US" altLang="zh-CN" sz="3600" cap="none" dirty="0" smtClean="0">
                <a:sym typeface="Salesforce Sans"/>
              </a:rPr>
              <a:t>=carry0(</a:t>
            </a:r>
            <a:r>
              <a:rPr lang="zh-CN" altLang="en-US" sz="3600" cap="none" dirty="0" smtClean="0">
                <a:sym typeface="Salesforce Sans"/>
              </a:rPr>
              <a:t>表示当前位数，当然是</a:t>
            </a:r>
            <a:r>
              <a:rPr lang="en-US" altLang="zh-CN" sz="3600" cap="none" dirty="0" smtClean="0">
                <a:sym typeface="Salesforce Sans"/>
              </a:rPr>
              <a:t>0</a:t>
            </a:r>
            <a:r>
              <a:rPr lang="zh-CN" altLang="en-US" sz="3600" cap="none" dirty="0" smtClean="0">
                <a:sym typeface="Salesforce Sans"/>
              </a:rPr>
              <a:t>位）</a:t>
            </a:r>
          </a:p>
          <a:p>
            <a:r>
              <a:rPr lang="zh-CN" altLang="en-US" sz="3600" cap="none" dirty="0" smtClean="0">
                <a:sym typeface="Salesforce Sans"/>
              </a:rPr>
              <a:t>从第二排开始，就是不断重复，所以仅介绍第二排。</a:t>
            </a:r>
            <a:endParaRPr lang="en-US" altLang="zh-CN" sz="3600" cap="none" dirty="0" smtClean="0">
              <a:sym typeface="Salesforce Sans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530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665124" y="357166"/>
            <a:ext cx="9695377" cy="6215106"/>
          </a:xfrm>
        </p:spPr>
        <p:txBody>
          <a:bodyPr>
            <a:normAutofit/>
          </a:bodyPr>
          <a:lstStyle/>
          <a:p>
            <a:r>
              <a:rPr lang="zh-CN" altLang="en-US" sz="3200" cap="none" dirty="0" smtClean="0">
                <a:sym typeface="Salesforce Sans"/>
              </a:rPr>
              <a:t>第一次运算后，关乎进位的</a:t>
            </a:r>
            <a:r>
              <a:rPr lang="en-US" altLang="zh-CN" sz="3200" cap="none" dirty="0" smtClean="0">
                <a:sym typeface="Salesforce Sans"/>
              </a:rPr>
              <a:t>carry</a:t>
            </a:r>
            <a:r>
              <a:rPr lang="zh-CN" altLang="en-US" sz="3200" cap="none" dirty="0" smtClean="0">
                <a:sym typeface="Salesforce Sans"/>
              </a:rPr>
              <a:t>需要用上，再加上</a:t>
            </a:r>
            <a:r>
              <a:rPr lang="en-US" altLang="zh-CN" sz="3200" cap="none" dirty="0" smtClean="0">
                <a:sym typeface="Salesforce Sans"/>
              </a:rPr>
              <a:t>a[1],b[1],</a:t>
            </a:r>
            <a:r>
              <a:rPr lang="zh-CN" altLang="en-US" sz="3200" cap="none" dirty="0" smtClean="0">
                <a:sym typeface="Salesforce Sans"/>
              </a:rPr>
              <a:t>三个输入管脚，需要用</a:t>
            </a:r>
            <a:r>
              <a:rPr lang="en-US" altLang="zh-CN" sz="3200" cap="none" dirty="0" smtClean="0">
                <a:sym typeface="Salesforce Sans"/>
              </a:rPr>
              <a:t>	Full-Adder</a:t>
            </a:r>
            <a:r>
              <a:rPr lang="zh-CN" altLang="en-US" sz="3200" cap="none" dirty="0" smtClean="0">
                <a:sym typeface="Salesforce Sans"/>
              </a:rPr>
              <a:t>，</a:t>
            </a:r>
            <a:r>
              <a:rPr lang="en-US" altLang="zh-CN" sz="3200" cap="none" dirty="0" err="1" smtClean="0">
                <a:sym typeface="Salesforce Sans"/>
              </a:rPr>
              <a:t>a,b,c</a:t>
            </a:r>
            <a:r>
              <a:rPr lang="zh-CN" altLang="en-US" sz="3200" cap="none" dirty="0" smtClean="0">
                <a:sym typeface="Salesforce Sans"/>
              </a:rPr>
              <a:t>分别对应</a:t>
            </a:r>
            <a:r>
              <a:rPr lang="en-US" altLang="zh-CN" sz="3200" cap="none" dirty="0" smtClean="0">
                <a:sym typeface="Salesforce Sans"/>
              </a:rPr>
              <a:t>a[1],b[1],carry0,sum=out[1](</a:t>
            </a:r>
            <a:r>
              <a:rPr lang="zh-CN" altLang="en-US" sz="3200" cap="none" dirty="0" smtClean="0">
                <a:sym typeface="Salesforce Sans"/>
              </a:rPr>
              <a:t>此次这一位运算结果），</a:t>
            </a:r>
            <a:r>
              <a:rPr lang="en-US" altLang="zh-CN" sz="3200" cap="none" dirty="0" smtClean="0">
                <a:sym typeface="Salesforce Sans"/>
              </a:rPr>
              <a:t>carry=carry1)</a:t>
            </a:r>
          </a:p>
          <a:p>
            <a:r>
              <a:rPr lang="zh-CN" altLang="en-US" sz="3200" cap="none" dirty="0" smtClean="0">
                <a:sym typeface="Salesforce Sans"/>
              </a:rPr>
              <a:t>一直到最后一位重复这个操作，无需赘言</a:t>
            </a:r>
            <a:r>
              <a:rPr lang="zh-CN" altLang="en-US" sz="3200" dirty="0" smtClean="0">
                <a:sym typeface="Salesforce Sans"/>
              </a:rPr>
              <a:t>。</a:t>
            </a:r>
            <a:endParaRPr lang="en-US" altLang="zh-CN" sz="3200" dirty="0" smtClean="0">
              <a:sym typeface="Salesforce Sans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2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25177" y="285729"/>
            <a:ext cx="5897995" cy="85725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Add16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的</a:t>
            </a:r>
            <a:r>
              <a:rPr lang="en-US" altLang="zh-CN" dirty="0" smtClean="0">
                <a:sym typeface="Salesforce Sans"/>
              </a:rPr>
              <a:t>HDL: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-1" y="1357298"/>
            <a:ext cx="12188825" cy="4957777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zh-CN" cap="none" dirty="0" smtClean="0">
                <a:sym typeface="Salesforce Sans"/>
              </a:rPr>
              <a:t>CHIP Add16 {</a:t>
            </a:r>
          </a:p>
          <a:p>
            <a:r>
              <a:rPr lang="en-US" altLang="zh-CN" cap="none" dirty="0" smtClean="0">
                <a:sym typeface="Salesforce Sans"/>
              </a:rPr>
              <a:t>    IN a[16], b[16];</a:t>
            </a:r>
          </a:p>
          <a:p>
            <a:r>
              <a:rPr lang="en-US" altLang="zh-CN" cap="none" dirty="0" smtClean="0">
                <a:sym typeface="Salesforce Sans"/>
              </a:rPr>
              <a:t>    OUT </a:t>
            </a:r>
            <a:r>
              <a:rPr lang="en-US" altLang="zh-CN" cap="none" dirty="0" err="1" smtClean="0">
                <a:sym typeface="Salesforce Sans"/>
              </a:rPr>
              <a:t>out</a:t>
            </a:r>
            <a:r>
              <a:rPr lang="en-US" altLang="zh-CN" cap="none" dirty="0" smtClean="0">
                <a:sym typeface="Salesforce Sans"/>
              </a:rPr>
              <a:t>[16];</a:t>
            </a:r>
          </a:p>
          <a:p>
            <a:r>
              <a:rPr lang="en-US" altLang="zh-CN" cap="none" dirty="0" smtClean="0">
                <a:sym typeface="Salesforce Sans"/>
              </a:rPr>
              <a:t>    PARTS:</a:t>
            </a:r>
          </a:p>
          <a:p>
            <a:r>
              <a:rPr lang="en-US" altLang="zh-CN" cap="none" dirty="0" smtClean="0">
                <a:sym typeface="Salesforce Sans"/>
              </a:rPr>
              <a:t>    Half-Adder(a=a[0], b=b[0], sum=out[0], Carry=carry0);</a:t>
            </a:r>
          </a:p>
          <a:p>
            <a:r>
              <a:rPr lang="en-US" altLang="zh-CN" cap="none" dirty="0" smtClean="0">
                <a:sym typeface="Salesforce Sans"/>
              </a:rPr>
              <a:t>    Full-Adder(a=a[1], b=b[1], c=carry0, sum=out[1], carry=carry1);</a:t>
            </a:r>
          </a:p>
          <a:p>
            <a:r>
              <a:rPr lang="en-US" altLang="zh-CN" cap="none" dirty="0" smtClean="0">
                <a:sym typeface="Salesforce Sans"/>
              </a:rPr>
              <a:t>    Full-Adder(a=a[2], b=b[2], c=carry1, sum=out[2], carry=carry2);</a:t>
            </a:r>
          </a:p>
          <a:p>
            <a:r>
              <a:rPr lang="en-US" altLang="zh-CN" cap="none" dirty="0" smtClean="0">
                <a:sym typeface="Salesforce Sans"/>
              </a:rPr>
              <a:t>    Full-Adder(a=a[3], b=b[3], c=carry2, sum=out[3], carry=carry3);</a:t>
            </a:r>
          </a:p>
          <a:p>
            <a:r>
              <a:rPr lang="en-US" altLang="zh-CN" cap="none" dirty="0" smtClean="0">
                <a:sym typeface="Salesforce Sans"/>
              </a:rPr>
              <a:t>    Full-Adder(a=a[4], b=b[4], c=carry3, sum=out[4], carry=carry4);</a:t>
            </a:r>
          </a:p>
          <a:p>
            <a:r>
              <a:rPr lang="en-US" altLang="zh-CN" cap="none" dirty="0" smtClean="0">
                <a:sym typeface="Salesforce Sans"/>
              </a:rPr>
              <a:t>    Full-Adder(a=a[5], b=b[5], c=carry4, sum=out[5], carry=carry5);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8317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058" y="214290"/>
            <a:ext cx="12023767" cy="628654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ym typeface="Salesforce Sans"/>
              </a:rPr>
              <a:t> </a:t>
            </a:r>
            <a:r>
              <a:rPr lang="en-US" altLang="zh-CN" sz="2400" cap="none" dirty="0" smtClean="0">
                <a:sym typeface="Salesforce Sans"/>
              </a:rPr>
              <a:t>Full-Adder(a=a[6], b=b[6], c=carry5, sum=out[6], carry=carry6);</a:t>
            </a:r>
          </a:p>
          <a:p>
            <a:r>
              <a:rPr lang="en-US" altLang="zh-CN" sz="2400" cap="none" dirty="0" smtClean="0">
                <a:sym typeface="Salesforce Sans"/>
              </a:rPr>
              <a:t> Full-Adder(a=a[7], b=b[7], c=carry6, sum=out[7], carry=carry7);</a:t>
            </a:r>
          </a:p>
          <a:p>
            <a:r>
              <a:rPr lang="en-US" altLang="zh-CN" sz="2400" cap="none" dirty="0" smtClean="0">
                <a:sym typeface="Salesforce Sans"/>
              </a:rPr>
              <a:t> Full-Adder(a=a[8], b=b[8], c=carry7, sum=out[8], carry=carry8);</a:t>
            </a:r>
          </a:p>
          <a:p>
            <a:r>
              <a:rPr lang="en-US" altLang="zh-CN" sz="2400" cap="none" dirty="0" smtClean="0">
                <a:sym typeface="Salesforce Sans"/>
              </a:rPr>
              <a:t> Full-Adder(a=a[9], b=b[9], c=carry8, sum=out[9], carry=carry9);</a:t>
            </a:r>
          </a:p>
          <a:p>
            <a:r>
              <a:rPr lang="en-US" altLang="zh-CN" sz="2400" cap="none" dirty="0" smtClean="0">
                <a:sym typeface="Salesforce Sans"/>
              </a:rPr>
              <a:t> Full-Adder(a=a[10], b=b[10], c=carry9, sum=out[10], carry=carry10);</a:t>
            </a:r>
          </a:p>
          <a:p>
            <a:r>
              <a:rPr lang="en-US" altLang="zh-CN" sz="2400" cap="none" dirty="0" smtClean="0">
                <a:sym typeface="Salesforce Sans"/>
              </a:rPr>
              <a:t>Full-Adder(a=a[11], b=b[11], c=carry10, sum=out[11], carry=carry11);</a:t>
            </a:r>
          </a:p>
          <a:p>
            <a:r>
              <a:rPr lang="en-US" altLang="zh-CN" sz="2400" cap="none" dirty="0" smtClean="0">
                <a:sym typeface="Salesforce Sans"/>
              </a:rPr>
              <a:t>    Full-Adder(a=a[12], b=b[12], c=carry11, sum=out[12], carry=carry12);</a:t>
            </a:r>
          </a:p>
          <a:p>
            <a:r>
              <a:rPr lang="en-US" altLang="zh-CN" sz="2400" cap="none" dirty="0" smtClean="0">
                <a:sym typeface="Salesforce Sans"/>
              </a:rPr>
              <a:t>    Full-Adder(a=a[13], b=b[13], c=carry12, sum=out[13], carry=carry13);</a:t>
            </a:r>
          </a:p>
          <a:p>
            <a:r>
              <a:rPr lang="en-US" altLang="zh-CN" sz="2400" cap="none" dirty="0" smtClean="0">
                <a:sym typeface="Salesforce Sans"/>
              </a:rPr>
              <a:t>    Full-Adder(a=a[14], b=b[14], c=carry13, sum=out[14], carry=carry14);</a:t>
            </a:r>
          </a:p>
          <a:p>
            <a:r>
              <a:rPr lang="en-US" altLang="zh-CN" sz="2400" cap="none" dirty="0" smtClean="0">
                <a:sym typeface="Salesforce Sans"/>
              </a:rPr>
              <a:t>    Full-Adder(a=a[15], b=b[15], c=carry14, sum=out[15], carry=carry15);</a:t>
            </a:r>
          </a:p>
          <a:p>
            <a:r>
              <a:rPr lang="en-US" altLang="zh-CN" sz="2400" dirty="0" smtClean="0">
                <a:sym typeface="Salesforce Sans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65058" y="285728"/>
            <a:ext cx="11715832" cy="6286544"/>
          </a:xfrm>
        </p:spPr>
        <p:txBody>
          <a:bodyPr/>
          <a:lstStyle/>
          <a:p>
            <a:r>
              <a:rPr lang="en-US" altLang="zh-CN" dirty="0" smtClean="0">
                <a:sym typeface="Salesforce Sans"/>
              </a:rPr>
              <a:t>                                   </a:t>
            </a:r>
            <a:r>
              <a:rPr lang="en-US" altLang="zh-CN" sz="6000" dirty="0" smtClean="0">
                <a:sym typeface="Salesforce Sans"/>
              </a:rPr>
              <a:t>ALU</a:t>
            </a:r>
            <a:r>
              <a:rPr lang="en-US" altLang="zh-CN" dirty="0" smtClean="0">
                <a:sym typeface="Salesforce Sans"/>
              </a:rPr>
              <a:t/>
            </a:r>
            <a:br>
              <a:rPr lang="en-US" altLang="zh-CN" dirty="0" smtClean="0">
                <a:sym typeface="Salesforce Sans"/>
              </a:rPr>
            </a:br>
            <a:r>
              <a:rPr lang="en-US" altLang="zh-CN" sz="4000" dirty="0" smtClean="0">
                <a:sym typeface="Salesforce Sans"/>
              </a:rPr>
              <a:t>ALU</a:t>
            </a:r>
            <a:r>
              <a:rPr lang="zh-CN" altLang="en-US" sz="4000" dirty="0" smtClean="0">
                <a:sym typeface="Salesforce Sans"/>
              </a:rPr>
              <a:t>是算术逻辑单元的缩写，简言之，它有两个</a:t>
            </a:r>
            <a:r>
              <a:rPr lang="en-US" altLang="zh-CN" sz="4000" dirty="0" smtClean="0">
                <a:sym typeface="Salesforce Sans"/>
              </a:rPr>
              <a:t>16</a:t>
            </a:r>
            <a:r>
              <a:rPr lang="zh-CN" altLang="en-US" sz="4000" dirty="0" smtClean="0">
                <a:sym typeface="Salesforce Sans"/>
              </a:rPr>
              <a:t>位输入管脚，</a:t>
            </a:r>
            <a:r>
              <a:rPr lang="en-US" altLang="zh-CN" sz="4000" dirty="0" smtClean="0">
                <a:sym typeface="Salesforce Sans"/>
              </a:rPr>
              <a:t>6</a:t>
            </a:r>
            <a:r>
              <a:rPr lang="zh-CN" altLang="en-US" sz="4000" dirty="0" smtClean="0">
                <a:sym typeface="Salesforce Sans"/>
              </a:rPr>
              <a:t>个控制位（下一页介绍），这</a:t>
            </a:r>
            <a:r>
              <a:rPr lang="en-US" altLang="zh-CN" sz="4000" dirty="0" smtClean="0">
                <a:sym typeface="Salesforce Sans"/>
              </a:rPr>
              <a:t>6</a:t>
            </a:r>
            <a:r>
              <a:rPr lang="zh-CN" altLang="en-US" sz="4000" dirty="0" smtClean="0">
                <a:sym typeface="Salesforce Sans"/>
              </a:rPr>
              <a:t>个控制位可以构成</a:t>
            </a:r>
            <a:r>
              <a:rPr lang="en-US" altLang="zh-CN" sz="4000" dirty="0" smtClean="0">
                <a:sym typeface="Salesforce Sans"/>
              </a:rPr>
              <a:t>2</a:t>
            </a:r>
            <a:r>
              <a:rPr lang="zh-CN" altLang="en-US" sz="4000" dirty="0" smtClean="0">
                <a:sym typeface="Salesforce Sans"/>
              </a:rPr>
              <a:t>的</a:t>
            </a:r>
            <a:r>
              <a:rPr lang="en-US" altLang="zh-CN" sz="4000" dirty="0" smtClean="0">
                <a:sym typeface="Salesforce Sans"/>
              </a:rPr>
              <a:t>6</a:t>
            </a:r>
            <a:r>
              <a:rPr lang="zh-CN" altLang="en-US" sz="4000" dirty="0" smtClean="0">
                <a:sym typeface="Salesforce Sans"/>
              </a:rPr>
              <a:t>次方</a:t>
            </a:r>
            <a:r>
              <a:rPr lang="en-US" altLang="zh-CN" sz="4000" dirty="0" smtClean="0">
                <a:sym typeface="Salesforce Sans"/>
              </a:rPr>
              <a:t>=64</a:t>
            </a:r>
            <a:r>
              <a:rPr lang="zh-CN" altLang="en-US" sz="4000" dirty="0" smtClean="0">
                <a:sym typeface="Salesforce Sans"/>
              </a:rPr>
              <a:t>个不同函数。这些控制位的功能包括：预设</a:t>
            </a:r>
            <a:r>
              <a:rPr lang="en-US" altLang="zh-CN" sz="4000" dirty="0" smtClean="0">
                <a:sym typeface="Salesforce Sans"/>
              </a:rPr>
              <a:t>x</a:t>
            </a:r>
            <a:r>
              <a:rPr lang="zh-CN" altLang="en-US" sz="4000" dirty="0" smtClean="0">
                <a:sym typeface="Salesforce Sans"/>
              </a:rPr>
              <a:t>，</a:t>
            </a:r>
            <a:r>
              <a:rPr lang="en-US" altLang="zh-CN" sz="4000" dirty="0" smtClean="0">
                <a:sym typeface="Salesforce Sans"/>
              </a:rPr>
              <a:t>y</a:t>
            </a:r>
            <a:r>
              <a:rPr lang="zh-CN" altLang="en-US" sz="4000" dirty="0" smtClean="0">
                <a:sym typeface="Salesforce Sans"/>
              </a:rPr>
              <a:t>的输入，选择</a:t>
            </a:r>
            <a:r>
              <a:rPr lang="en-US" altLang="zh-CN" sz="4000" dirty="0" smtClean="0">
                <a:sym typeface="Salesforce Sans"/>
              </a:rPr>
              <a:t>+</a:t>
            </a:r>
            <a:r>
              <a:rPr lang="zh-CN" altLang="en-US" sz="4000" dirty="0" smtClean="0">
                <a:sym typeface="Salesforce Sans"/>
              </a:rPr>
              <a:t>还是</a:t>
            </a:r>
            <a:r>
              <a:rPr lang="en-US" altLang="zh-CN" sz="4000" dirty="0" smtClean="0">
                <a:sym typeface="Salesforce Sans"/>
              </a:rPr>
              <a:t>And</a:t>
            </a:r>
            <a:r>
              <a:rPr lang="zh-CN" altLang="en-US" sz="4000" dirty="0" smtClean="0">
                <a:sym typeface="Salesforce Sans"/>
              </a:rPr>
              <a:t>运算</a:t>
            </a:r>
            <a:r>
              <a:rPr lang="en-US" altLang="zh-CN" sz="4000" dirty="0" smtClean="0">
                <a:sym typeface="Salesforce Sans"/>
              </a:rPr>
              <a:t>,</a:t>
            </a:r>
            <a:r>
              <a:rPr lang="zh-CN" altLang="en-US" sz="4000" dirty="0" smtClean="0">
                <a:sym typeface="Salesforce Sans"/>
              </a:rPr>
              <a:t>对结果是否取反。还有</a:t>
            </a:r>
            <a:r>
              <a:rPr lang="en-US" altLang="zh-CN" sz="4000" dirty="0" smtClean="0">
                <a:sym typeface="Salesforce Sans"/>
              </a:rPr>
              <a:t>3</a:t>
            </a:r>
            <a:r>
              <a:rPr lang="zh-CN" altLang="en-US" sz="4000" dirty="0" smtClean="0">
                <a:sym typeface="Salesforce Sans"/>
              </a:rPr>
              <a:t>个输出位，用来输出结果，显示结果是否为</a:t>
            </a:r>
            <a:r>
              <a:rPr lang="en-US" altLang="zh-CN" sz="4000" dirty="0" smtClean="0">
                <a:sym typeface="Salesforce Sans"/>
              </a:rPr>
              <a:t>0</a:t>
            </a:r>
            <a:r>
              <a:rPr lang="zh-CN" altLang="en-US" sz="4000" dirty="0" smtClean="0">
                <a:sym typeface="Salesforce Sans"/>
              </a:rPr>
              <a:t>，以及是否小于</a:t>
            </a:r>
            <a:r>
              <a:rPr lang="en-US" altLang="zh-CN" sz="4000" dirty="0" smtClean="0">
                <a:sym typeface="Salesforce Sans"/>
              </a:rPr>
              <a:t>0.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573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686" y="285728"/>
            <a:ext cx="10644262" cy="6143668"/>
          </a:xfrm>
        </p:spPr>
        <p:txBody>
          <a:bodyPr>
            <a:normAutofit/>
          </a:bodyPr>
          <a:lstStyle/>
          <a:p>
            <a:r>
              <a:rPr lang="en-US" altLang="zh-CN" sz="3200" cap="none" dirty="0" err="1" smtClean="0">
                <a:sym typeface="Salesforce Sans"/>
              </a:rPr>
              <a:t>alu</a:t>
            </a:r>
            <a:r>
              <a:rPr lang="zh-CN" altLang="en-US" sz="3200" cap="none" dirty="0" smtClean="0">
                <a:sym typeface="Salesforce Sans"/>
              </a:rPr>
              <a:t>的输入是十六位的</a:t>
            </a:r>
            <a:r>
              <a:rPr lang="en-US" altLang="zh-CN" sz="3200" cap="none" dirty="0" err="1" smtClean="0">
                <a:sym typeface="Salesforce Sans"/>
              </a:rPr>
              <a:t>x,y</a:t>
            </a:r>
            <a:r>
              <a:rPr lang="zh-CN" altLang="en-US" sz="3200" cap="none" dirty="0" smtClean="0">
                <a:sym typeface="Salesforce Sans"/>
              </a:rPr>
              <a:t>，六位控制台：</a:t>
            </a:r>
            <a:endParaRPr lang="en-US" altLang="zh-CN" sz="3200" cap="none" dirty="0" smtClean="0">
              <a:sym typeface="Salesforce Sans"/>
            </a:endParaRPr>
          </a:p>
          <a:p>
            <a:r>
              <a:rPr lang="en-US" altLang="zh-CN" sz="3200" cap="none" dirty="0" err="1" smtClean="0">
                <a:sym typeface="Salesforce Sans"/>
              </a:rPr>
              <a:t>zx</a:t>
            </a:r>
            <a:r>
              <a:rPr lang="en-US" altLang="zh-CN" sz="3200" cap="none" dirty="0" smtClean="0">
                <a:sym typeface="Salesforce Sans"/>
              </a:rPr>
              <a:t>:</a:t>
            </a:r>
            <a:r>
              <a:rPr lang="zh-CN" altLang="en-US" sz="3200" cap="none" dirty="0" smtClean="0">
                <a:sym typeface="Salesforce Sans"/>
              </a:rPr>
              <a:t>对</a:t>
            </a:r>
            <a:r>
              <a:rPr lang="en-US" altLang="zh-CN" sz="3200" cap="none" dirty="0" smtClean="0">
                <a:sym typeface="Salesforce Sans"/>
              </a:rPr>
              <a:t>x</a:t>
            </a:r>
            <a:r>
              <a:rPr lang="zh-CN" altLang="en-US" sz="3200" cap="none" dirty="0" smtClean="0">
                <a:sym typeface="Salesforce Sans"/>
              </a:rPr>
              <a:t>取</a:t>
            </a:r>
            <a:r>
              <a:rPr lang="en-US" altLang="zh-CN" sz="3200" cap="none" dirty="0" smtClean="0">
                <a:sym typeface="Salesforce Sans"/>
              </a:rPr>
              <a:t>0</a:t>
            </a:r>
          </a:p>
          <a:p>
            <a:r>
              <a:rPr lang="en-US" altLang="zh-CN" sz="3200" cap="none" dirty="0" err="1" smtClean="0">
                <a:sym typeface="Salesforce Sans"/>
              </a:rPr>
              <a:t>zy</a:t>
            </a:r>
            <a:r>
              <a:rPr lang="en-US" altLang="zh-CN" sz="3200" cap="none" dirty="0" smtClean="0">
                <a:sym typeface="Salesforce Sans"/>
              </a:rPr>
              <a:t>:</a:t>
            </a:r>
            <a:r>
              <a:rPr lang="zh-CN" altLang="en-US" sz="3200" cap="none" dirty="0" smtClean="0">
                <a:sym typeface="Salesforce Sans"/>
              </a:rPr>
              <a:t>对</a:t>
            </a:r>
            <a:r>
              <a:rPr lang="en-US" altLang="zh-CN" sz="3200" cap="none" dirty="0" smtClean="0">
                <a:sym typeface="Salesforce Sans"/>
              </a:rPr>
              <a:t>y</a:t>
            </a:r>
            <a:r>
              <a:rPr lang="zh-CN" altLang="en-US" sz="3200" cap="none" dirty="0" smtClean="0">
                <a:sym typeface="Salesforce Sans"/>
              </a:rPr>
              <a:t>取</a:t>
            </a:r>
            <a:r>
              <a:rPr lang="en-US" altLang="zh-CN" sz="3200" cap="none" dirty="0" smtClean="0">
                <a:sym typeface="Salesforce Sans"/>
              </a:rPr>
              <a:t>0</a:t>
            </a:r>
          </a:p>
          <a:p>
            <a:r>
              <a:rPr lang="en-US" altLang="zh-CN" sz="3200" cap="none" dirty="0" err="1" smtClean="0">
                <a:sym typeface="Salesforce Sans"/>
              </a:rPr>
              <a:t>nx</a:t>
            </a:r>
            <a:r>
              <a:rPr lang="en-US" altLang="zh-CN" sz="3200" cap="none" dirty="0" smtClean="0">
                <a:sym typeface="Salesforce Sans"/>
              </a:rPr>
              <a:t>:</a:t>
            </a:r>
            <a:r>
              <a:rPr lang="zh-CN" altLang="en-US" sz="3200" cap="none" dirty="0" smtClean="0">
                <a:sym typeface="Salesforce Sans"/>
              </a:rPr>
              <a:t>对</a:t>
            </a:r>
            <a:r>
              <a:rPr lang="en-US" altLang="zh-CN" sz="3200" cap="none" dirty="0" smtClean="0">
                <a:sym typeface="Salesforce Sans"/>
              </a:rPr>
              <a:t>x</a:t>
            </a:r>
            <a:r>
              <a:rPr lang="zh-CN" altLang="en-US" sz="3200" cap="none" dirty="0" smtClean="0">
                <a:sym typeface="Salesforce Sans"/>
              </a:rPr>
              <a:t>按位取反（如果是</a:t>
            </a:r>
            <a:r>
              <a:rPr lang="en-US" altLang="zh-CN" sz="3200" cap="none" dirty="0" smtClean="0">
                <a:sym typeface="Salesforce Sans"/>
              </a:rPr>
              <a:t>0</a:t>
            </a:r>
            <a:r>
              <a:rPr lang="zh-CN" altLang="en-US" sz="3200" cap="none" dirty="0" smtClean="0">
                <a:sym typeface="Salesforce Sans"/>
              </a:rPr>
              <a:t>，按位取反后是</a:t>
            </a:r>
            <a:r>
              <a:rPr lang="en-US" altLang="zh-CN" sz="3200" cap="none" dirty="0" smtClean="0">
                <a:sym typeface="Salesforce Sans"/>
              </a:rPr>
              <a:t>-1</a:t>
            </a:r>
            <a:r>
              <a:rPr lang="zh-CN" altLang="en-US" sz="3200" cap="none" dirty="0" smtClean="0">
                <a:sym typeface="Salesforce Sans"/>
              </a:rPr>
              <a:t>，当然，编码是</a:t>
            </a:r>
            <a:r>
              <a:rPr lang="en-US" altLang="zh-CN" sz="3200" cap="none" dirty="0" smtClean="0">
                <a:sym typeface="Salesforce Sans"/>
              </a:rPr>
              <a:t>-1</a:t>
            </a:r>
            <a:r>
              <a:rPr lang="zh-CN" altLang="en-US" sz="3200" cap="none" dirty="0" smtClean="0">
                <a:sym typeface="Salesforce Sans"/>
              </a:rPr>
              <a:t>的补码，即</a:t>
            </a:r>
            <a:r>
              <a:rPr lang="en-US" altLang="zh-CN" sz="3200" cap="none" dirty="0" smtClean="0">
                <a:sym typeface="Salesforce Sans"/>
              </a:rPr>
              <a:t>2</a:t>
            </a:r>
            <a:r>
              <a:rPr lang="zh-CN" altLang="en-US" sz="3200" cap="none" dirty="0" smtClean="0">
                <a:sym typeface="Salesforce Sans"/>
              </a:rPr>
              <a:t>的</a:t>
            </a:r>
            <a:r>
              <a:rPr lang="en-US" altLang="zh-CN" sz="3200" cap="none" dirty="0" smtClean="0">
                <a:sym typeface="Salesforce Sans"/>
              </a:rPr>
              <a:t>n</a:t>
            </a:r>
            <a:r>
              <a:rPr lang="zh-CN" altLang="en-US" sz="3200" cap="none" dirty="0" smtClean="0">
                <a:sym typeface="Salesforce Sans"/>
              </a:rPr>
              <a:t>方</a:t>
            </a:r>
            <a:r>
              <a:rPr lang="en-US" altLang="zh-CN" sz="3200" cap="none" dirty="0" smtClean="0">
                <a:sym typeface="Salesforce Sans"/>
              </a:rPr>
              <a:t>-x</a:t>
            </a:r>
            <a:r>
              <a:rPr lang="zh-CN" altLang="en-US" sz="3200" cap="none" dirty="0" smtClean="0">
                <a:sym typeface="Salesforce Sans"/>
              </a:rPr>
              <a:t>（绝对值））</a:t>
            </a:r>
            <a:endParaRPr lang="en-US" altLang="zh-CN" sz="3200" cap="none" dirty="0" smtClean="0">
              <a:sym typeface="Salesforce Sans"/>
            </a:endParaRPr>
          </a:p>
          <a:p>
            <a:r>
              <a:rPr lang="en-US" altLang="zh-CN" sz="3200" cap="none" dirty="0" err="1" smtClean="0">
                <a:sym typeface="Salesforce Sans"/>
              </a:rPr>
              <a:t>ny</a:t>
            </a:r>
            <a:r>
              <a:rPr lang="en-US" altLang="zh-CN" sz="3200" cap="none" dirty="0" smtClean="0">
                <a:sym typeface="Salesforce Sans"/>
              </a:rPr>
              <a:t>:</a:t>
            </a:r>
            <a:r>
              <a:rPr lang="zh-CN" altLang="en-US" sz="3200" cap="none" dirty="0" smtClean="0">
                <a:sym typeface="Salesforce Sans"/>
              </a:rPr>
              <a:t>亦然</a:t>
            </a:r>
            <a:endParaRPr lang="en-US" altLang="zh-CN" sz="3200" cap="none" dirty="0" smtClean="0">
              <a:sym typeface="Salesforce Sans"/>
            </a:endParaRPr>
          </a:p>
          <a:p>
            <a:r>
              <a:rPr lang="en-US" altLang="zh-CN" sz="3200" cap="none" dirty="0" smtClean="0">
                <a:sym typeface="Salesforce Sans"/>
              </a:rPr>
              <a:t>f:</a:t>
            </a:r>
            <a:r>
              <a:rPr lang="zh-CN" altLang="en-US" sz="3200" cap="none" dirty="0" smtClean="0">
                <a:sym typeface="Salesforce Sans"/>
              </a:rPr>
              <a:t>用来选择是</a:t>
            </a:r>
            <a:r>
              <a:rPr lang="en-US" altLang="zh-CN" sz="3200" cap="none" dirty="0" smtClean="0">
                <a:sym typeface="Salesforce Sans"/>
              </a:rPr>
              <a:t>+</a:t>
            </a:r>
            <a:r>
              <a:rPr lang="zh-CN" altLang="en-US" sz="3200" cap="none" dirty="0" smtClean="0">
                <a:sym typeface="Salesforce Sans"/>
              </a:rPr>
              <a:t>还是</a:t>
            </a:r>
            <a:r>
              <a:rPr lang="en-US" altLang="zh-CN" sz="3200" cap="none" dirty="0" smtClean="0">
                <a:sym typeface="Salesforce Sans"/>
              </a:rPr>
              <a:t>and</a:t>
            </a:r>
            <a:r>
              <a:rPr lang="zh-CN" altLang="en-US" sz="3200" cap="none" dirty="0" smtClean="0">
                <a:sym typeface="Salesforce Sans"/>
              </a:rPr>
              <a:t>，为</a:t>
            </a:r>
            <a:r>
              <a:rPr lang="en-US" altLang="zh-CN" sz="3200" cap="none" dirty="0" smtClean="0">
                <a:sym typeface="Salesforce Sans"/>
              </a:rPr>
              <a:t>0</a:t>
            </a:r>
            <a:r>
              <a:rPr lang="zh-CN" altLang="en-US" sz="3200" cap="none" dirty="0" smtClean="0">
                <a:sym typeface="Salesforce Sans"/>
              </a:rPr>
              <a:t>就是</a:t>
            </a:r>
            <a:r>
              <a:rPr lang="en-US" altLang="zh-CN" sz="3200" cap="none" dirty="0" smtClean="0">
                <a:sym typeface="Salesforce Sans"/>
              </a:rPr>
              <a:t>and,</a:t>
            </a:r>
            <a:r>
              <a:rPr lang="zh-CN" altLang="en-US" sz="3200" cap="none" dirty="0" smtClean="0">
                <a:sym typeface="Salesforce Sans"/>
              </a:rPr>
              <a:t>否则是</a:t>
            </a:r>
            <a:r>
              <a:rPr lang="en-US" altLang="zh-CN" sz="3200" cap="none" dirty="0" smtClean="0">
                <a:sym typeface="Salesforce Sans"/>
              </a:rPr>
              <a:t>+</a:t>
            </a:r>
          </a:p>
          <a:p>
            <a:r>
              <a:rPr lang="en-US" altLang="zh-CN" sz="3200" cap="none" dirty="0" smtClean="0">
                <a:sym typeface="Salesforce Sans"/>
              </a:rPr>
              <a:t>no:</a:t>
            </a:r>
            <a:r>
              <a:rPr lang="zh-CN" altLang="en-US" sz="3200" cap="none" dirty="0" smtClean="0">
                <a:sym typeface="Salesforce Sans"/>
              </a:rPr>
              <a:t>对结果按位取反。</a:t>
            </a:r>
            <a:endParaRPr lang="en-US" altLang="zh-CN" sz="3200" cap="none" dirty="0" smtClean="0">
              <a:sym typeface="Salesforce Sans"/>
            </a:endParaRPr>
          </a:p>
          <a:p>
            <a:r>
              <a:rPr lang="zh-CN" altLang="en-US" sz="3200" cap="none" dirty="0" smtClean="0">
                <a:sym typeface="Salesforce Sans"/>
              </a:rPr>
              <a:t>输出：</a:t>
            </a:r>
            <a:r>
              <a:rPr lang="en-US" altLang="zh-CN" sz="3200" cap="none" dirty="0" smtClean="0">
                <a:sym typeface="Salesforce Sans"/>
              </a:rPr>
              <a:t>out:</a:t>
            </a:r>
            <a:r>
              <a:rPr lang="zh-CN" altLang="en-US" sz="3200" cap="none" dirty="0" smtClean="0">
                <a:sym typeface="Salesforce Sans"/>
              </a:rPr>
              <a:t>函数运算后结果</a:t>
            </a:r>
            <a:endParaRPr lang="en-US" altLang="zh-CN" sz="3200" cap="none" dirty="0" smtClean="0">
              <a:sym typeface="Salesforce Sans"/>
            </a:endParaRPr>
          </a:p>
          <a:p>
            <a:r>
              <a:rPr lang="en-US" altLang="zh-CN" sz="3200" cap="none" dirty="0" err="1" smtClean="0">
                <a:sym typeface="Salesforce Sans"/>
              </a:rPr>
              <a:t>zr:out</a:t>
            </a:r>
            <a:r>
              <a:rPr lang="zh-CN" altLang="en-US" sz="3200" cap="none" dirty="0" smtClean="0">
                <a:sym typeface="Salesforce Sans"/>
              </a:rPr>
              <a:t>为</a:t>
            </a:r>
            <a:r>
              <a:rPr lang="en-US" altLang="zh-CN" sz="3200" cap="none" dirty="0" smtClean="0">
                <a:sym typeface="Salesforce Sans"/>
              </a:rPr>
              <a:t>0</a:t>
            </a:r>
            <a:r>
              <a:rPr lang="zh-CN" altLang="en-US" sz="3200" cap="none" dirty="0" smtClean="0">
                <a:sym typeface="Salesforce Sans"/>
              </a:rPr>
              <a:t>时取</a:t>
            </a:r>
            <a:r>
              <a:rPr lang="en-US" altLang="zh-CN" sz="3200" cap="none" dirty="0" smtClean="0">
                <a:sym typeface="Salesforce Sans"/>
              </a:rPr>
              <a:t>1</a:t>
            </a:r>
            <a:r>
              <a:rPr lang="zh-CN" altLang="en-US" sz="3200" cap="none" dirty="0" smtClean="0">
                <a:sym typeface="Salesforce Sans"/>
              </a:rPr>
              <a:t>，否则取</a:t>
            </a:r>
            <a:r>
              <a:rPr lang="en-US" altLang="zh-CN" sz="3200" cap="none" dirty="0" smtClean="0">
                <a:sym typeface="Salesforce Sans"/>
              </a:rPr>
              <a:t>0</a:t>
            </a:r>
          </a:p>
          <a:p>
            <a:r>
              <a:rPr lang="en-US" altLang="zh-CN" sz="3200" cap="none" dirty="0" err="1" smtClean="0">
                <a:sym typeface="Salesforce Sans"/>
              </a:rPr>
              <a:t>ng:out</a:t>
            </a:r>
            <a:r>
              <a:rPr lang="zh-CN" altLang="en-US" sz="3200" cap="none" dirty="0" smtClean="0">
                <a:sym typeface="Salesforce Sans"/>
              </a:rPr>
              <a:t>为负取</a:t>
            </a:r>
            <a:r>
              <a:rPr lang="en-US" altLang="zh-CN" sz="3200" cap="none" dirty="0" smtClean="0">
                <a:sym typeface="Salesforce Sans"/>
              </a:rPr>
              <a:t>1</a:t>
            </a:r>
            <a:r>
              <a:rPr lang="zh-CN" altLang="en-US" sz="3200" cap="none" dirty="0" smtClean="0">
                <a:sym typeface="Salesforce Sans"/>
              </a:rPr>
              <a:t>，否则取</a:t>
            </a:r>
            <a:r>
              <a:rPr lang="en-US" altLang="zh-CN" sz="3200" cap="none" dirty="0" smtClean="0">
                <a:sym typeface="Salesforce Sans"/>
              </a:rPr>
              <a:t>0</a:t>
            </a:r>
          </a:p>
          <a:p>
            <a:endParaRPr lang="zh-CN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56800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187</TotalTime>
  <Words>959</Words>
  <Application>Microsoft Office PowerPoint</Application>
  <PresentationFormat>自定义</PresentationFormat>
  <Paragraphs>169</Paragraphs>
  <Slides>34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Salesforce Sans</vt:lpstr>
      <vt:lpstr>微软雅黑</vt:lpstr>
      <vt:lpstr>幼圆</vt:lpstr>
      <vt:lpstr>Arial</vt:lpstr>
      <vt:lpstr>Calibri</vt:lpstr>
      <vt:lpstr>Impact</vt:lpstr>
      <vt:lpstr>Myriad Pro Light</vt:lpstr>
      <vt:lpstr>Tahoma</vt:lpstr>
      <vt:lpstr>Times New Roman</vt:lpstr>
      <vt:lpstr>技术 16x9</vt:lpstr>
      <vt:lpstr>计算思维与系统设计基础</vt:lpstr>
      <vt:lpstr>Project2  Boolean Arithmetic</vt:lpstr>
      <vt:lpstr>Add16</vt:lpstr>
      <vt:lpstr>                   思路</vt:lpstr>
      <vt:lpstr>PowerPoint 演示文稿</vt:lpstr>
      <vt:lpstr>Add16的HDL: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3 Sequential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4</vt:lpstr>
      <vt:lpstr>知识内容</vt:lpstr>
      <vt:lpstr>题目</vt:lpstr>
      <vt:lpstr>MULT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Hugh #</cp:lastModifiedBy>
  <cp:revision>17</cp:revision>
  <dcterms:created xsi:type="dcterms:W3CDTF">2017-10-07T07:12:28Z</dcterms:created>
  <dcterms:modified xsi:type="dcterms:W3CDTF">2017-10-12T05:50:40Z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