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0" r:id="rId5"/>
    <p:sldId id="261" r:id="rId6"/>
    <p:sldId id="259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1A3286-388E-41F5-BC25-D2CF1B886503}">
          <p14:sldIdLst>
            <p14:sldId id="256"/>
            <p14:sldId id="270"/>
          </p14:sldIdLst>
        </p14:section>
        <p14:section name="Summary" id="{F74BDAF2-EE32-4E55-9043-45DB4C4A4630}">
          <p14:sldIdLst>
            <p14:sldId id="257"/>
          </p14:sldIdLst>
        </p14:section>
        <p14:section name="Rules of 2048" id="{9D858CE2-66C1-4D2B-9AE5-CD57599F4736}">
          <p14:sldIdLst>
            <p14:sldId id="260"/>
            <p14:sldId id="261"/>
          </p14:sldIdLst>
        </p14:section>
        <p14:section name="Project 11" id="{32D64758-3D34-44AD-AE1C-0B00EE5D6D0B}">
          <p14:sldIdLst>
            <p14:sldId id="259"/>
            <p14:sldId id="268"/>
          </p14:sldIdLst>
        </p14:section>
        <p14:section name="Learning Notes" id="{259C0485-9D8C-444E-BFBE-1D2147EE62FC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ublications" id="{0BC17EC2-42D6-418A-A6AB-37647E0F3E47}">
          <p14:sldIdLst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E96-5262-46B1-B6AE-47B59583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B6D8-0A0B-43FC-966A-61581F66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67E0-F1A4-44DF-A186-ED38EF3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994D-19F2-4FD3-BCC8-0CD2646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E632-1196-46B8-BE01-0F1F1FC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4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9BE-7DFF-4BE8-B43A-9CE45E7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06B2-BBA8-4D30-AE67-6CE91659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5EA-CF2C-4B1C-96DA-A0C5162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E3D7-105C-4825-9F1B-1372E2C6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05BC-9AD1-4145-BD4F-B537230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7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1529E-45B6-4886-ABF3-E8931C43A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34D6-455A-4697-81A5-5DF699E0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6EC6-38D3-403B-8991-EDBDBC7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CF43-5474-4D01-8BFF-A797EF4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42C-6F77-4E2E-902D-184E28C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39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564F-41B6-44CA-9502-34693F4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F257-B663-405D-A384-909FEB3A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C364-00F4-4E1D-AF51-3F769A2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6840-F834-4052-A160-E17FBED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42D8-BB22-4DFD-86F6-A90287D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5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BB5-B4F5-473A-8139-268ED07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9BB6-394B-4BFE-B082-62BFE467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283-CCB1-47D4-855E-F40BD87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CF43-621F-43D6-B6A1-CC65431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2EE2-427E-410F-8C6F-6ED01AF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6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EA4-2F41-4FC3-A394-CA20713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92F3-1DBD-486A-8729-4A1A5B37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2CDF-421D-46CB-9F99-5D9A40EA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EBD2-D2DF-45B1-8874-A84697C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86C5-DBEC-4F07-A83C-675EB7B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41F5-C93C-4BE4-A46D-DA409C5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7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884-A882-459F-906E-D8ED3EB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2C09-033B-4DA6-8E83-9088829F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F37A-F6BB-48C3-80D0-230DD810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4EBB-AB8B-4261-8195-3DAE22DB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646-0EB6-42C8-88DF-16B251D8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9082-D71A-438F-90EB-037C312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2D03-C818-4A5A-8FE5-17E200D0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20E4D-AC8D-4D87-9661-A9E3F23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8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4B5-DC72-4288-83A8-F38803BE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740B-A2C3-41AA-B197-2504E8E3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DECA-594B-4522-8ADA-174627C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63A4-CF8C-40EC-9C5C-A6C3140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4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ED0B7-4436-4F49-8E16-E78F704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2EE88-144F-4ACD-A5B4-D9A0E62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0CEE-8FEB-4B6D-AB1C-543EE788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871-0AF7-4A77-8C76-710FFEB4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8808-01E6-4DD4-85F7-E0E0A0A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9F90-8A3A-46B0-A455-07EC1CA5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F7CB-63F2-40CA-ACD1-8B72329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218-4605-4713-9760-43E3812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A0B6-E894-42A9-ABBC-06C69309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10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03D-A54A-41F2-A1C3-BB05A642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2BF9-E834-4052-9628-9B07C232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DF76-CED0-421D-A1B1-7A9ECECF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D697-4528-4E74-A083-723FBC9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1C20-80B6-4A9B-B900-5AB67F8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167-255A-4D4E-B0B7-A80D5C2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10219-DD0A-4063-8C23-2ABFEAE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FC4-D0D5-4983-A4EE-E8FB65B6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DCC0-33F8-4042-80C2-5FC8739A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76C-2611-4D7C-BC54-E05761267F0E}" type="datetimeFigureOut">
              <a:rPr lang="en-CA" smtClean="0"/>
              <a:t>2017-12-07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53F-0C8F-421E-B594-E745A6F2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E778-874E-48BE-9520-067E95F08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/>
              <a:t>Weekly Report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zh-CN" altLang="en-US" dirty="0"/>
              <a:t>金帆</a:t>
            </a:r>
            <a:endParaRPr lang="en-US" altLang="zh-CN" dirty="0"/>
          </a:p>
          <a:p>
            <a:r>
              <a:rPr lang="zh-CN" altLang="en-US" dirty="0"/>
              <a:t>李浩源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9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在每个函数中分配内存后，就是处理变量声明了。</a:t>
            </a:r>
            <a:endParaRPr lang="en-US" altLang="zh-CN" dirty="0"/>
          </a:p>
          <a:p>
            <a:r>
              <a:rPr lang="zh-CN" altLang="en-US" dirty="0"/>
              <a:t>变量声明并不显式对应代码，但是编译器需要记下各个局部变量的名称及其在栈上的位置。</a:t>
            </a:r>
            <a:endParaRPr lang="en-US" altLang="zh-CN" dirty="0"/>
          </a:p>
          <a:p>
            <a:r>
              <a:rPr lang="zh-CN" altLang="en-US" dirty="0"/>
              <a:t>（例如 </a:t>
            </a:r>
            <a:r>
              <a:rPr lang="en-US" altLang="zh-CN" dirty="0"/>
              <a:t>push local x </a:t>
            </a:r>
            <a:r>
              <a:rPr lang="zh-CN" altLang="en-US" dirty="0"/>
              <a:t>中的数字 </a:t>
            </a:r>
            <a:r>
              <a:rPr lang="en-US" altLang="zh-CN" dirty="0"/>
              <a:t>x </a:t>
            </a:r>
            <a:r>
              <a:rPr lang="zh-CN" altLang="en-US" dirty="0"/>
              <a:t>是多少）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DF6D88-D3B3-4028-B893-8E4158B9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3" y="5647354"/>
            <a:ext cx="3924882" cy="7721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112FC4-F498-4509-9943-B3130F09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02" y="4414934"/>
            <a:ext cx="3926540" cy="8848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0CBC45-4341-4FA3-868F-8D1AB63B2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450" y="4815081"/>
            <a:ext cx="4754745" cy="9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0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变量声明后就是各种语句。</a:t>
            </a:r>
            <a:endParaRPr lang="en-US" altLang="zh-CN" dirty="0"/>
          </a:p>
          <a:p>
            <a:r>
              <a:rPr lang="zh-CN" altLang="en-US" dirty="0"/>
              <a:t>语句遵循后缀表达式，同样采用递归式生成。</a:t>
            </a:r>
            <a:endParaRPr lang="en-US" altLang="zh-CN" dirty="0"/>
          </a:p>
          <a:p>
            <a:r>
              <a:rPr lang="zh-CN" altLang="en-US" dirty="0"/>
              <a:t>所有变量名称需要查询 </a:t>
            </a:r>
            <a:r>
              <a:rPr lang="en-US" altLang="zh-CN" dirty="0"/>
              <a:t>symbol table</a:t>
            </a:r>
            <a:r>
              <a:rPr lang="zh-CN" altLang="en-US" dirty="0"/>
              <a:t>（由编译器维护），转换为相应的 </a:t>
            </a:r>
            <a:r>
              <a:rPr lang="en-US" altLang="zh-CN" dirty="0"/>
              <a:t>argument </a:t>
            </a:r>
            <a:r>
              <a:rPr lang="zh-CN" altLang="en-US" dirty="0"/>
              <a:t>或者 </a:t>
            </a:r>
            <a:r>
              <a:rPr lang="en-US" altLang="zh-CN" dirty="0"/>
              <a:t>local </a:t>
            </a:r>
            <a:r>
              <a:rPr lang="zh-CN" altLang="en-US" dirty="0"/>
              <a:t>内存位置。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0A4832-32B0-4B02-9F41-C7814261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387" y="4011465"/>
            <a:ext cx="3818548" cy="14906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88E718-534D-4243-B20F-04169BE47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65" y="4481221"/>
            <a:ext cx="6463522" cy="5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8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类的 </a:t>
            </a:r>
            <a:r>
              <a:rPr lang="en-US" altLang="zh-CN" dirty="0"/>
              <a:t>static </a:t>
            </a:r>
            <a:r>
              <a:rPr lang="zh-CN" altLang="en-US" dirty="0"/>
              <a:t>成员使用专门的 </a:t>
            </a:r>
            <a:r>
              <a:rPr lang="en-US" altLang="zh-CN" dirty="0"/>
              <a:t>static </a:t>
            </a:r>
            <a:r>
              <a:rPr lang="zh-CN" altLang="en-US" dirty="0"/>
              <a:t>内存区。</a:t>
            </a:r>
            <a:endParaRPr lang="en-US" altLang="zh-CN" dirty="0"/>
          </a:p>
          <a:p>
            <a:r>
              <a:rPr lang="zh-CN" altLang="en-US" dirty="0"/>
              <a:t>具体用法参见 </a:t>
            </a:r>
            <a:r>
              <a:rPr lang="en-US" altLang="zh-CN" dirty="0"/>
              <a:t>PongGame.vm </a:t>
            </a:r>
            <a:r>
              <a:rPr lang="zh-CN" altLang="en-US" dirty="0"/>
              <a:t>的 </a:t>
            </a:r>
            <a:r>
              <a:rPr lang="en-US" altLang="zh-CN" dirty="0" err="1"/>
              <a:t>newInstance</a:t>
            </a:r>
            <a:r>
              <a:rPr lang="en-US" altLang="zh-CN" dirty="0"/>
              <a:t> </a:t>
            </a:r>
            <a:r>
              <a:rPr lang="zh-CN" altLang="en-US" dirty="0"/>
              <a:t>函数。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BF2976-0BA9-4832-9CF6-44B14E8E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51" y="3635650"/>
            <a:ext cx="5239449" cy="5071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8F6003-E0DC-4B54-8375-9136701A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51" y="4648208"/>
            <a:ext cx="5239449" cy="13336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B34605-34F8-4463-B24C-A89FC4FC7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242" y="3910421"/>
            <a:ext cx="4709276" cy="14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1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赋值语句使用成对的 </a:t>
            </a:r>
            <a:r>
              <a:rPr lang="en-US" altLang="zh-CN" dirty="0"/>
              <a:t>push </a:t>
            </a:r>
            <a:r>
              <a:rPr lang="zh-CN" altLang="en-US" dirty="0"/>
              <a:t>和 </a:t>
            </a:r>
            <a:r>
              <a:rPr lang="en-US" altLang="zh-CN" dirty="0"/>
              <a:t>pop </a:t>
            </a:r>
            <a:r>
              <a:rPr lang="zh-CN" altLang="en-US" dirty="0"/>
              <a:t>实现。</a:t>
            </a:r>
          </a:p>
          <a:p>
            <a:r>
              <a:rPr lang="zh-CN" altLang="en-US" dirty="0"/>
              <a:t>函数调用，先将参数压入栈，然后调用栈，再弹出返回值。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while </a:t>
            </a:r>
            <a:r>
              <a:rPr lang="zh-CN" altLang="en-US" dirty="0"/>
              <a:t>语句需要使用 </a:t>
            </a:r>
            <a:r>
              <a:rPr lang="en-US" altLang="zh-CN" dirty="0"/>
              <a:t>if-</a:t>
            </a:r>
            <a:r>
              <a:rPr lang="en-US" altLang="zh-CN" dirty="0" err="1"/>
              <a:t>goto</a:t>
            </a:r>
            <a:r>
              <a:rPr lang="en-US" altLang="zh-CN" dirty="0"/>
              <a:t> </a:t>
            </a:r>
            <a:r>
              <a:rPr lang="zh-CN" altLang="en-US" dirty="0"/>
              <a:t>指令，配合不同的 </a:t>
            </a:r>
            <a:r>
              <a:rPr lang="en-US" altLang="zh-CN" dirty="0"/>
              <a:t>label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3981F-767F-4ABC-B859-F5150543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29" y="4040427"/>
            <a:ext cx="4684195" cy="19347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878353-F377-410B-BB7E-F29517DA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427" y="3774748"/>
            <a:ext cx="3029823" cy="24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64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418B2-D9D9-4954-BBBB-A26A355C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66FF7-E9E2-4094-AA08-C33DD426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518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0. </a:t>
            </a:r>
            <a:r>
              <a:rPr lang="en-US" altLang="zh-CN" b="1" dirty="0">
                <a:solidFill>
                  <a:schemeClr val="accent1"/>
                </a:solidFill>
              </a:rPr>
              <a:t>Introduction</a:t>
            </a:r>
          </a:p>
          <a:p>
            <a:pPr lvl="1"/>
            <a:r>
              <a:rPr lang="en-US" altLang="zh-CN" dirty="0"/>
              <a:t>How compilers work</a:t>
            </a:r>
          </a:p>
          <a:p>
            <a:pPr lvl="1"/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Introduction to Jack Language</a:t>
            </a:r>
          </a:p>
          <a:p>
            <a:r>
              <a:rPr lang="en-US" altLang="zh-CN" dirty="0"/>
              <a:t>1. </a:t>
            </a:r>
            <a:r>
              <a:rPr lang="en-US" altLang="zh-CN" b="1" dirty="0">
                <a:solidFill>
                  <a:srgbClr val="FF0000"/>
                </a:solidFill>
              </a:rPr>
              <a:t>Tokenization</a:t>
            </a:r>
          </a:p>
          <a:p>
            <a:pPr lvl="1"/>
            <a:r>
              <a:rPr lang="en-US" altLang="zh-CN" dirty="0"/>
              <a:t>Finite state machines</a:t>
            </a:r>
          </a:p>
          <a:p>
            <a:pPr lvl="1"/>
            <a:r>
              <a:rPr lang="en-US" altLang="zh-CN" dirty="0"/>
              <a:t>Design Tokenizer module by contract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5361B8-6C83-4C56-B67F-5D1129A45D77}"/>
              </a:ext>
            </a:extLst>
          </p:cNvPr>
          <p:cNvSpPr txBox="1">
            <a:spLocks/>
          </p:cNvSpPr>
          <p:nvPr/>
        </p:nvSpPr>
        <p:spPr>
          <a:xfrm>
            <a:off x="4401671" y="1690688"/>
            <a:ext cx="3635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 </a:t>
            </a:r>
            <a:r>
              <a:rPr lang="en-US" altLang="zh-CN" b="1" dirty="0">
                <a:solidFill>
                  <a:srgbClr val="FF0000"/>
                </a:solidFill>
              </a:rPr>
              <a:t>Syntax tree</a:t>
            </a:r>
          </a:p>
          <a:p>
            <a:pPr lvl="1"/>
            <a:r>
              <a:rPr lang="en-US" altLang="zh-CN" dirty="0"/>
              <a:t>Tree and its traverse</a:t>
            </a:r>
          </a:p>
          <a:p>
            <a:pPr lvl="1"/>
            <a:r>
              <a:rPr lang="en-US" altLang="zh-CN" dirty="0"/>
              <a:t>Stack and recursion</a:t>
            </a:r>
          </a:p>
          <a:p>
            <a:pPr lvl="1"/>
            <a:r>
              <a:rPr lang="en-US" altLang="zh-CN" dirty="0"/>
              <a:t>Design Analyzer module by contract</a:t>
            </a:r>
          </a:p>
          <a:p>
            <a:pPr lvl="1"/>
            <a:r>
              <a:rPr lang="en-US" altLang="zh-CN" dirty="0"/>
              <a:t>Disambiguation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pPr lvl="1"/>
            <a:r>
              <a:rPr lang="en-US" altLang="zh-CN" dirty="0" err="1"/>
              <a:t>Dockerization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17A034-6998-4BEC-A723-62BA93D217D9}"/>
              </a:ext>
            </a:extLst>
          </p:cNvPr>
          <p:cNvSpPr txBox="1">
            <a:spLocks/>
          </p:cNvSpPr>
          <p:nvPr/>
        </p:nvSpPr>
        <p:spPr>
          <a:xfrm>
            <a:off x="8113058" y="365124"/>
            <a:ext cx="3635188" cy="62149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 </a:t>
            </a:r>
            <a:r>
              <a:rPr lang="en-US" altLang="zh-CN" b="1" dirty="0">
                <a:solidFill>
                  <a:srgbClr val="FF0000"/>
                </a:solidFill>
              </a:rPr>
              <a:t>Code generation</a:t>
            </a:r>
          </a:p>
          <a:p>
            <a:pPr lvl="1"/>
            <a:r>
              <a:rPr lang="en-US" altLang="zh-CN" dirty="0"/>
              <a:t>Stack-based VM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</a:p>
          <a:p>
            <a:pPr lvl="1"/>
            <a:r>
              <a:rPr lang="en-US" altLang="zh-CN" dirty="0"/>
              <a:t>Parsing expressions</a:t>
            </a:r>
          </a:p>
          <a:p>
            <a:pPr lvl="1"/>
            <a:r>
              <a:rPr lang="en-US" altLang="zh-CN" dirty="0"/>
              <a:t>Subroutine calls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>
                <a:solidFill>
                  <a:schemeClr val="accent1"/>
                </a:solidFill>
              </a:rPr>
              <a:t>Game 2048: an app</a:t>
            </a:r>
          </a:p>
          <a:p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b="1" dirty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altLang="zh-CN" dirty="0"/>
              <a:t>Java docs</a:t>
            </a:r>
          </a:p>
          <a:p>
            <a:pPr lvl="1"/>
            <a:r>
              <a:rPr lang="en-US" altLang="zh-CN" dirty="0"/>
              <a:t>Readme file</a:t>
            </a:r>
          </a:p>
          <a:p>
            <a:endParaRPr lang="en-US" altLang="zh-CN" dirty="0"/>
          </a:p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771EC0-E283-4D7B-B5DC-76D37A8C19B0}"/>
              </a:ext>
            </a:extLst>
          </p:cNvPr>
          <p:cNvSpPr txBox="1"/>
          <p:nvPr/>
        </p:nvSpPr>
        <p:spPr>
          <a:xfrm>
            <a:off x="466165" y="5970494"/>
            <a:ext cx="649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任务分工：</a:t>
            </a:r>
            <a:r>
              <a:rPr lang="zh-CN" altLang="en-US" dirty="0">
                <a:solidFill>
                  <a:srgbClr val="FF0000"/>
                </a:solidFill>
              </a:rPr>
              <a:t>金帆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chemeClr val="accent1"/>
                </a:solidFill>
              </a:rPr>
              <a:t>李浩源</a:t>
            </a:r>
            <a:r>
              <a:rPr lang="zh-CN" altLang="en-US" dirty="0"/>
              <a:t> 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9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5273E-0E68-4E14-9E78-8E288222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Invitation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6DCE8-3F67-4D43-91D5-67476071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Group 1: implements parser from functional programming perspective</a:t>
            </a:r>
          </a:p>
          <a:p>
            <a:pPr lvl="1"/>
            <a:r>
              <a:rPr lang="en-US" altLang="zh-CN" dirty="0"/>
              <a:t>LEX</a:t>
            </a:r>
          </a:p>
          <a:p>
            <a:r>
              <a:rPr lang="en-US" altLang="zh-CN" dirty="0"/>
              <a:t>Group 2: implements parser using recursive-descent</a:t>
            </a:r>
          </a:p>
          <a:p>
            <a:pPr lvl="1"/>
            <a:r>
              <a:rPr lang="en-US" altLang="zh-CN" dirty="0"/>
              <a:t>Java</a:t>
            </a:r>
          </a:p>
          <a:p>
            <a:endParaRPr lang="en-US" altLang="zh-CN" dirty="0"/>
          </a:p>
          <a:p>
            <a:r>
              <a:rPr lang="en-US" altLang="zh-CN" dirty="0"/>
              <a:t>We would like to invite group 1 to collaborate with us in writing the textbook-like publication, providing various approaches on the same problem.</a:t>
            </a:r>
          </a:p>
          <a:p>
            <a:r>
              <a:rPr lang="en-US" altLang="zh-CN" dirty="0"/>
              <a:t>It will surely enrich the diversity of our work if you join us!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50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9CBE-081C-450E-8235-BB44A1C8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1943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latin typeface="+mj-ea"/>
                <a:ea typeface="+mj-ea"/>
              </a:rPr>
              <a:t>背景：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全力学习第</a:t>
            </a:r>
            <a:r>
              <a:rPr lang="en-US" altLang="zh-CN" dirty="0">
                <a:latin typeface="+mj-ea"/>
                <a:ea typeface="+mj-ea"/>
              </a:rPr>
              <a:t>11</a:t>
            </a:r>
            <a:r>
              <a:rPr lang="zh-CN" altLang="en-US" dirty="0">
                <a:latin typeface="+mj-ea"/>
                <a:ea typeface="+mj-ea"/>
              </a:rPr>
              <a:t>章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第</a:t>
            </a:r>
            <a:r>
              <a:rPr lang="en-US" altLang="zh-CN" dirty="0">
                <a:latin typeface="+mj-ea"/>
                <a:ea typeface="+mj-ea"/>
              </a:rPr>
              <a:t>9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10</a:t>
            </a:r>
            <a:r>
              <a:rPr lang="zh-CN" altLang="en-US" dirty="0">
                <a:latin typeface="+mj-ea"/>
                <a:ea typeface="+mj-ea"/>
              </a:rPr>
              <a:t>章已经全面做完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等</a:t>
            </a:r>
            <a:r>
              <a:rPr lang="en-US" altLang="zh-CN" dirty="0">
                <a:latin typeface="+mj-ea"/>
                <a:ea typeface="+mj-ea"/>
              </a:rPr>
              <a:t>wiki</a:t>
            </a:r>
            <a:r>
              <a:rPr lang="zh-CN" altLang="en-US" dirty="0">
                <a:latin typeface="+mj-ea"/>
                <a:ea typeface="+mj-ea"/>
              </a:rPr>
              <a:t>模板准备好后开始写出版物</a:t>
            </a:r>
          </a:p>
          <a:p>
            <a:r>
              <a:rPr lang="zh-CN" altLang="en-US" dirty="0">
                <a:latin typeface="+mj-ea"/>
                <a:ea typeface="+mj-ea"/>
              </a:rPr>
              <a:t>目标：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做完</a:t>
            </a:r>
            <a:r>
              <a:rPr lang="en-US" altLang="zh-CN" dirty="0">
                <a:latin typeface="+mj-ea"/>
                <a:ea typeface="+mj-ea"/>
              </a:rPr>
              <a:t>11</a:t>
            </a:r>
            <a:r>
              <a:rPr lang="zh-CN" altLang="en-US" dirty="0">
                <a:latin typeface="+mj-ea"/>
                <a:ea typeface="+mj-ea"/>
              </a:rPr>
              <a:t>章</a:t>
            </a:r>
          </a:p>
          <a:p>
            <a:r>
              <a:rPr lang="zh-CN" altLang="en-US" dirty="0">
                <a:latin typeface="+mj-ea"/>
                <a:ea typeface="+mj-ea"/>
              </a:rPr>
              <a:t>输入：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课本（</a:t>
            </a:r>
            <a:r>
              <a:rPr lang="en-US" altLang="zh-CN" dirty="0">
                <a:latin typeface="+mj-ea"/>
                <a:ea typeface="+mj-ea"/>
              </a:rPr>
              <a:t>7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8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11</a:t>
            </a:r>
            <a:r>
              <a:rPr lang="zh-CN" altLang="en-US" dirty="0">
                <a:latin typeface="+mj-ea"/>
                <a:ea typeface="+mj-ea"/>
              </a:rPr>
              <a:t>章）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样例程序</a:t>
            </a:r>
            <a:r>
              <a:rPr lang="zh-CN" altLang="en-US" dirty="0">
                <a:latin typeface="+mj-ea"/>
                <a:ea typeface="+mj-ea"/>
              </a:rPr>
              <a:t>（</a:t>
            </a:r>
            <a:r>
              <a:rPr lang="en-US" altLang="zh-CN" dirty="0">
                <a:latin typeface="+mj-ea"/>
                <a:ea typeface="+mj-ea"/>
              </a:rPr>
              <a:t>vital</a:t>
            </a:r>
            <a:r>
              <a:rPr lang="zh-CN" altLang="en-US" dirty="0">
                <a:latin typeface="+mj-ea"/>
                <a:ea typeface="+mj-ea"/>
              </a:rPr>
              <a:t>）</a:t>
            </a:r>
          </a:p>
          <a:p>
            <a:pPr lvl="1"/>
            <a:r>
              <a:rPr lang="en-US" altLang="zh-CN" dirty="0">
                <a:latin typeface="+mj-ea"/>
                <a:ea typeface="+mj-ea"/>
              </a:rPr>
              <a:t>Nand2X</a:t>
            </a:r>
            <a:r>
              <a:rPr lang="zh-CN" altLang="en-US" dirty="0">
                <a:latin typeface="+mj-ea"/>
                <a:ea typeface="+mj-ea"/>
              </a:rPr>
              <a:t>资源库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其他课程的同学在维基的内容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742B3B-AB65-4C3F-B5F3-D3DEA50885DE}"/>
              </a:ext>
            </a:extLst>
          </p:cNvPr>
          <p:cNvSpPr txBox="1">
            <a:spLocks/>
          </p:cNvSpPr>
          <p:nvPr/>
        </p:nvSpPr>
        <p:spPr>
          <a:xfrm>
            <a:off x="6548718" y="977153"/>
            <a:ext cx="4944035" cy="541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  <a:ea typeface="+mj-ea"/>
              </a:rPr>
              <a:t>输出：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包含 </a:t>
            </a:r>
            <a:r>
              <a:rPr lang="en-US" altLang="zh-CN" sz="2000" dirty="0" err="1">
                <a:latin typeface="+mj-ea"/>
                <a:ea typeface="+mj-ea"/>
              </a:rPr>
              <a:t>JackCodeGenerator</a:t>
            </a: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模块的 </a:t>
            </a:r>
            <a:r>
              <a:rPr lang="en-US" altLang="zh-CN" sz="2000" dirty="0" err="1">
                <a:latin typeface="+mj-ea"/>
                <a:ea typeface="+mj-ea"/>
              </a:rPr>
              <a:t>JackCompiler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过程：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阅读教材，大部分内容没有结合实例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用样例程序编译 </a:t>
            </a:r>
            <a:r>
              <a:rPr lang="en-US" altLang="zh-CN" sz="2000" dirty="0" err="1">
                <a:latin typeface="+mj-ea"/>
                <a:ea typeface="+mj-ea"/>
              </a:rPr>
              <a:t>PongGame</a:t>
            </a: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例程</a:t>
            </a:r>
            <a:endParaRPr lang="en-US" altLang="zh-CN" sz="2000" dirty="0">
              <a:latin typeface="+mj-ea"/>
              <a:ea typeface="+mj-ea"/>
            </a:endParaRPr>
          </a:p>
          <a:p>
            <a:pPr lvl="2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直接对比 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jack 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和 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vm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文件</a:t>
            </a:r>
          </a:p>
          <a:p>
            <a:r>
              <a:rPr lang="zh-CN" altLang="en-US" sz="2400" dirty="0">
                <a:latin typeface="+mj-ea"/>
                <a:ea typeface="+mj-ea"/>
              </a:rPr>
              <a:t>效果：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程序的框架设计完了</a:t>
            </a:r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具体代码已过半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外部因素：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组员们之间的交流沟通较少。</a:t>
            </a:r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李闫涛同学退课</a:t>
            </a:r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希望与其他小组合写编译器出版物</a:t>
            </a:r>
          </a:p>
        </p:txBody>
      </p:sp>
    </p:spTree>
    <p:extLst>
      <p:ext uri="{BB962C8B-B14F-4D97-AF65-F5344CB8AC3E}">
        <p14:creationId xmlns:p14="http://schemas.microsoft.com/office/powerpoint/2010/main" val="247880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Projects 9 &amp;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2048 in Jack</a:t>
            </a:r>
          </a:p>
          <a:p>
            <a:pPr lvl="1"/>
            <a:r>
              <a:rPr lang="en-US" dirty="0"/>
              <a:t>Add an AI based on Minmax tree and alpha-beta pruning?</a:t>
            </a:r>
          </a:p>
          <a:p>
            <a:endParaRPr lang="en-US" dirty="0"/>
          </a:p>
          <a:p>
            <a:r>
              <a:rPr lang="en-US" dirty="0"/>
              <a:t>Tokenizer in Java</a:t>
            </a:r>
          </a:p>
          <a:p>
            <a:endParaRPr lang="en-US" dirty="0"/>
          </a:p>
          <a:p>
            <a:r>
              <a:rPr lang="en-US" dirty="0"/>
              <a:t>Analyzer in Java</a:t>
            </a:r>
          </a:p>
          <a:p>
            <a:pPr lvl="1"/>
            <a:r>
              <a:rPr lang="en-US" dirty="0"/>
              <a:t>Recursive-descent LL(0) parser</a:t>
            </a:r>
          </a:p>
          <a:p>
            <a:pPr lvl="1"/>
            <a:r>
              <a:rPr lang="en-CA" dirty="0"/>
              <a:t>RESTful Web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altLang="zh-CN" b="1" dirty="0">
                <a:solidFill>
                  <a:srgbClr val="5C307D"/>
                </a:solidFill>
              </a:rPr>
              <a:t>1</a:t>
            </a:r>
            <a:endParaRPr lang="en-CA" b="1" dirty="0">
              <a:solidFill>
                <a:srgbClr val="5C307D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42997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D3C8-A22A-4C9C-A983-A98FB1CB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of 2048 game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3F616-7FD0-4ECB-9592-6C019E83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The game has a 4-by-4 grid and some blocks with value on it</a:t>
            </a:r>
          </a:p>
          <a:p>
            <a:pPr lvl="1"/>
            <a:r>
              <a:rPr lang="en-US" altLang="zh-CN" dirty="0"/>
              <a:t>Press arrow keys to move</a:t>
            </a:r>
          </a:p>
          <a:p>
            <a:pPr lvl="1"/>
            <a:r>
              <a:rPr lang="en-US" altLang="zh-CN" dirty="0"/>
              <a:t>During a move operation</a:t>
            </a:r>
          </a:p>
          <a:p>
            <a:pPr lvl="2"/>
            <a:r>
              <a:rPr lang="en-US" altLang="zh-CN" dirty="0"/>
              <a:t>all blocks are moved to that direction</a:t>
            </a:r>
          </a:p>
          <a:p>
            <a:pPr lvl="2"/>
            <a:r>
              <a:rPr lang="en-US" altLang="zh-CN" dirty="0"/>
              <a:t>Two blocks with the same value which are adjacent and are added together, forming a new block with the added value</a:t>
            </a:r>
          </a:p>
          <a:p>
            <a:pPr lvl="2"/>
            <a:r>
              <a:rPr lang="en-US" altLang="zh-CN" dirty="0"/>
              <a:t>A block with value 2 or 4 is placed on a random place</a:t>
            </a:r>
          </a:p>
          <a:p>
            <a:pPr lvl="1"/>
            <a:r>
              <a:rPr lang="en-US" altLang="zh-CN" dirty="0"/>
              <a:t>When a block with value 2048 comes up, the player wins</a:t>
            </a:r>
          </a:p>
          <a:p>
            <a:pPr lvl="1"/>
            <a:r>
              <a:rPr lang="en-US" altLang="zh-CN" dirty="0"/>
              <a:t>When there is no valid operation, the game is over</a:t>
            </a:r>
          </a:p>
        </p:txBody>
      </p:sp>
    </p:spTree>
    <p:extLst>
      <p:ext uri="{BB962C8B-B14F-4D97-AF65-F5344CB8AC3E}">
        <p14:creationId xmlns:p14="http://schemas.microsoft.com/office/powerpoint/2010/main" val="10774650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D3C8-A22A-4C9C-A983-A98FB1CB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2048</a:t>
            </a:r>
            <a:r>
              <a:rPr lang="zh-CN" altLang="en-US" dirty="0"/>
              <a:t>游戏规则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3F616-7FD0-4ECB-9592-6C019E83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游戏界面有</a:t>
            </a:r>
            <a:r>
              <a:rPr lang="en-US" altLang="zh-CN" dirty="0"/>
              <a:t>4x4</a:t>
            </a:r>
            <a:r>
              <a:rPr lang="zh-CN" altLang="en-US" dirty="0"/>
              <a:t>的方格，其中一些格子上有数字</a:t>
            </a:r>
            <a:endParaRPr lang="en-US" altLang="zh-CN" dirty="0"/>
          </a:p>
          <a:p>
            <a:pPr lvl="1"/>
            <a:r>
              <a:rPr lang="zh-CN" altLang="en-US" dirty="0"/>
              <a:t>用方向键移动，若此方向上可移动，每次移动</a:t>
            </a:r>
            <a:endParaRPr lang="en-US" altLang="zh-CN" dirty="0"/>
          </a:p>
          <a:p>
            <a:pPr lvl="2"/>
            <a:r>
              <a:rPr lang="zh-CN" altLang="en-US" dirty="0"/>
              <a:t>所有方格都移到该方向的尽头</a:t>
            </a:r>
            <a:endParaRPr lang="en-US" altLang="zh-CN" dirty="0"/>
          </a:p>
          <a:p>
            <a:pPr lvl="2"/>
            <a:r>
              <a:rPr lang="zh-CN" altLang="en-US" dirty="0"/>
              <a:t>同方向上无分隔的两个具有相同数字的方格合为一个，数字相加</a:t>
            </a:r>
            <a:endParaRPr lang="en-US" altLang="zh-CN" dirty="0"/>
          </a:p>
          <a:p>
            <a:pPr lvl="2"/>
            <a:r>
              <a:rPr lang="zh-CN" altLang="en-US" dirty="0"/>
              <a:t>在随机一个空格上放一个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4</a:t>
            </a:r>
          </a:p>
          <a:p>
            <a:pPr lvl="1"/>
            <a:r>
              <a:rPr lang="zh-CN" altLang="en-US" dirty="0"/>
              <a:t>若出现</a:t>
            </a:r>
            <a:r>
              <a:rPr lang="en-US" altLang="zh-CN" dirty="0"/>
              <a:t>2048</a:t>
            </a:r>
            <a:r>
              <a:rPr lang="zh-CN" altLang="en-US" dirty="0"/>
              <a:t>则判定为胜</a:t>
            </a:r>
            <a:endParaRPr lang="en-US" altLang="zh-CN" dirty="0"/>
          </a:p>
          <a:p>
            <a:pPr lvl="1"/>
            <a:r>
              <a:rPr lang="zh-CN" altLang="en-US" dirty="0"/>
              <a:t>若四个方向均不可移动则游戏结束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1163" y="2852738"/>
            <a:ext cx="23526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1268412" y="3862387"/>
            <a:ext cx="8028535" cy="2358892"/>
            <a:chOff x="2703512" y="2465387"/>
            <a:chExt cx="8028535" cy="2358892"/>
          </a:xfrm>
        </p:grpSpPr>
        <p:pic>
          <p:nvPicPr>
            <p:cNvPr id="7" name="图片 6" descr="movedown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3512" y="2465387"/>
              <a:ext cx="2466975" cy="2333625"/>
            </a:xfrm>
            <a:prstGeom prst="rect">
              <a:avLst/>
            </a:prstGeom>
          </p:spPr>
        </p:pic>
        <p:pic>
          <p:nvPicPr>
            <p:cNvPr id="8" name="图片 7" descr="movedown2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0322" y="2547804"/>
              <a:ext cx="2371725" cy="2276475"/>
            </a:xfrm>
            <a:prstGeom prst="rect">
              <a:avLst/>
            </a:prstGeom>
          </p:spPr>
        </p:pic>
        <p:sp>
          <p:nvSpPr>
            <p:cNvPr id="9" name="右箭头 8"/>
            <p:cNvSpPr/>
            <p:nvPr/>
          </p:nvSpPr>
          <p:spPr>
            <a:xfrm>
              <a:off x="5295900" y="3505200"/>
              <a:ext cx="2984500" cy="469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按下“↓”键</a:t>
              </a:r>
            </a:p>
          </p:txBody>
        </p:sp>
      </p:grpSp>
      <p:pic>
        <p:nvPicPr>
          <p:cNvPr id="11" name="图片 10" descr="win3 - 副本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887" y="3624262"/>
            <a:ext cx="3552825" cy="2276475"/>
          </a:xfrm>
          <a:prstGeom prst="rect">
            <a:avLst/>
          </a:prstGeom>
        </p:spPr>
      </p:pic>
      <p:pic>
        <p:nvPicPr>
          <p:cNvPr id="12" name="图片 11" descr="los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9337" y="3692525"/>
            <a:ext cx="39719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19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CEEA4-555E-47F0-A1DE-1140A1C3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11: Jack Code Generator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AEBF1-7A76-4E96-9446-911CF299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Still recursive-descent on an XML document</a:t>
            </a:r>
          </a:p>
          <a:p>
            <a:r>
              <a:rPr lang="en-US" altLang="zh-CN" dirty="0" err="1"/>
              <a:t>procClass</a:t>
            </a:r>
            <a:r>
              <a:rPr lang="en-US" altLang="zh-CN" dirty="0"/>
              <a:t>(): generate a </a:t>
            </a:r>
            <a:r>
              <a:rPr lang="en-US" altLang="zh-CN" dirty="0" err="1">
                <a:solidFill>
                  <a:srgbClr val="FF0000"/>
                </a:solidFill>
              </a:rPr>
              <a:t>hashmap</a:t>
            </a:r>
            <a:r>
              <a:rPr lang="en-US" altLang="zh-CN" dirty="0"/>
              <a:t> for all fields and for static members</a:t>
            </a:r>
          </a:p>
          <a:p>
            <a:pPr lvl="1"/>
            <a:r>
              <a:rPr lang="en-US" altLang="zh-CN" dirty="0"/>
              <a:t>Records locations in memory relative to registers “</a:t>
            </a:r>
            <a:r>
              <a:rPr lang="en-US" altLang="zh-CN" dirty="0">
                <a:highlight>
                  <a:srgbClr val="FFFF00"/>
                </a:highlight>
              </a:rPr>
              <a:t>this</a:t>
            </a:r>
            <a:r>
              <a:rPr lang="en-US" altLang="zh-CN" dirty="0"/>
              <a:t>” and “</a:t>
            </a:r>
            <a:r>
              <a:rPr lang="en-US" altLang="zh-CN" dirty="0">
                <a:highlight>
                  <a:srgbClr val="FFFF00"/>
                </a:highlight>
              </a:rPr>
              <a:t>static</a:t>
            </a:r>
            <a:r>
              <a:rPr lang="en-US" altLang="zh-CN" dirty="0"/>
              <a:t>”</a:t>
            </a:r>
          </a:p>
          <a:p>
            <a:r>
              <a:rPr lang="en-US" altLang="zh-CN" dirty="0" err="1"/>
              <a:t>procSubroutineDec</a:t>
            </a:r>
            <a:r>
              <a:rPr lang="en-US" altLang="zh-CN" dirty="0"/>
              <a:t>(): </a:t>
            </a:r>
          </a:p>
          <a:p>
            <a:pPr lvl="1"/>
            <a:r>
              <a:rPr lang="en-US" altLang="zh-CN" dirty="0"/>
              <a:t>Constructor: Allocate memory for all fields; set pointers to “</a:t>
            </a:r>
            <a:r>
              <a:rPr lang="en-US" altLang="zh-CN" dirty="0">
                <a:highlight>
                  <a:srgbClr val="FFFF00"/>
                </a:highlight>
              </a:rPr>
              <a:t>this</a:t>
            </a:r>
            <a:r>
              <a:rPr lang="en-US" altLang="zh-CN" dirty="0"/>
              <a:t>”; call Method</a:t>
            </a:r>
          </a:p>
          <a:p>
            <a:pPr lvl="1"/>
            <a:r>
              <a:rPr lang="en-US" altLang="zh-CN" dirty="0"/>
              <a:t>Method: generate a </a:t>
            </a:r>
            <a:r>
              <a:rPr lang="en-US" altLang="zh-CN" dirty="0" err="1"/>
              <a:t>hashmap</a:t>
            </a:r>
            <a:r>
              <a:rPr lang="en-US" altLang="zh-CN" dirty="0"/>
              <a:t> for “</a:t>
            </a:r>
            <a:r>
              <a:rPr lang="en-US" altLang="zh-CN" dirty="0">
                <a:highlight>
                  <a:srgbClr val="FFFF00"/>
                </a:highlight>
              </a:rPr>
              <a:t>arguments</a:t>
            </a:r>
            <a:r>
              <a:rPr lang="en-US" altLang="zh-CN" dirty="0"/>
              <a:t>”; do each statement </a:t>
            </a:r>
          </a:p>
          <a:p>
            <a:pPr lvl="1"/>
            <a:r>
              <a:rPr lang="en-US" altLang="zh-CN" dirty="0"/>
              <a:t>Function: generate a </a:t>
            </a:r>
            <a:r>
              <a:rPr lang="en-US" altLang="zh-CN" dirty="0" err="1"/>
              <a:t>hashmap</a:t>
            </a:r>
            <a:r>
              <a:rPr lang="en-US" altLang="zh-CN" dirty="0"/>
              <a:t> for “</a:t>
            </a:r>
            <a:r>
              <a:rPr lang="en-US" altLang="zh-CN" dirty="0">
                <a:highlight>
                  <a:srgbClr val="FFFF00"/>
                </a:highlight>
              </a:rPr>
              <a:t>arguments</a:t>
            </a:r>
            <a:r>
              <a:rPr lang="en-US" altLang="zh-CN" dirty="0"/>
              <a:t>”; do each statement </a:t>
            </a:r>
          </a:p>
          <a:p>
            <a:r>
              <a:rPr lang="en-US" altLang="zh-CN" dirty="0" err="1"/>
              <a:t>procVarDec</a:t>
            </a:r>
            <a:r>
              <a:rPr lang="en-US" altLang="zh-CN" dirty="0"/>
              <a:t>(): generate a </a:t>
            </a:r>
            <a:r>
              <a:rPr lang="en-US" altLang="zh-CN" dirty="0" err="1"/>
              <a:t>hashmap</a:t>
            </a:r>
            <a:r>
              <a:rPr lang="en-US" altLang="zh-CN" dirty="0"/>
              <a:t> for local variables; set “</a:t>
            </a:r>
            <a:r>
              <a:rPr lang="en-US" altLang="zh-CN" dirty="0">
                <a:highlight>
                  <a:srgbClr val="FFFF00"/>
                </a:highlight>
              </a:rPr>
              <a:t>local</a:t>
            </a:r>
            <a:r>
              <a:rPr lang="en-US" altLang="zh-CN" dirty="0"/>
              <a:t>”</a:t>
            </a:r>
          </a:p>
          <a:p>
            <a:r>
              <a:rPr lang="en-US" altLang="zh-CN" dirty="0" err="1"/>
              <a:t>procStatement</a:t>
            </a:r>
            <a:r>
              <a:rPr lang="en-US" altLang="zh-CN" dirty="0"/>
              <a:t>(): recursive-descent on Expressions and Terms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72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3F580-1927-4367-89EF-E1A7E81F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11: Jack Code Generator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958F3-685E-480A-8F82-6C7D1584A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procSubroutineCall</a:t>
            </a:r>
            <a:r>
              <a:rPr lang="en-US" altLang="zh-CN" dirty="0"/>
              <a:t>(): calculate &amp; push arguments; call; pop return</a:t>
            </a:r>
          </a:p>
          <a:p>
            <a:r>
              <a:rPr lang="en-US" altLang="zh-CN" dirty="0" err="1"/>
              <a:t>procExpression</a:t>
            </a:r>
            <a:r>
              <a:rPr lang="en-US" altLang="zh-CN" dirty="0"/>
              <a:t>(): </a:t>
            </a:r>
            <a:r>
              <a:rPr lang="en-US" altLang="zh-CN" dirty="0" err="1"/>
              <a:t>calc</a:t>
            </a:r>
            <a:r>
              <a:rPr lang="en-US" altLang="zh-CN" dirty="0"/>
              <a:t> terms using </a:t>
            </a:r>
            <a:r>
              <a:rPr lang="en-US" altLang="zh-CN" dirty="0" err="1"/>
              <a:t>procTerm</a:t>
            </a:r>
            <a:r>
              <a:rPr lang="en-US" altLang="zh-CN" dirty="0"/>
              <a:t>(); post-order operators</a:t>
            </a:r>
          </a:p>
          <a:p>
            <a:r>
              <a:rPr lang="en-US" altLang="zh-CN" dirty="0" err="1"/>
              <a:t>procTerm</a:t>
            </a:r>
            <a:r>
              <a:rPr lang="en-US" altLang="zh-CN" dirty="0"/>
              <a:t>(): </a:t>
            </a:r>
          </a:p>
          <a:p>
            <a:pPr lvl="1"/>
            <a:r>
              <a:rPr lang="en-US" altLang="zh-CN" dirty="0"/>
              <a:t>Integer: push constant</a:t>
            </a:r>
          </a:p>
          <a:p>
            <a:pPr lvl="1"/>
            <a:r>
              <a:rPr lang="en-US" altLang="zh-CN" dirty="0"/>
              <a:t>String: push characters one after another</a:t>
            </a:r>
          </a:p>
          <a:p>
            <a:pPr lvl="1"/>
            <a:r>
              <a:rPr lang="en-US" altLang="zh-CN" dirty="0" err="1"/>
              <a:t>VarName</a:t>
            </a:r>
            <a:r>
              <a:rPr lang="en-US" altLang="zh-CN" dirty="0"/>
              <a:t>: look it up in </a:t>
            </a:r>
            <a:r>
              <a:rPr lang="en-US" altLang="zh-CN" dirty="0" err="1"/>
              <a:t>hashmaps</a:t>
            </a:r>
            <a:r>
              <a:rPr lang="en-US" altLang="zh-CN" dirty="0"/>
              <a:t>; push the value in that address</a:t>
            </a:r>
          </a:p>
          <a:p>
            <a:pPr lvl="1"/>
            <a:r>
              <a:rPr lang="en-US" altLang="zh-CN" dirty="0" err="1"/>
              <a:t>VarName</a:t>
            </a:r>
            <a:r>
              <a:rPr lang="en-US" altLang="zh-CN" dirty="0"/>
              <a:t>[]: look it up in </a:t>
            </a:r>
            <a:r>
              <a:rPr lang="en-US" altLang="zh-CN" dirty="0" err="1"/>
              <a:t>hashmaps</a:t>
            </a:r>
            <a:r>
              <a:rPr lang="en-US" altLang="zh-CN" dirty="0"/>
              <a:t>; push the value in that address plus offset</a:t>
            </a:r>
          </a:p>
          <a:p>
            <a:pPr lvl="1"/>
            <a:r>
              <a:rPr lang="en-US" altLang="zh-CN" dirty="0" err="1"/>
              <a:t>UnaryOp</a:t>
            </a:r>
            <a:r>
              <a:rPr lang="en-US" altLang="zh-CN" dirty="0"/>
              <a:t>: push the succeeding term using </a:t>
            </a:r>
            <a:r>
              <a:rPr lang="en-US" altLang="zh-CN" dirty="0" err="1"/>
              <a:t>procTerm</a:t>
            </a:r>
            <a:r>
              <a:rPr lang="en-US" altLang="zh-CN" dirty="0"/>
              <a:t>(); unary operator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21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每个类对应一个单独的 </a:t>
            </a:r>
            <a:r>
              <a:rPr lang="en-US" altLang="zh-CN" dirty="0" err="1"/>
              <a:t>vm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每一个 </a:t>
            </a:r>
            <a:r>
              <a:rPr lang="en-US" altLang="zh-CN" dirty="0"/>
              <a:t>constructor</a:t>
            </a:r>
            <a:r>
              <a:rPr lang="zh-CN" altLang="en-US" dirty="0"/>
              <a:t>、</a:t>
            </a:r>
            <a:r>
              <a:rPr lang="en-US" altLang="zh-CN" dirty="0"/>
              <a:t>method </a:t>
            </a:r>
            <a:r>
              <a:rPr lang="zh-CN" altLang="en-US" dirty="0"/>
              <a:t>或者 </a:t>
            </a:r>
            <a:r>
              <a:rPr lang="en-US" altLang="zh-CN" dirty="0"/>
              <a:t>function </a:t>
            </a:r>
            <a:r>
              <a:rPr lang="zh-CN" altLang="en-US" dirty="0"/>
              <a:t>对应一个 </a:t>
            </a:r>
            <a:r>
              <a:rPr lang="en-US" altLang="zh-CN" dirty="0"/>
              <a:t>function</a:t>
            </a:r>
          </a:p>
          <a:p>
            <a:r>
              <a:rPr lang="zh-CN" altLang="en-US" dirty="0"/>
              <a:t>命名规则是“类名</a:t>
            </a:r>
            <a:r>
              <a:rPr lang="en-US" altLang="zh-CN" dirty="0"/>
              <a:t>.</a:t>
            </a:r>
            <a:r>
              <a:rPr lang="zh-CN" altLang="en-US" dirty="0"/>
              <a:t>函数名”。不同类的函数名称可以相互区分。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50C1A7-BEDF-4822-8AAD-C7D8FFAD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87" y="4632648"/>
            <a:ext cx="5238370" cy="542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FAD506-FADC-4BF8-AA18-BA73A44D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3261"/>
            <a:ext cx="4233169" cy="542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EA6BC2-D6C2-4711-A6AB-6BB4D09BB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904005"/>
            <a:ext cx="4233169" cy="8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在每个类的 </a:t>
            </a:r>
            <a:r>
              <a:rPr lang="en-US" altLang="zh-CN" dirty="0"/>
              <a:t>constructor </a:t>
            </a:r>
            <a:r>
              <a:rPr lang="zh-CN" altLang="en-US" dirty="0"/>
              <a:t>中，首先分配内存，分配的内存长度等于该类的 </a:t>
            </a:r>
            <a:r>
              <a:rPr lang="en-US" altLang="zh-CN" dirty="0"/>
              <a:t>field </a:t>
            </a:r>
            <a:r>
              <a:rPr lang="zh-CN" altLang="en-US" dirty="0"/>
              <a:t>个数之和（相当于给该实例的每个 </a:t>
            </a:r>
            <a:r>
              <a:rPr lang="en-US" altLang="zh-CN" dirty="0"/>
              <a:t>field </a:t>
            </a:r>
            <a:r>
              <a:rPr lang="zh-CN" altLang="en-US" dirty="0"/>
              <a:t>分配内存）。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30DA2A-973E-4EB8-B102-C83076D7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95" y="3091656"/>
            <a:ext cx="5461071" cy="24600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941598-3B97-487E-8ADE-148D3195D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35" y="3824886"/>
            <a:ext cx="4571138" cy="7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and Yahei">
      <a:majorFont>
        <a:latin typeface="Times New Roman"/>
        <a:ea typeface="Microsoft YaHei UI"/>
        <a:cs typeface=""/>
      </a:majorFont>
      <a:minorFont>
        <a:latin typeface="Times New Roman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699B255F-92C5-4B03-829B-E60678F6354F}" vid="{14A4FDF8-DC76-4FFA-8A04-FBF4C4F97E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68</TotalTime>
  <Words>923</Words>
  <Application>Microsoft Office PowerPoint</Application>
  <PresentationFormat>宽屏</PresentationFormat>
  <Paragraphs>139</Paragraphs>
  <Slides>15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Microsoft YaHei UI</vt:lpstr>
      <vt:lpstr>Arial</vt:lpstr>
      <vt:lpstr>Times New Roman</vt:lpstr>
      <vt:lpstr>Office 主题​​</vt:lpstr>
      <vt:lpstr>Weekly Report 11</vt:lpstr>
      <vt:lpstr>逻辑模型</vt:lpstr>
      <vt:lpstr>Summary of Projects 9 &amp; 10</vt:lpstr>
      <vt:lpstr>Rules of 2048 game</vt:lpstr>
      <vt:lpstr>2048游戏规则</vt:lpstr>
      <vt:lpstr>Project 11: Jack Code Generator</vt:lpstr>
      <vt:lpstr>Project 11: Jack Code Generator</vt:lpstr>
      <vt:lpstr>学习笔记</vt:lpstr>
      <vt:lpstr>学习笔记</vt:lpstr>
      <vt:lpstr>学习笔记</vt:lpstr>
      <vt:lpstr>学习笔记</vt:lpstr>
      <vt:lpstr>学习笔记</vt:lpstr>
      <vt:lpstr>学习笔记</vt:lpstr>
      <vt:lpstr>文档大纲</vt:lpstr>
      <vt:lpstr>Invitation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sss</dc:title>
  <dc:creator>Fan Jin</dc:creator>
  <cp:lastModifiedBy>Fan Jin</cp:lastModifiedBy>
  <cp:revision>26</cp:revision>
  <dcterms:created xsi:type="dcterms:W3CDTF">2017-12-07T03:40:31Z</dcterms:created>
  <dcterms:modified xsi:type="dcterms:W3CDTF">2017-12-07T04:49:03Z</dcterms:modified>
</cp:coreProperties>
</file>