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57" r:id="rId20"/>
    <p:sldId id="258" r:id="rId21"/>
    <p:sldId id="259" r:id="rId22"/>
    <p:sldId id="260" r:id="rId23"/>
    <p:sldId id="282" r:id="rId24"/>
    <p:sldId id="261" r:id="rId25"/>
    <p:sldId id="262" r:id="rId26"/>
    <p:sldId id="263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688" y="34"/>
      </p:cViewPr>
      <p:guideLst/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7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7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1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2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3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8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9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2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1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73CE-F3DD-4F50-9A10-75696EE858B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A41C-E009-4AD4-894A-8C76C4ACF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7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4052" y="1214438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计算思维与系统设计基础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第七周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</a:t>
            </a:r>
            <a:r>
              <a:rPr lang="zh-CN" altLang="en-US" sz="2800" dirty="0" smtClean="0"/>
              <a:t>第四组 南佳凡 孔德嘉 田卓钰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92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9339" y="340829"/>
            <a:ext cx="7988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位加法器（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Add16)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339" y="1791982"/>
            <a:ext cx="9769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介绍：加法器实现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位加法，这里讨论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位，更多位数的原理相同。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位是两个操作数（而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Full-Adder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个），每个操作数有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位（前面介绍的都只有一位），进行二进制加法。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实现：仍是从最后一位开始，仅有两个数（不涉及进位），使用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HalfAdder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之后的各位加法由于涉及进位，就都是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位，包含了上一位加法的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carry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，需要用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FullAdder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。位数虽然多，但是从倒数第二位到第一位都是进行同样的操作，只需要更改一下下标即可。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8" y="0"/>
            <a:ext cx="10635916" cy="67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2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2337" y="994611"/>
            <a:ext cx="90317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位增量器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介绍：有一个输入管脚，输出为输入值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+1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实现：在加法器实现后，增量器很容易，其实相当于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位加法器的一个输入管脚恒为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FullAdder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，把一个输入管脚设为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（也就是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true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）即可。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7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89"/>
            <a:ext cx="11558469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4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5242" y="340829"/>
            <a:ext cx="1058778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</a:t>
            </a:r>
            <a:r>
              <a:rPr kumimoji="0" lang="zh-CN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算术逻辑单元（下称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</a:t>
            </a:r>
            <a:r>
              <a:rPr kumimoji="0" lang="zh-CN" altLang="zh-CN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介绍：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是我们即将构建的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Hack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计算机平台的核心部分，用于计算一组固定的函数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输入有两个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位的操作数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x,y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个控制位。下面一一介绍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个控制位：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输入置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，若输入的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 1,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 = 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亦是如此，不再介绍。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进行按位取反。所谓按位取反，就是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作为一个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位的二进制数，每一位如果是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就取成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就取成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。例如，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1110111101111110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，按位取反之后是：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0001000010000001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也是如此，不再介绍。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：用来选择两种不同的操作，如果输入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就进行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Add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操作，为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就进行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no: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最后一步，用于选择是否对结果进行按位取反。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86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599" y="155687"/>
            <a:ext cx="10571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再来介绍一下输出：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out[16]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就是函数计算的结果。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ng,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这是用来提示用户结果是否为负。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则结果为负。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zr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，这是用来提示用户结果是否为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Zr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则结果为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303" y="2025908"/>
            <a:ext cx="10796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的实现过程就是逐个实现控制位的过程。实现控制位则是反复使用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Mux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的过程。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Zx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控制位，用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Mux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选择输出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还是输出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，就是一个很典型的例子。先用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门，得到一个结果，再用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Mux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选择是否要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门得到的结果。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Zy,ny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是一样的操作。对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控制位，仍用处理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的方法，先用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门和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Add16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各自得到一个结果，再用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Mux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选择要哪一个结果。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是否取反，与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的处理是一样的。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Ng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用了一个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IsNeg16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，其实用补码的知识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IsNeg16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是很容易实现的，如果从左到右，第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，则是负，即输出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则为正，输出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，我想，其实随便用一个逻辑门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And,Or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只要两个输入管脚都是第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位即可。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Zr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的实现很有意思，不需要像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IsNeg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那样用一个不熟悉的门，用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就可以。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61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37" y="0"/>
            <a:ext cx="5646821" cy="685232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1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577" y="247437"/>
            <a:ext cx="10353761" cy="1326321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Project3,5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联系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449" y="2237665"/>
            <a:ext cx="1801696" cy="850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Project2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4449" y="4502135"/>
            <a:ext cx="1801696" cy="85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/>
              <a:t>Project3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526145" y="3962400"/>
            <a:ext cx="628074" cy="17216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526145" y="1801994"/>
            <a:ext cx="628074" cy="17216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10303" y="1859868"/>
            <a:ext cx="1801696" cy="160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Adder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/>
              <a:t>Incrementer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ALU  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10303" y="4327237"/>
            <a:ext cx="1801696" cy="160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5657329" y="1801994"/>
            <a:ext cx="565424" cy="17964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611999" y="3906981"/>
            <a:ext cx="656084" cy="17770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318886" y="3313701"/>
            <a:ext cx="1801696" cy="85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smtClean="0"/>
              <a:t>Project5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641248" y="2410208"/>
            <a:ext cx="1801696" cy="71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CPU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641248" y="4502135"/>
            <a:ext cx="1801696" cy="71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memory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8239745" y="2189764"/>
            <a:ext cx="565424" cy="30281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416775" y="3920836"/>
            <a:ext cx="1801696" cy="71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(computer)</a:t>
            </a:r>
          </a:p>
        </p:txBody>
      </p:sp>
    </p:spTree>
    <p:extLst>
      <p:ext uri="{BB962C8B-B14F-4D97-AF65-F5344CB8AC3E}">
        <p14:creationId xmlns:p14="http://schemas.microsoft.com/office/powerpoint/2010/main" val="85492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" y="142010"/>
            <a:ext cx="8868871" cy="3747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6" y="2895143"/>
            <a:ext cx="7772005" cy="38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3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4800" dirty="0" smtClean="0"/>
              <a:t>Project </a:t>
            </a:r>
            <a:r>
              <a:rPr lang="en-US" altLang="zh-CN" sz="4800" dirty="0" smtClean="0"/>
              <a:t>3 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55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芯片有组合芯片与时序芯片之分。组合芯片，</a:t>
            </a:r>
            <a:r>
              <a:rPr lang="en-US" altLang="zh-CN" sz="3200" dirty="0" smtClean="0"/>
              <a:t>Project1</a:t>
            </a:r>
            <a:r>
              <a:rPr lang="zh-CN" altLang="en-US" sz="3200" dirty="0" smtClean="0"/>
              <a:t>的布尔芯片和</a:t>
            </a:r>
            <a:r>
              <a:rPr lang="en-US" altLang="zh-CN" sz="3200" dirty="0" smtClean="0"/>
              <a:t>Project2</a:t>
            </a:r>
            <a:r>
              <a:rPr lang="zh-CN" altLang="en-US" sz="3200" dirty="0" smtClean="0"/>
              <a:t>的算术芯片，输出结果近仅仅取决于输入变量的排列组合，与时间无关，更不能维持状态，没有存取（读写）数据的功能。而计算机不仅需要计算，也需要保存和读取数据。因此我们需要时序芯片。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0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</a:t>
            </a:r>
            <a:r>
              <a:rPr lang="en-US" altLang="zh-CN" sz="5400" dirty="0" smtClean="0"/>
              <a:t>Project2</a:t>
            </a:r>
            <a:r>
              <a:rPr lang="zh-CN" altLang="en-US" sz="5400" dirty="0" smtClean="0"/>
              <a:t>大纲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总述：</a:t>
            </a:r>
            <a:r>
              <a:rPr lang="en-US" altLang="zh-CN" sz="3200" dirty="0" smtClean="0"/>
              <a:t>Project2</a:t>
            </a:r>
            <a:r>
              <a:rPr lang="zh-CN" altLang="en-US" sz="3200" dirty="0" smtClean="0"/>
              <a:t>的目标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对几个芯片：加法器（半加器，全加器，十六位加法器），增量器，算术逻辑单元进行功能介绍，设计的思路和具体的答案。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</a:t>
            </a:r>
            <a:r>
              <a:rPr lang="zh-CN" altLang="en-US" sz="3200" dirty="0" smtClean="0"/>
              <a:t>与之后的</a:t>
            </a:r>
            <a:r>
              <a:rPr lang="en-US" altLang="zh-CN" sz="3200" dirty="0" smtClean="0"/>
              <a:t>Project3,Project4</a:t>
            </a:r>
            <a:r>
              <a:rPr lang="zh-CN" altLang="en-US" sz="3200" dirty="0" smtClean="0"/>
              <a:t>的联系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4.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Project5——</a:t>
            </a:r>
            <a:r>
              <a:rPr lang="zh-CN" altLang="en-US" sz="3200" dirty="0" smtClean="0"/>
              <a:t>构建计算机体系结构中的作用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95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4558"/>
            <a:ext cx="10515600" cy="55024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/>
              <a:t> </a:t>
            </a:r>
            <a:r>
              <a:rPr lang="en-US" altLang="zh-CN" sz="4800" dirty="0" smtClean="0"/>
              <a:t>                     </a:t>
            </a:r>
            <a:r>
              <a:rPr lang="zh-CN" altLang="en-US" sz="4800" dirty="0" smtClean="0"/>
              <a:t>时钟（</a:t>
            </a:r>
            <a:r>
              <a:rPr lang="en-US" altLang="zh-CN" sz="4800" dirty="0" smtClean="0"/>
              <a:t>Clock)</a:t>
            </a:r>
          </a:p>
          <a:p>
            <a:pPr marL="0" indent="0">
              <a:buNone/>
            </a:pPr>
            <a:r>
              <a:rPr lang="zh-CN" altLang="en-US" sz="3200" dirty="0" smtClean="0"/>
              <a:t>每台计算机有一个</a:t>
            </a:r>
            <a:r>
              <a:rPr lang="en-US" altLang="zh-CN" sz="3200" dirty="0" smtClean="0"/>
              <a:t>Master Clock(</a:t>
            </a:r>
            <a:r>
              <a:rPr lang="zh-CN" altLang="en-US" sz="3200" dirty="0" smtClean="0"/>
              <a:t>主时钟），提供连续交变的信号。它的硬件实现基于振荡器（</a:t>
            </a:r>
            <a:r>
              <a:rPr lang="en-US" altLang="zh-CN" sz="3200" dirty="0" smtClean="0"/>
              <a:t>oscillator)</a:t>
            </a:r>
            <a:r>
              <a:rPr lang="zh-CN" altLang="en-US" sz="3200" dirty="0"/>
              <a:t>。</a:t>
            </a:r>
            <a:r>
              <a:rPr lang="zh-CN" altLang="en-US" sz="3200" dirty="0" smtClean="0"/>
              <a:t>振荡器在信号</a:t>
            </a:r>
            <a:r>
              <a:rPr lang="en-US" altLang="zh-CN" sz="3200" dirty="0" smtClean="0"/>
              <a:t>0-1</a:t>
            </a:r>
            <a:r>
              <a:rPr lang="zh-CN" altLang="en-US" sz="3200" dirty="0" smtClean="0"/>
              <a:t>，即低电平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高电平之间交替变化。由此有了周期的概念，一个周期包含完整的一次高电平和低电平持续时间。由此时间被分成了离散的时间单元。通过硬件电路，主时钟的信号同时被传送到计算机的各个时序芯片中，形成巨大的分布式“合唱阵容”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0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923" y="129915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  </a:t>
            </a:r>
            <a:r>
              <a:rPr lang="zh-CN" altLang="en-US" sz="4000" dirty="0" smtClean="0"/>
              <a:t>触发器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Flip-Flop)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606" y="1241624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采用的是数据触发器（</a:t>
            </a:r>
            <a:r>
              <a:rPr lang="en-US" altLang="zh-CN" sz="3200" dirty="0" smtClean="0"/>
              <a:t>Data Flip-Flop)</a:t>
            </a:r>
            <a:r>
              <a:rPr lang="zh-CN" altLang="en-US" sz="3200" dirty="0" smtClean="0"/>
              <a:t>，即</a:t>
            </a:r>
            <a:r>
              <a:rPr lang="en-US" altLang="zh-CN" sz="3200" dirty="0" smtClean="0"/>
              <a:t>DDF</a:t>
            </a:r>
            <a:r>
              <a:rPr lang="zh-CN" altLang="en-US" sz="3200" dirty="0" smtClean="0"/>
              <a:t>。它的功能是，输出前一个时间单元的输入，这就能够维持状态。即</a:t>
            </a:r>
            <a:r>
              <a:rPr lang="en-US" altLang="zh-CN" sz="3200" dirty="0" smtClean="0"/>
              <a:t>out(t)=in(t-1)</a:t>
            </a:r>
            <a:r>
              <a:rPr lang="zh-CN" altLang="en-US" sz="3200" dirty="0" smtClean="0"/>
              <a:t>。和</a:t>
            </a:r>
            <a:r>
              <a:rPr lang="en-US" altLang="zh-CN" sz="3200" dirty="0" err="1" smtClean="0"/>
              <a:t>Nand</a:t>
            </a:r>
            <a:r>
              <a:rPr lang="zh-CN" altLang="en-US" sz="3200" dirty="0" smtClean="0"/>
              <a:t>门一样，</a:t>
            </a:r>
            <a:r>
              <a:rPr lang="en-US" altLang="zh-CN" sz="3200" dirty="0" smtClean="0"/>
              <a:t>DFF</a:t>
            </a:r>
            <a:r>
              <a:rPr lang="zh-CN" altLang="en-US" sz="3200" dirty="0" smtClean="0"/>
              <a:t>门在我们的计算机体系中处于非常底层，计算机中所有的时序芯片都基于大量的</a:t>
            </a:r>
            <a:r>
              <a:rPr lang="en-US" altLang="zh-CN" sz="3200" dirty="0" smtClean="0"/>
              <a:t>DFF</a:t>
            </a:r>
            <a:r>
              <a:rPr lang="zh-CN" altLang="en-US" sz="3200" dirty="0" smtClean="0"/>
              <a:t>门，这些</a:t>
            </a:r>
            <a:r>
              <a:rPr lang="en-US" altLang="zh-CN" sz="3200" dirty="0" smtClean="0"/>
              <a:t>DFF</a:t>
            </a:r>
            <a:r>
              <a:rPr lang="zh-CN" altLang="en-US" sz="3200" dirty="0" smtClean="0"/>
              <a:t>门与同一个主时钟相连。</a:t>
            </a:r>
            <a:r>
              <a:rPr lang="en-US" altLang="zh-CN" sz="3200" dirty="0" smtClean="0"/>
              <a:t>DFF</a:t>
            </a:r>
            <a:r>
              <a:rPr lang="zh-CN" altLang="en-US" sz="3200" dirty="0" smtClean="0"/>
              <a:t>门的实现不予考虑，把它当作是原始构建模块。小三角代表的是时钟信号的输入。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50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6" y="321845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     </a:t>
            </a:r>
            <a:r>
              <a:rPr lang="zh-CN" altLang="en-US" sz="4400" dirty="0" smtClean="0"/>
              <a:t>寄存器</a:t>
            </a:r>
            <a:r>
              <a:rPr lang="zh-CN" altLang="en-US" sz="4400" dirty="0" smtClean="0"/>
              <a:t>（</a:t>
            </a:r>
            <a:r>
              <a:rPr lang="en-US" altLang="zh-CN" sz="4400" dirty="0" err="1" smtClean="0"/>
              <a:t>Rigisters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6" y="1406517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寄存器具有记忆功能，能实现存储某一时间单元的值，因为它实现的是</a:t>
            </a:r>
            <a:r>
              <a:rPr lang="en-US" altLang="zh-CN" sz="2800" dirty="0" smtClean="0"/>
              <a:t>out(t)=out(t – 1)</a:t>
            </a:r>
            <a:r>
              <a:rPr lang="zh-CN" altLang="en-US" sz="2800" dirty="0" smtClean="0"/>
              <a:t>的功能（而</a:t>
            </a:r>
            <a:r>
              <a:rPr lang="en-US" altLang="zh-CN" sz="2800" dirty="0" smtClean="0"/>
              <a:t>DFF</a:t>
            </a:r>
            <a:r>
              <a:rPr lang="zh-CN" altLang="en-US" sz="2800" dirty="0" smtClean="0"/>
              <a:t>门是</a:t>
            </a:r>
            <a:r>
              <a:rPr lang="en-US" altLang="zh-CN" sz="2800" dirty="0" smtClean="0"/>
              <a:t>out(t) = in(t – 1))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寄存器的实现：</a:t>
            </a:r>
            <a:r>
              <a:rPr lang="en-US" altLang="zh-CN" sz="2800" dirty="0" smtClean="0"/>
              <a:t>Mux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sel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load,</a:t>
            </a:r>
            <a:r>
              <a:rPr lang="zh-CN" altLang="en-US" sz="2800" dirty="0" smtClean="0"/>
              <a:t>用来决定是否存储新输入的值。如果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DFF</a:t>
            </a:r>
            <a:r>
              <a:rPr lang="zh-CN" altLang="en-US" sz="2800" dirty="0" smtClean="0"/>
              <a:t>的输出是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的值，并且把这个值作为</a:t>
            </a:r>
            <a:r>
              <a:rPr lang="en-US" altLang="zh-CN" sz="2800" dirty="0" smtClean="0"/>
              <a:t>Mux</a:t>
            </a:r>
            <a:r>
              <a:rPr lang="zh-CN" altLang="en-US" sz="2800" dirty="0" smtClean="0"/>
              <a:t>的输入，也就是一个“旧值了”。要怎么</a:t>
            </a:r>
            <a:r>
              <a:rPr lang="zh-CN" altLang="en-US" sz="2800" dirty="0" smtClean="0"/>
              <a:t>读取，</a:t>
            </a:r>
            <a:r>
              <a:rPr lang="en-US" altLang="zh-CN" sz="2800" dirty="0" smtClean="0"/>
              <a:t>Mux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DFF</a:t>
            </a:r>
            <a:r>
              <a:rPr lang="zh-CN" altLang="en-US" sz="2800" dirty="0" smtClean="0"/>
              <a:t>的输出管脚都不可用了。这时就用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或者是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，两个输入管脚的值都为</a:t>
            </a:r>
            <a:r>
              <a:rPr lang="en-US" altLang="zh-CN" sz="2800" dirty="0" smtClean="0"/>
              <a:t>DFF</a:t>
            </a:r>
            <a:r>
              <a:rPr lang="zh-CN" altLang="en-US" sz="2800" dirty="0" smtClean="0"/>
              <a:t>的 输出值就可以了。                                                                                               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163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88" y="1259174"/>
            <a:ext cx="7338592" cy="40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5400" dirty="0" smtClean="0"/>
              <a:t>所以，用</a:t>
            </a:r>
            <a:r>
              <a:rPr lang="en-US" altLang="zh-CN" sz="5400" dirty="0" smtClean="0"/>
              <a:t>HDL</a:t>
            </a:r>
            <a:r>
              <a:rPr lang="zh-CN" altLang="en-US" sz="5400" dirty="0" smtClean="0"/>
              <a:t>就是：</a:t>
            </a:r>
            <a:endParaRPr lang="en-US" altLang="zh-CN" sz="5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9" y="2503357"/>
            <a:ext cx="8983258" cy="37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PC(16</a:t>
            </a:r>
            <a:r>
              <a:rPr lang="zh-CN" altLang="en-US" dirty="0" smtClean="0"/>
              <a:t>位计数器）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200" dirty="0" smtClean="0"/>
              <a:t>与</a:t>
            </a:r>
            <a:r>
              <a:rPr lang="en-US" altLang="zh-CN" sz="3200" dirty="0" smtClean="0"/>
              <a:t>Project2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Inc</a:t>
            </a:r>
            <a:r>
              <a:rPr lang="zh-CN" altLang="en-US" sz="3200" dirty="0" smtClean="0"/>
              <a:t>有点联系，但后者是组合芯片，必须依赖输入。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不需要，它有四个输入管脚：</a:t>
            </a:r>
            <a:r>
              <a:rPr lang="en-US" altLang="zh-CN" sz="3200" dirty="0" err="1" smtClean="0"/>
              <a:t>inc</a:t>
            </a:r>
            <a:r>
              <a:rPr lang="en-US" altLang="zh-CN" sz="3200" dirty="0" smtClean="0"/>
              <a:t>, load, reset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位的输入。如果选择</a:t>
            </a:r>
            <a:r>
              <a:rPr lang="en-US" altLang="zh-CN" sz="3200" dirty="0" err="1" smtClean="0"/>
              <a:t>inc</a:t>
            </a:r>
            <a:r>
              <a:rPr lang="zh-CN" altLang="en-US" sz="3200" dirty="0" smtClean="0"/>
              <a:t>，就会在前一个时间单元的输出上加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如果选择</a:t>
            </a:r>
            <a:r>
              <a:rPr lang="en-US" altLang="zh-CN" sz="3200" dirty="0" smtClean="0"/>
              <a:t>load</a:t>
            </a:r>
            <a:r>
              <a:rPr lang="zh-CN" altLang="en-US" sz="3200" dirty="0" smtClean="0"/>
              <a:t>，数就会变到加载的值。如果选择</a:t>
            </a:r>
            <a:r>
              <a:rPr lang="en-US" altLang="zh-CN" sz="3200" dirty="0" smtClean="0"/>
              <a:t>reset</a:t>
            </a:r>
            <a:r>
              <a:rPr lang="zh-CN" altLang="en-US" sz="3200" dirty="0" smtClean="0"/>
              <a:t>，则清零，接下来如果选择</a:t>
            </a:r>
            <a:r>
              <a:rPr lang="en-US" altLang="zh-CN" sz="3200" dirty="0" err="1" smtClean="0"/>
              <a:t>inc</a:t>
            </a:r>
            <a:r>
              <a:rPr lang="zh-CN" altLang="en-US" sz="3200" dirty="0" smtClean="0"/>
              <a:t>，就再次开始计数。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实现过程与</a:t>
            </a:r>
            <a:r>
              <a:rPr lang="en-US" altLang="zh-CN" sz="3200" dirty="0" smtClean="0"/>
              <a:t>ALU</a:t>
            </a:r>
            <a:r>
              <a:rPr lang="zh-CN" altLang="en-US" sz="3200" dirty="0" smtClean="0"/>
              <a:t>相似，用</a:t>
            </a:r>
            <a:r>
              <a:rPr lang="en-US" altLang="zh-CN" sz="3200" dirty="0" smtClean="0"/>
              <a:t>Mux</a:t>
            </a:r>
            <a:r>
              <a:rPr lang="zh-CN" altLang="en-US" sz="3200" dirty="0" smtClean="0"/>
              <a:t>逐个实现控制位</a:t>
            </a:r>
            <a:r>
              <a:rPr lang="en-US" altLang="zh-CN" sz="3200" dirty="0" err="1" smtClean="0"/>
              <a:t>inc</a:t>
            </a:r>
            <a:r>
              <a:rPr lang="en-US" altLang="zh-CN" sz="3200" dirty="0" smtClean="0"/>
              <a:t>, load, reset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0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2" y="869430"/>
            <a:ext cx="8923459" cy="5327438"/>
          </a:xfrm>
        </p:spPr>
      </p:pic>
    </p:spTree>
    <p:extLst>
      <p:ext uri="{BB962C8B-B14F-4D97-AF65-F5344CB8AC3E}">
        <p14:creationId xmlns:p14="http://schemas.microsoft.com/office/powerpoint/2010/main" val="133914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7718" y="2533338"/>
            <a:ext cx="5651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</a:t>
            </a:r>
            <a:r>
              <a:rPr lang="zh-CN" altLang="en-US" sz="9600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00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</a:t>
            </a:r>
            <a:r>
              <a:rPr lang="zh-CN" altLang="en-US" dirty="0" smtClean="0"/>
              <a:t>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3600" dirty="0"/>
              <a:t>在</a:t>
            </a:r>
            <a:r>
              <a:rPr lang="en-US" altLang="zh-CN" sz="3600" dirty="0"/>
              <a:t>Project1</a:t>
            </a:r>
            <a:r>
              <a:rPr lang="zh-CN" altLang="zh-CN" sz="3600" dirty="0"/>
              <a:t>实现的几个逻辑门，</a:t>
            </a:r>
            <a:r>
              <a:rPr lang="en-US" altLang="zh-CN" sz="3600" dirty="0"/>
              <a:t>And, Or, Not, Mux</a:t>
            </a:r>
            <a:r>
              <a:rPr lang="zh-CN" altLang="zh-CN" sz="3600" dirty="0"/>
              <a:t>的基础之上，能对数字进行算数操作，包括加法和函数计算。需要构建加法器，包括实现两位加法的半加法器（</a:t>
            </a:r>
            <a:r>
              <a:rPr lang="en-US" altLang="zh-CN" sz="3600" dirty="0"/>
              <a:t>Half-Adder</a:t>
            </a:r>
            <a:r>
              <a:rPr lang="zh-CN" altLang="zh-CN" sz="3600" dirty="0"/>
              <a:t>）</a:t>
            </a:r>
            <a:r>
              <a:rPr lang="en-US" altLang="zh-CN" sz="3600" dirty="0"/>
              <a:t>,</a:t>
            </a:r>
            <a:r>
              <a:rPr lang="zh-CN" altLang="zh-CN" sz="3600" dirty="0"/>
              <a:t>实现三位加法的全加器（</a:t>
            </a:r>
            <a:r>
              <a:rPr lang="en-US" altLang="zh-CN" sz="3600" dirty="0"/>
              <a:t>Full-Adder</a:t>
            </a:r>
            <a:r>
              <a:rPr lang="zh-CN" altLang="zh-CN" sz="3600" dirty="0"/>
              <a:t>）</a:t>
            </a:r>
            <a:r>
              <a:rPr lang="en-US" altLang="zh-CN" sz="3600" dirty="0"/>
              <a:t>,</a:t>
            </a:r>
            <a:r>
              <a:rPr lang="zh-CN" altLang="zh-CN" sz="3600" dirty="0"/>
              <a:t>实现多位加法的加法器（</a:t>
            </a:r>
            <a:r>
              <a:rPr lang="en-US" altLang="zh-CN" sz="3600" dirty="0"/>
              <a:t>Adder</a:t>
            </a:r>
            <a:r>
              <a:rPr lang="zh-CN" altLang="zh-CN" sz="3600" dirty="0"/>
              <a:t>），这些加法器进行的都是二进制的加法，需要构建用来对指定数字加</a:t>
            </a:r>
            <a:r>
              <a:rPr lang="en-US" altLang="zh-CN" sz="3600" dirty="0"/>
              <a:t>1</a:t>
            </a:r>
            <a:r>
              <a:rPr lang="zh-CN" altLang="zh-CN" sz="3600" dirty="0"/>
              <a:t>的增量器，能够实现多组算术运算和逻辑运算的算术逻辑单元（</a:t>
            </a:r>
            <a:r>
              <a:rPr lang="en-US" altLang="zh-CN" sz="3600" dirty="0"/>
              <a:t>ALU</a:t>
            </a:r>
            <a:r>
              <a:rPr lang="zh-CN" altLang="zh-CN" sz="3600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4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 smtClean="0"/>
              <a:t>                    </a:t>
            </a:r>
            <a:r>
              <a:rPr lang="zh-CN" altLang="en-US" sz="4800" dirty="0" smtClean="0"/>
              <a:t>半加器（</a:t>
            </a:r>
            <a:r>
              <a:rPr lang="en-US" altLang="zh-CN" sz="4800" dirty="0" err="1" smtClean="0"/>
              <a:t>HalfAdder</a:t>
            </a:r>
            <a:r>
              <a:rPr lang="en-US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sz="3200" dirty="0" smtClean="0"/>
              <a:t>介绍</a:t>
            </a:r>
            <a:r>
              <a:rPr lang="zh-CN" altLang="zh-CN" sz="3200" dirty="0"/>
              <a:t>：如图，有两个输入管脚，</a:t>
            </a:r>
            <a:r>
              <a:rPr lang="en-US" altLang="zh-CN" sz="3200" dirty="0"/>
              <a:t>a, b</a:t>
            </a:r>
            <a:r>
              <a:rPr lang="zh-CN" altLang="zh-CN" sz="3200" dirty="0"/>
              <a:t>，这就是两个操作数，</a:t>
            </a:r>
            <a:r>
              <a:rPr lang="en-US" altLang="zh-CN" sz="3200" dirty="0"/>
              <a:t>sum</a:t>
            </a:r>
            <a:r>
              <a:rPr lang="zh-CN" altLang="zh-CN" sz="3200" dirty="0"/>
              <a:t>是结果的最后一位（</a:t>
            </a:r>
            <a:r>
              <a:rPr lang="en-US" altLang="zh-CN" sz="3200" dirty="0"/>
              <a:t>LSB</a:t>
            </a:r>
            <a:r>
              <a:rPr lang="zh-CN" altLang="zh-CN" sz="3200" dirty="0"/>
              <a:t>）</a:t>
            </a:r>
            <a:r>
              <a:rPr lang="en-US" altLang="zh-CN" sz="3200" dirty="0"/>
              <a:t>, carry</a:t>
            </a:r>
            <a:r>
              <a:rPr lang="zh-CN" altLang="zh-CN" sz="3200" dirty="0"/>
              <a:t>是结果的第一位（</a:t>
            </a:r>
            <a:r>
              <a:rPr lang="en-US" altLang="zh-CN" sz="3200" dirty="0"/>
              <a:t>MSB</a:t>
            </a:r>
            <a:r>
              <a:rPr lang="zh-CN" altLang="zh-CN" sz="3200" dirty="0"/>
              <a:t>）。比如</a:t>
            </a:r>
            <a:r>
              <a:rPr lang="en-US" altLang="zh-CN" sz="3200" dirty="0"/>
              <a:t>1 + 1</a:t>
            </a:r>
            <a:r>
              <a:rPr lang="zh-CN" altLang="zh-CN" sz="3200" dirty="0"/>
              <a:t>在二进制加法中结果为</a:t>
            </a:r>
            <a:r>
              <a:rPr lang="en-US" altLang="zh-CN" sz="3200" dirty="0"/>
              <a:t>10</a:t>
            </a:r>
            <a:r>
              <a:rPr lang="zh-CN" altLang="zh-CN" sz="3200" dirty="0"/>
              <a:t>，所以</a:t>
            </a:r>
            <a:r>
              <a:rPr lang="en-US" altLang="zh-CN" sz="3200" dirty="0"/>
              <a:t>carry = 1, sum = 0</a:t>
            </a:r>
            <a:r>
              <a:rPr lang="zh-CN" altLang="zh-CN" sz="3200" dirty="0"/>
              <a:t>。</a:t>
            </a:r>
          </a:p>
          <a:p>
            <a:pPr marL="0" indent="0">
              <a:buNone/>
            </a:pPr>
            <a:r>
              <a:rPr lang="zh-CN" altLang="zh-CN" sz="3200" dirty="0" smtClean="0"/>
              <a:t>实现</a:t>
            </a:r>
            <a:r>
              <a:rPr lang="zh-CN" altLang="zh-CN" sz="3200" dirty="0"/>
              <a:t>：根据人们做加法的方式，先得到最后一位，然后再考虑进位。图中</a:t>
            </a:r>
            <a:r>
              <a:rPr lang="en-US" altLang="zh-CN" sz="3200" dirty="0"/>
              <a:t>Sum</a:t>
            </a:r>
            <a:r>
              <a:rPr lang="zh-CN" altLang="zh-CN" sz="3200" dirty="0"/>
              <a:t>一位的输出，真值表恰好就是</a:t>
            </a:r>
            <a:r>
              <a:rPr lang="en-US" altLang="zh-CN" sz="3200" dirty="0" err="1"/>
              <a:t>Xor</a:t>
            </a:r>
            <a:r>
              <a:rPr lang="zh-CN" altLang="zh-CN" sz="3200" dirty="0"/>
              <a:t>门的真值表，所以先采用一个</a:t>
            </a:r>
            <a:r>
              <a:rPr lang="en-US" altLang="zh-CN" sz="3200" dirty="0" err="1"/>
              <a:t>Xor</a:t>
            </a:r>
            <a:r>
              <a:rPr lang="zh-CN" altLang="zh-CN" sz="3200" dirty="0"/>
              <a:t>门。因为是一位加法，当且仅当</a:t>
            </a:r>
            <a:r>
              <a:rPr lang="en-US" altLang="zh-CN" sz="3200" dirty="0"/>
              <a:t>a = 1, b = 1</a:t>
            </a:r>
            <a:r>
              <a:rPr lang="zh-CN" altLang="zh-CN" sz="3200" dirty="0"/>
              <a:t>，才会进位，</a:t>
            </a:r>
            <a:r>
              <a:rPr lang="en-US" altLang="zh-CN" sz="3200" dirty="0"/>
              <a:t>carry</a:t>
            </a:r>
            <a:r>
              <a:rPr lang="zh-CN" altLang="zh-CN" sz="3200" dirty="0"/>
              <a:t>一栏的真值表恰好是</a:t>
            </a:r>
            <a:r>
              <a:rPr lang="en-US" altLang="zh-CN" sz="3200" dirty="0"/>
              <a:t>And</a:t>
            </a:r>
            <a:r>
              <a:rPr lang="zh-CN" altLang="zh-CN" sz="3200" dirty="0"/>
              <a:t>门的真值表，因此用一个</a:t>
            </a:r>
            <a:r>
              <a:rPr lang="en-US" altLang="zh-CN" sz="3200" dirty="0"/>
              <a:t>And</a:t>
            </a:r>
            <a:r>
              <a:rPr lang="zh-CN" altLang="zh-CN" sz="3200" dirty="0"/>
              <a:t>门。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82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84" y="1071402"/>
            <a:ext cx="11732456" cy="4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758083"/>
            <a:ext cx="9601743" cy="56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</a:t>
            </a:r>
            <a:r>
              <a:rPr lang="zh-CN" altLang="en-US" sz="4800" dirty="0" smtClean="0"/>
              <a:t>全加器</a:t>
            </a:r>
            <a:r>
              <a:rPr lang="en-US" altLang="zh-CN" sz="4800" dirty="0" smtClean="0"/>
              <a:t>(Full-Adder)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200" dirty="0" smtClean="0"/>
              <a:t>介绍：</a:t>
            </a:r>
            <a:r>
              <a:rPr lang="zh-CN" altLang="zh-CN" sz="3200" dirty="0" smtClean="0"/>
              <a:t>有</a:t>
            </a:r>
            <a:r>
              <a:rPr lang="zh-CN" altLang="zh-CN" sz="3200" dirty="0"/>
              <a:t>三个输入管脚，代表三个一位的操作数。二进制加法中，最大是</a:t>
            </a:r>
            <a:r>
              <a:rPr lang="en-US" altLang="zh-CN" sz="3200" dirty="0"/>
              <a:t>1 + 1 + 1 = 11</a:t>
            </a:r>
            <a:r>
              <a:rPr lang="zh-CN" altLang="zh-CN" sz="3200" dirty="0"/>
              <a:t>，所以最多还是两位。 </a:t>
            </a:r>
            <a:r>
              <a:rPr lang="en-US" altLang="zh-CN" sz="3200" dirty="0"/>
              <a:t>Sum</a:t>
            </a:r>
            <a:r>
              <a:rPr lang="zh-CN" altLang="zh-CN" sz="3200" dirty="0"/>
              <a:t>是最后一位，</a:t>
            </a:r>
            <a:r>
              <a:rPr lang="en-US" altLang="zh-CN" sz="3200" dirty="0"/>
              <a:t>carry</a:t>
            </a:r>
            <a:r>
              <a:rPr lang="zh-CN" altLang="zh-CN" sz="3200" dirty="0"/>
              <a:t>是第一位。</a:t>
            </a:r>
          </a:p>
          <a:p>
            <a:pPr marL="0" indent="0">
              <a:buNone/>
            </a:pPr>
            <a:r>
              <a:rPr lang="zh-CN" altLang="zh-CN" sz="3200" dirty="0"/>
              <a:t>实现：在半加器的基础上，我们可以得到两个数的末位，再用一次半加器（一个输入管脚是上次的</a:t>
            </a:r>
            <a:r>
              <a:rPr lang="en-US" altLang="zh-CN" sz="3200" dirty="0"/>
              <a:t>sum</a:t>
            </a:r>
            <a:r>
              <a:rPr lang="zh-CN" altLang="zh-CN" sz="3200" dirty="0"/>
              <a:t>）可以得到三个数相加的末位，两次用半加器，会得到两个</a:t>
            </a:r>
            <a:r>
              <a:rPr lang="en-US" altLang="zh-CN" sz="3200" dirty="0"/>
              <a:t>carry</a:t>
            </a:r>
            <a:r>
              <a:rPr lang="zh-CN" altLang="zh-CN" sz="3200" dirty="0"/>
              <a:t>，只要其中有一个为</a:t>
            </a:r>
            <a:r>
              <a:rPr lang="en-US" altLang="zh-CN" sz="3200" dirty="0"/>
              <a:t>1</a:t>
            </a:r>
            <a:r>
              <a:rPr lang="zh-CN" altLang="zh-CN" sz="3200" dirty="0"/>
              <a:t>，则结果为</a:t>
            </a:r>
            <a:r>
              <a:rPr lang="en-US" altLang="zh-CN" sz="3200" dirty="0"/>
              <a:t>1</a:t>
            </a:r>
            <a:r>
              <a:rPr lang="zh-CN" altLang="zh-CN" sz="3200" dirty="0"/>
              <a:t>，这与</a:t>
            </a:r>
            <a:r>
              <a:rPr lang="en-US" altLang="zh-CN" sz="3200" dirty="0"/>
              <a:t>Or</a:t>
            </a:r>
            <a:r>
              <a:rPr lang="zh-CN" altLang="zh-CN" sz="3200" dirty="0"/>
              <a:t>门是一致的。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404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6" y="1299411"/>
            <a:ext cx="8534400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5" y="1058780"/>
            <a:ext cx="10651956" cy="42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25</TotalTime>
  <Words>1682</Words>
  <Application>Microsoft Office PowerPoint</Application>
  <PresentationFormat>宽屏</PresentationFormat>
  <Paragraphs>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Bookman Old Style</vt:lpstr>
      <vt:lpstr>Rockwell</vt:lpstr>
      <vt:lpstr>Times New Roman</vt:lpstr>
      <vt:lpstr>Damask</vt:lpstr>
      <vt:lpstr>计算思维与系统设计基础 第七周</vt:lpstr>
      <vt:lpstr>                       Project2大纲</vt:lpstr>
      <vt:lpstr>总述</vt:lpstr>
      <vt:lpstr>                    半加器（HalfAdder)</vt:lpstr>
      <vt:lpstr>PowerPoint 演示文稿</vt:lpstr>
      <vt:lpstr>PowerPoint 演示文稿</vt:lpstr>
      <vt:lpstr>                      全加器(Full-Adder)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与Project3,5的联系 </vt:lpstr>
      <vt:lpstr>PowerPoint 演示文稿</vt:lpstr>
      <vt:lpstr> Project 3 </vt:lpstr>
      <vt:lpstr>                       </vt:lpstr>
      <vt:lpstr>  触发器（Flip-Flop)</vt:lpstr>
      <vt:lpstr>     寄存器（Rigisters)</vt:lpstr>
      <vt:lpstr>PowerPoint 演示文稿</vt:lpstr>
      <vt:lpstr>PowerPoint 演示文稿</vt:lpstr>
      <vt:lpstr> PC(16位计数器）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计算思维与系统设计基础 第七周</dc:title>
  <dc:creator>田卓钰</dc:creator>
  <cp:lastModifiedBy>田卓钰</cp:lastModifiedBy>
  <cp:revision>5</cp:revision>
  <dcterms:created xsi:type="dcterms:W3CDTF">2017-11-09T07:23:22Z</dcterms:created>
  <dcterms:modified xsi:type="dcterms:W3CDTF">2017-11-09T07:53:54Z</dcterms:modified>
</cp:coreProperties>
</file>