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2"/>
  </p:normalViewPr>
  <p:slideViewPr>
    <p:cSldViewPr snapToGrid="0" snapToObjects="1">
      <p:cViewPr varScale="1">
        <p:scale>
          <a:sx n="119" d="100"/>
          <a:sy n="119" d="100"/>
        </p:scale>
        <p:origin x="3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CAA6E7-9268-044C-9B31-BD1ED6EA005F}" type="datetimeFigureOut">
              <a:rPr kumimoji="1" lang="zh-CN" altLang="en-US" smtClean="0"/>
              <a:t>2017/11/2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089D96-9266-5243-B968-478FEB03AAE4}" type="slidenum">
              <a:rPr kumimoji="1" lang="zh-CN" altLang="en-US" smtClean="0"/>
              <a:t>‹#›</a:t>
            </a:fld>
            <a:endParaRPr kumimoji="1" lang="zh-CN" altLang="en-US"/>
          </a:p>
        </p:txBody>
      </p:sp>
    </p:spTree>
    <p:extLst>
      <p:ext uri="{BB962C8B-B14F-4D97-AF65-F5344CB8AC3E}">
        <p14:creationId xmlns:p14="http://schemas.microsoft.com/office/powerpoint/2010/main" val="699744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smtClean="0"/>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Group 1 Week </a:t>
            </a:r>
            <a:r>
              <a:rPr kumimoji="1" lang="en-US" altLang="zh-CN" dirty="0" smtClean="0"/>
              <a:t>6 </a:t>
            </a:r>
            <a:r>
              <a:rPr kumimoji="1" lang="en-US" altLang="zh-CN" dirty="0" smtClean="0"/>
              <a:t>report</a:t>
            </a:r>
            <a:endParaRPr kumimoji="1" lang="zh-CN" altLang="en-US" dirty="0"/>
          </a:p>
        </p:txBody>
      </p:sp>
      <p:sp>
        <p:nvSpPr>
          <p:cNvPr id="3" name="副标题 2"/>
          <p:cNvSpPr>
            <a:spLocks noGrp="1"/>
          </p:cNvSpPr>
          <p:nvPr>
            <p:ph type="subTitle" idx="1"/>
          </p:nvPr>
        </p:nvSpPr>
        <p:spPr/>
        <p:txBody>
          <a:bodyPr/>
          <a:lstStyle/>
          <a:p>
            <a:r>
              <a:rPr kumimoji="1" lang="en-US" altLang="zh-CN" dirty="0" smtClean="0"/>
              <a:t>About </a:t>
            </a:r>
            <a:r>
              <a:rPr kumimoji="1" lang="en-US" altLang="zh-CN" dirty="0" err="1" smtClean="0"/>
              <a:t>Os</a:t>
            </a:r>
            <a:r>
              <a:rPr kumimoji="1" lang="zh-CN" altLang="en-US" dirty="0" smtClean="0"/>
              <a:t>、</a:t>
            </a:r>
            <a:r>
              <a:rPr kumimoji="1" lang="en-US" altLang="zh-CN" dirty="0" smtClean="0"/>
              <a:t>parser</a:t>
            </a:r>
            <a:r>
              <a:rPr kumimoji="1" lang="zh-CN" altLang="en-US" dirty="0" smtClean="0"/>
              <a:t>、</a:t>
            </a:r>
            <a:r>
              <a:rPr kumimoji="1" lang="en-US" altLang="zh-CN" dirty="0" err="1" smtClean="0"/>
              <a:t>Tensorflow</a:t>
            </a:r>
            <a:r>
              <a:rPr kumimoji="1" lang="zh-CN" altLang="en-US" dirty="0" smtClean="0"/>
              <a:t>、</a:t>
            </a:r>
            <a:r>
              <a:rPr kumimoji="1" lang="en-US" altLang="zh-CN" dirty="0" smtClean="0"/>
              <a:t>Server and </a:t>
            </a:r>
            <a:r>
              <a:rPr kumimoji="1" lang="en-US" altLang="zh-CN" dirty="0" err="1" smtClean="0"/>
              <a:t>docker</a:t>
            </a:r>
            <a:endParaRPr kumimoji="1" lang="zh-CN" altLang="en-US" dirty="0"/>
          </a:p>
        </p:txBody>
      </p:sp>
    </p:spTree>
    <p:extLst>
      <p:ext uri="{BB962C8B-B14F-4D97-AF65-F5344CB8AC3E}">
        <p14:creationId xmlns:p14="http://schemas.microsoft.com/office/powerpoint/2010/main" val="104937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765" y="840442"/>
            <a:ext cx="9488244" cy="5930153"/>
          </a:xfrm>
          <a:prstGeom prst="rect">
            <a:avLst/>
          </a:prstGeom>
        </p:spPr>
      </p:pic>
      <p:sp>
        <p:nvSpPr>
          <p:cNvPr id="6" name="标题 1">
            <a:extLst>
              <a:ext uri="{FF2B5EF4-FFF2-40B4-BE49-F238E27FC236}">
                <a16:creationId xmlns="" xmlns:a16="http://schemas.microsoft.com/office/drawing/2014/main" id="{54B98C10-00C8-42FD-A341-5CF67D9F4E8F}"/>
              </a:ext>
            </a:extLst>
          </p:cNvPr>
          <p:cNvSpPr txBox="1">
            <a:spLocks/>
          </p:cNvSpPr>
          <p:nvPr/>
        </p:nvSpPr>
        <p:spPr>
          <a:xfrm>
            <a:off x="817589" y="-204397"/>
            <a:ext cx="10515600" cy="132556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zh-CN" sz="4400" dirty="0" err="1" smtClean="0"/>
              <a:t>Wordpress</a:t>
            </a:r>
            <a:r>
              <a:rPr lang="en-US" altLang="zh-CN" sz="4400" dirty="0" smtClean="0"/>
              <a:t>——</a:t>
            </a:r>
            <a:r>
              <a:rPr lang="zh-CN" altLang="en-US" sz="4400" dirty="0" smtClean="0"/>
              <a:t>另一个抽象层？</a:t>
            </a:r>
            <a:endParaRPr lang="zh-CN" altLang="en-US" sz="4400" dirty="0"/>
          </a:p>
        </p:txBody>
      </p:sp>
    </p:spTree>
    <p:extLst>
      <p:ext uri="{BB962C8B-B14F-4D97-AF65-F5344CB8AC3E}">
        <p14:creationId xmlns:p14="http://schemas.microsoft.com/office/powerpoint/2010/main" val="4499595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620000"/>
          </a:xfrm>
          <a:prstGeom prst="rect">
            <a:avLst/>
          </a:prstGeom>
        </p:spPr>
      </p:pic>
    </p:spTree>
    <p:extLst>
      <p:ext uri="{BB962C8B-B14F-4D97-AF65-F5344CB8AC3E}">
        <p14:creationId xmlns:p14="http://schemas.microsoft.com/office/powerpoint/2010/main" val="2130196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Thank you for </a:t>
            </a:r>
            <a:r>
              <a:rPr kumimoji="1" lang="en-US" altLang="zh-CN" dirty="0" err="1" smtClean="0"/>
              <a:t>youR</a:t>
            </a:r>
            <a:r>
              <a:rPr kumimoji="1" lang="en-US" altLang="zh-CN" dirty="0" smtClean="0"/>
              <a:t> </a:t>
            </a:r>
            <a:r>
              <a:rPr kumimoji="1" lang="en-US" altLang="zh-CN" dirty="0" smtClean="0"/>
              <a:t>time!</a:t>
            </a:r>
            <a:endParaRPr kumimoji="1" lang="zh-CN" altLang="en-US" dirty="0"/>
          </a:p>
        </p:txBody>
      </p:sp>
    </p:spTree>
    <p:extLst>
      <p:ext uri="{BB962C8B-B14F-4D97-AF65-F5344CB8AC3E}">
        <p14:creationId xmlns:p14="http://schemas.microsoft.com/office/powerpoint/2010/main" val="6067463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54B98C10-00C8-42FD-A341-5CF67D9F4E8F}"/>
              </a:ext>
            </a:extLst>
          </p:cNvPr>
          <p:cNvSpPr txBox="1">
            <a:spLocks/>
          </p:cNvSpPr>
          <p:nvPr/>
        </p:nvSpPr>
        <p:spPr>
          <a:xfrm>
            <a:off x="741381" y="-258183"/>
            <a:ext cx="10515600" cy="132556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4000" dirty="0" smtClean="0"/>
              <a:t>逻辑模型</a:t>
            </a:r>
            <a:endParaRPr lang="zh-CN" altLang="en-US" sz="4000" dirty="0"/>
          </a:p>
        </p:txBody>
      </p:sp>
      <p:sp>
        <p:nvSpPr>
          <p:cNvPr id="5" name="内容占位符 2">
            <a:extLst>
              <a:ext uri="{FF2B5EF4-FFF2-40B4-BE49-F238E27FC236}">
                <a16:creationId xmlns="" xmlns:a16="http://schemas.microsoft.com/office/drawing/2014/main" id="{291C9CBE-081C-450E-8235-BB44A1C88D0D}"/>
              </a:ext>
            </a:extLst>
          </p:cNvPr>
          <p:cNvSpPr txBox="1">
            <a:spLocks/>
          </p:cNvSpPr>
          <p:nvPr/>
        </p:nvSpPr>
        <p:spPr>
          <a:xfrm>
            <a:off x="838200" y="1642745"/>
            <a:ext cx="10515600" cy="4351338"/>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zh-CN" altLang="en-US" dirty="0" smtClean="0"/>
              <a:t>输入</a:t>
            </a:r>
            <a:endParaRPr lang="en-US" altLang="zh-CN" dirty="0" smtClean="0"/>
          </a:p>
          <a:p>
            <a:pPr lvl="1"/>
            <a:r>
              <a:rPr lang="en-US" altLang="zh-CN" sz="1800" dirty="0" smtClean="0"/>
              <a:t>Nand2tetris</a:t>
            </a:r>
            <a:r>
              <a:rPr lang="zh-CN" altLang="en-US" sz="1800" dirty="0" smtClean="0"/>
              <a:t>课件、作业提示，网络上的各类教程，</a:t>
            </a:r>
            <a:r>
              <a:rPr lang="en-US" altLang="zh-CN" sz="1800" dirty="0" err="1" smtClean="0"/>
              <a:t>Tensorflow</a:t>
            </a:r>
            <a:r>
              <a:rPr lang="zh-CN" altLang="en-US" sz="1800" dirty="0" smtClean="0"/>
              <a:t>中文文档，</a:t>
            </a:r>
            <a:r>
              <a:rPr lang="en-US" altLang="zh-CN" sz="1800" dirty="0" err="1" smtClean="0"/>
              <a:t>Github</a:t>
            </a:r>
            <a:r>
              <a:rPr lang="zh-CN" altLang="en-US" sz="1800" dirty="0" smtClean="0"/>
              <a:t>代码，云</a:t>
            </a:r>
            <a:r>
              <a:rPr lang="zh-CN" altLang="en-US" sz="1800" dirty="0" smtClean="0"/>
              <a:t>服务器</a:t>
            </a:r>
            <a:r>
              <a:rPr lang="en-US" altLang="zh-CN" sz="1800" dirty="0"/>
              <a:t> </a:t>
            </a:r>
            <a:r>
              <a:rPr lang="zh-CN" altLang="en-US" sz="1800" dirty="0" smtClean="0"/>
              <a:t>、</a:t>
            </a:r>
            <a:r>
              <a:rPr lang="en-US" altLang="zh-CN" sz="1800" dirty="0" smtClean="0"/>
              <a:t>Docker </a:t>
            </a:r>
            <a:r>
              <a:rPr lang="zh-CN" altLang="en-US" sz="1800" dirty="0" smtClean="0"/>
              <a:t>官方文档</a:t>
            </a:r>
            <a:endParaRPr lang="en-US" altLang="zh-CN" sz="1800" dirty="0" smtClean="0"/>
          </a:p>
          <a:p>
            <a:r>
              <a:rPr lang="zh-CN" altLang="en-US" dirty="0" smtClean="0"/>
              <a:t>输出</a:t>
            </a:r>
            <a:endParaRPr lang="en-US" altLang="zh-CN" dirty="0" smtClean="0"/>
          </a:p>
          <a:p>
            <a:pPr lvl="1"/>
            <a:r>
              <a:rPr lang="en-US" altLang="zh-CN" sz="1800" dirty="0" smtClean="0"/>
              <a:t>Project10</a:t>
            </a:r>
            <a:r>
              <a:rPr lang="zh-CN" altLang="en-US" sz="1800" dirty="0" smtClean="0"/>
              <a:t> 、</a:t>
            </a:r>
            <a:r>
              <a:rPr lang="en-US" altLang="zh-CN" sz="1800" dirty="0" smtClean="0"/>
              <a:t>12</a:t>
            </a:r>
            <a:r>
              <a:rPr lang="zh-CN" altLang="en-US" sz="1800" dirty="0" smtClean="0"/>
              <a:t>作业，基本的</a:t>
            </a:r>
            <a:r>
              <a:rPr lang="en-US" altLang="zh-CN" sz="1800" dirty="0" err="1" smtClean="0"/>
              <a:t>Tensorflow</a:t>
            </a:r>
            <a:r>
              <a:rPr lang="zh-CN" altLang="en-US" sz="1800" dirty="0" smtClean="0"/>
              <a:t>搭建使用，简单的</a:t>
            </a:r>
            <a:r>
              <a:rPr lang="en-US" altLang="zh-CN" sz="1800" dirty="0" err="1" smtClean="0"/>
              <a:t>wordpress</a:t>
            </a:r>
            <a:r>
              <a:rPr lang="zh-CN" altLang="en-US" sz="1800" dirty="0" smtClean="0"/>
              <a:t>网页，学习</a:t>
            </a:r>
            <a:r>
              <a:rPr lang="zh-CN" altLang="en-US" sz="1800" dirty="0" smtClean="0"/>
              <a:t>报告、</a:t>
            </a:r>
            <a:r>
              <a:rPr lang="en-US" altLang="zh-CN" sz="1800" dirty="0" smtClean="0"/>
              <a:t>Docker</a:t>
            </a:r>
            <a:r>
              <a:rPr lang="zh-CN" altLang="en-US" sz="1800" dirty="0" smtClean="0"/>
              <a:t>上简单地创建容器以及部署服务</a:t>
            </a:r>
            <a:endParaRPr lang="en-US" altLang="zh-CN" sz="1800" dirty="0" smtClean="0"/>
          </a:p>
          <a:p>
            <a:r>
              <a:rPr lang="zh-CN" altLang="en-US" dirty="0" smtClean="0"/>
              <a:t>过程</a:t>
            </a:r>
            <a:endParaRPr lang="en-US" altLang="zh-CN" dirty="0" smtClean="0"/>
          </a:p>
          <a:p>
            <a:pPr lvl="1"/>
            <a:r>
              <a:rPr lang="zh-CN" altLang="en-US" sz="1800" dirty="0" smtClean="0"/>
              <a:t>继续编写</a:t>
            </a:r>
            <a:r>
              <a:rPr lang="en-US" altLang="zh-CN" sz="1800" dirty="0" smtClean="0"/>
              <a:t>Lex</a:t>
            </a:r>
            <a:r>
              <a:rPr lang="zh-CN" altLang="en-US" sz="1800" dirty="0" smtClean="0"/>
              <a:t>代码，调整</a:t>
            </a:r>
            <a:r>
              <a:rPr lang="zh-CN" altLang="en-US" sz="1800" dirty="0" smtClean="0"/>
              <a:t>细节</a:t>
            </a:r>
            <a:endParaRPr lang="en-US" altLang="zh-CN" sz="1800" dirty="0" smtClean="0"/>
          </a:p>
          <a:p>
            <a:pPr lvl="1"/>
            <a:r>
              <a:rPr lang="zh-CN" altLang="en-US" sz="1800" dirty="0" smtClean="0"/>
              <a:t>尝试实现</a:t>
            </a:r>
            <a:r>
              <a:rPr lang="en-US" altLang="zh-CN" sz="1800" dirty="0" smtClean="0"/>
              <a:t>Project12</a:t>
            </a:r>
            <a:r>
              <a:rPr lang="zh-CN" altLang="en-US" sz="1800" dirty="0" smtClean="0"/>
              <a:t>中的</a:t>
            </a:r>
            <a:r>
              <a:rPr lang="en-US" altLang="zh-CN" sz="1800" dirty="0" smtClean="0"/>
              <a:t>Output</a:t>
            </a:r>
            <a:r>
              <a:rPr lang="zh-CN" altLang="en-US" sz="1800" dirty="0" smtClean="0"/>
              <a:t>、</a:t>
            </a:r>
            <a:r>
              <a:rPr lang="en-US" altLang="zh-CN" sz="1800" dirty="0" smtClean="0"/>
              <a:t>Math</a:t>
            </a:r>
            <a:r>
              <a:rPr lang="zh-CN" altLang="en-US" sz="1800" dirty="0" smtClean="0"/>
              <a:t>、</a:t>
            </a:r>
            <a:r>
              <a:rPr lang="en-US" altLang="zh-CN" sz="1800" dirty="0" smtClean="0"/>
              <a:t>String</a:t>
            </a:r>
            <a:r>
              <a:rPr lang="zh-CN" altLang="en-US" sz="1800" dirty="0" smtClean="0"/>
              <a:t>类</a:t>
            </a:r>
            <a:endParaRPr lang="en-US" altLang="zh-CN" sz="1800" dirty="0" smtClean="0"/>
          </a:p>
          <a:p>
            <a:pPr lvl="1"/>
            <a:r>
              <a:rPr lang="zh-CN" altLang="en-US" sz="1800" dirty="0" smtClean="0"/>
              <a:t>安装</a:t>
            </a:r>
            <a:r>
              <a:rPr lang="en-US" altLang="zh-CN" sz="1800" dirty="0" err="1" smtClean="0"/>
              <a:t>php</a:t>
            </a:r>
            <a:r>
              <a:rPr lang="zh-CN" altLang="en-US" sz="1800" dirty="0" smtClean="0"/>
              <a:t>，</a:t>
            </a:r>
            <a:r>
              <a:rPr lang="en-US" altLang="zh-CN" sz="1800" dirty="0" err="1" smtClean="0"/>
              <a:t>wordpress</a:t>
            </a:r>
            <a:r>
              <a:rPr lang="zh-CN" altLang="en-US" sz="1800" dirty="0" smtClean="0"/>
              <a:t>，</a:t>
            </a:r>
            <a:r>
              <a:rPr lang="en-US" altLang="zh-CN" sz="1800" dirty="0" err="1" smtClean="0"/>
              <a:t>mysql</a:t>
            </a:r>
            <a:r>
              <a:rPr lang="zh-CN" altLang="en-US" sz="1800" dirty="0" smtClean="0"/>
              <a:t>等模块</a:t>
            </a:r>
            <a:r>
              <a:rPr lang="zh-CN" altLang="en-US" sz="1800" dirty="0"/>
              <a:t>，</a:t>
            </a:r>
            <a:r>
              <a:rPr lang="zh-CN" altLang="en-US" sz="1800" dirty="0" smtClean="0"/>
              <a:t>在</a:t>
            </a:r>
            <a:r>
              <a:rPr lang="en-US" altLang="zh-CN" sz="1800" dirty="0" err="1" smtClean="0"/>
              <a:t>wordpress</a:t>
            </a:r>
            <a:r>
              <a:rPr lang="zh-CN" altLang="en-US" sz="1800" dirty="0" smtClean="0"/>
              <a:t>上编写简单的网页</a:t>
            </a:r>
            <a:endParaRPr lang="en-US" altLang="zh-CN" sz="1800" dirty="0" smtClean="0"/>
          </a:p>
          <a:p>
            <a:pPr lvl="1"/>
            <a:r>
              <a:rPr lang="zh-CN" altLang="en-US" sz="1800" dirty="0" smtClean="0"/>
              <a:t>尝试将一些简单的</a:t>
            </a:r>
            <a:r>
              <a:rPr lang="en-US" altLang="zh-CN" sz="1800" dirty="0" smtClean="0"/>
              <a:t>machine</a:t>
            </a:r>
            <a:r>
              <a:rPr lang="zh-CN" altLang="en-US" sz="1800" dirty="0" smtClean="0"/>
              <a:t> </a:t>
            </a:r>
            <a:r>
              <a:rPr lang="en-US" altLang="zh-CN" sz="1800" dirty="0" smtClean="0"/>
              <a:t>learning</a:t>
            </a:r>
            <a:r>
              <a:rPr lang="zh-CN" altLang="en-US" sz="1800" dirty="0" smtClean="0"/>
              <a:t>的程序放在服务器上</a:t>
            </a:r>
            <a:r>
              <a:rPr lang="zh-CN" altLang="en-US" sz="1800" dirty="0" smtClean="0"/>
              <a:t>运算</a:t>
            </a:r>
            <a:endParaRPr lang="en-US" altLang="zh-CN" sz="1800" dirty="0" smtClean="0"/>
          </a:p>
          <a:p>
            <a:pPr lvl="1"/>
            <a:r>
              <a:rPr lang="zh-CN" altLang="en-US" sz="1800" dirty="0" smtClean="0"/>
              <a:t>安装</a:t>
            </a:r>
            <a:r>
              <a:rPr lang="en-US" altLang="zh-CN" sz="1800" dirty="0" smtClean="0"/>
              <a:t>Docker</a:t>
            </a:r>
            <a:r>
              <a:rPr lang="zh-CN" altLang="en-US" sz="1800" dirty="0" smtClean="0"/>
              <a:t>，学习使用</a:t>
            </a:r>
            <a:endParaRPr lang="en-US" altLang="zh-CN" sz="1800" dirty="0" smtClean="0"/>
          </a:p>
          <a:p>
            <a:r>
              <a:rPr lang="zh-CN" altLang="en-US" dirty="0" smtClean="0"/>
              <a:t>效果</a:t>
            </a:r>
            <a:endParaRPr lang="en-US" altLang="zh-CN" dirty="0" smtClean="0"/>
          </a:p>
          <a:p>
            <a:pPr lvl="1"/>
            <a:r>
              <a:rPr lang="zh-CN" altLang="en-US" sz="1800" dirty="0" smtClean="0"/>
              <a:t>对</a:t>
            </a:r>
            <a:r>
              <a:rPr lang="en-US" altLang="zh-CN" sz="1800" dirty="0" smtClean="0"/>
              <a:t>OS</a:t>
            </a:r>
            <a:r>
              <a:rPr lang="zh-CN" altLang="en-US" sz="1800" dirty="0" smtClean="0"/>
              <a:t>的实现过程有了更深入的理解</a:t>
            </a:r>
            <a:endParaRPr lang="en-US" altLang="zh-CN" sz="1800" dirty="0" smtClean="0"/>
          </a:p>
          <a:p>
            <a:pPr lvl="1"/>
            <a:r>
              <a:rPr lang="zh-CN" altLang="en-US" sz="1800" dirty="0" smtClean="0"/>
              <a:t>熟悉了</a:t>
            </a:r>
            <a:r>
              <a:rPr lang="en-US" altLang="zh-CN" sz="1800" dirty="0" smtClean="0"/>
              <a:t>Linux</a:t>
            </a:r>
            <a:r>
              <a:rPr lang="zh-CN" altLang="en-US" sz="1800" dirty="0" smtClean="0"/>
              <a:t>系统</a:t>
            </a:r>
            <a:endParaRPr lang="en-US" altLang="zh-CN" sz="1800" dirty="0" smtClean="0"/>
          </a:p>
          <a:p>
            <a:pPr lvl="1"/>
            <a:r>
              <a:rPr lang="zh-CN" altLang="en-US" sz="1800" dirty="0" smtClean="0"/>
              <a:t>对</a:t>
            </a:r>
            <a:r>
              <a:rPr lang="zh-CN" altLang="en-US" sz="1800" dirty="0" smtClean="0"/>
              <a:t>课堂上提到的四个关键词以及范畴论有了更深刻的理解</a:t>
            </a:r>
            <a:endParaRPr lang="zh-CN" altLang="en-US" sz="1800" dirty="0"/>
          </a:p>
        </p:txBody>
      </p:sp>
    </p:spTree>
    <p:extLst>
      <p:ext uri="{BB962C8B-B14F-4D97-AF65-F5344CB8AC3E}">
        <p14:creationId xmlns:p14="http://schemas.microsoft.com/office/powerpoint/2010/main" val="214555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54B98C10-00C8-42FD-A341-5CF67D9F4E8F}"/>
              </a:ext>
            </a:extLst>
          </p:cNvPr>
          <p:cNvSpPr txBox="1">
            <a:spLocks/>
          </p:cNvSpPr>
          <p:nvPr/>
        </p:nvSpPr>
        <p:spPr>
          <a:xfrm>
            <a:off x="838200" y="0"/>
            <a:ext cx="10515600" cy="132556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sz="4000" dirty="0" smtClean="0"/>
              <a:t>回顾</a:t>
            </a:r>
            <a:r>
              <a:rPr lang="en-US" altLang="zh-CN" sz="4000" dirty="0" smtClean="0"/>
              <a:t>Project10</a:t>
            </a:r>
            <a:r>
              <a:rPr lang="zh-CN" altLang="en-US" sz="4000" dirty="0" smtClean="0"/>
              <a:t>的设计合约</a:t>
            </a:r>
            <a:endParaRPr lang="zh-CN" altLang="en-US" sz="4000" dirty="0"/>
          </a:p>
        </p:txBody>
      </p:sp>
      <p:sp>
        <p:nvSpPr>
          <p:cNvPr id="5" name="文本框 4"/>
          <p:cNvSpPr txBox="1"/>
          <p:nvPr/>
        </p:nvSpPr>
        <p:spPr>
          <a:xfrm>
            <a:off x="753035" y="1516828"/>
            <a:ext cx="3248810" cy="3477875"/>
          </a:xfrm>
          <a:prstGeom prst="rect">
            <a:avLst/>
          </a:prstGeom>
          <a:noFill/>
        </p:spPr>
        <p:txBody>
          <a:bodyPr wrap="square" rtlCol="0">
            <a:spAutoFit/>
          </a:bodyPr>
          <a:lstStyle/>
          <a:p>
            <a:r>
              <a:rPr lang="en-US" altLang="zh-CN" sz="2000" dirty="0"/>
              <a:t>Write a </a:t>
            </a:r>
            <a:r>
              <a:rPr lang="en-US" altLang="zh-CN" sz="2200" i="1" dirty="0"/>
              <a:t>syntax</a:t>
            </a:r>
            <a:r>
              <a:rPr lang="en-US" altLang="zh-CN" sz="2000" i="1" dirty="0"/>
              <a:t> analyzer</a:t>
            </a:r>
            <a:r>
              <a:rPr lang="en-US" altLang="zh-CN" sz="2000" dirty="0"/>
              <a:t> for the Jack language. Use it to parse all the .jack class files supplied below. For each input .jack file, your analyzer should generate an .xml output file. The generated files should be identical to the supplied compare-files, up to white space.</a:t>
            </a:r>
            <a:endParaRPr kumimoji="1" lang="zh-CN" altLang="en-US" sz="2000"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8400" y="2442882"/>
            <a:ext cx="2235200" cy="1244600"/>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0501" y="2023782"/>
            <a:ext cx="4165600" cy="2082800"/>
          </a:xfrm>
          <a:prstGeom prst="rect">
            <a:avLst/>
          </a:prstGeom>
        </p:spPr>
      </p:pic>
      <p:sp>
        <p:nvSpPr>
          <p:cNvPr id="8" name="文本框 7"/>
          <p:cNvSpPr txBox="1"/>
          <p:nvPr/>
        </p:nvSpPr>
        <p:spPr>
          <a:xfrm>
            <a:off x="4881581" y="1408430"/>
            <a:ext cx="2235200" cy="553998"/>
          </a:xfrm>
          <a:prstGeom prst="rect">
            <a:avLst/>
          </a:prstGeom>
          <a:noFill/>
        </p:spPr>
        <p:txBody>
          <a:bodyPr wrap="square" rtlCol="0">
            <a:spAutoFit/>
          </a:bodyPr>
          <a:lstStyle/>
          <a:p>
            <a:r>
              <a:rPr kumimoji="1" lang="en-US" altLang="zh-CN" sz="3000" smtClean="0"/>
              <a:t>Example:</a:t>
            </a:r>
            <a:endParaRPr kumimoji="1" lang="zh-CN" altLang="en-US" sz="3000" dirty="0"/>
          </a:p>
        </p:txBody>
      </p:sp>
    </p:spTree>
    <p:extLst>
      <p:ext uri="{BB962C8B-B14F-4D97-AF65-F5344CB8AC3E}">
        <p14:creationId xmlns:p14="http://schemas.microsoft.com/office/powerpoint/2010/main" val="161016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54B98C10-00C8-42FD-A341-5CF67D9F4E8F}"/>
              </a:ext>
            </a:extLst>
          </p:cNvPr>
          <p:cNvSpPr txBox="1">
            <a:spLocks/>
          </p:cNvSpPr>
          <p:nvPr/>
        </p:nvSpPr>
        <p:spPr>
          <a:xfrm>
            <a:off x="-2776369" y="193638"/>
            <a:ext cx="10515600" cy="132556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sz="4000" dirty="0" smtClean="0"/>
              <a:t>复杂一些的情况</a:t>
            </a:r>
            <a:endParaRPr lang="zh-CN" altLang="en-US" sz="4000" dirty="0"/>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9265" y="2282993"/>
            <a:ext cx="3073400" cy="1778000"/>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2534" y="0"/>
            <a:ext cx="6733937" cy="6960197"/>
          </a:xfrm>
          <a:prstGeom prst="rect">
            <a:avLst/>
          </a:prstGeom>
        </p:spPr>
      </p:pic>
      <p:sp>
        <p:nvSpPr>
          <p:cNvPr id="11" name="文本框 10"/>
          <p:cNvSpPr txBox="1"/>
          <p:nvPr/>
        </p:nvSpPr>
        <p:spPr>
          <a:xfrm>
            <a:off x="6067313" y="193638"/>
            <a:ext cx="184731"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2018017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54B98C10-00C8-42FD-A341-5CF67D9F4E8F}"/>
              </a:ext>
            </a:extLst>
          </p:cNvPr>
          <p:cNvSpPr txBox="1">
            <a:spLocks/>
          </p:cNvSpPr>
          <p:nvPr/>
        </p:nvSpPr>
        <p:spPr>
          <a:xfrm>
            <a:off x="-2926977" y="0"/>
            <a:ext cx="10515600" cy="132556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sz="4000" dirty="0" smtClean="0"/>
              <a:t>最主要的技巧</a:t>
            </a:r>
            <a:endParaRPr lang="zh-CN" altLang="en-US" sz="40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174" y="2981285"/>
            <a:ext cx="1828800" cy="74930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550" y="-10757"/>
            <a:ext cx="6041733" cy="6847986"/>
          </a:xfrm>
          <a:prstGeom prst="rect">
            <a:avLst/>
          </a:prstGeom>
        </p:spPr>
      </p:pic>
    </p:spTree>
    <p:extLst>
      <p:ext uri="{BB962C8B-B14F-4D97-AF65-F5344CB8AC3E}">
        <p14:creationId xmlns:p14="http://schemas.microsoft.com/office/powerpoint/2010/main" val="1678078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54B98C10-00C8-42FD-A341-5CF67D9F4E8F}"/>
              </a:ext>
            </a:extLst>
          </p:cNvPr>
          <p:cNvSpPr txBox="1">
            <a:spLocks/>
          </p:cNvSpPr>
          <p:nvPr/>
        </p:nvSpPr>
        <p:spPr>
          <a:xfrm>
            <a:off x="838200" y="0"/>
            <a:ext cx="10515600" cy="132556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sz="4000" dirty="0" smtClean="0"/>
              <a:t>后续的问题</a:t>
            </a:r>
            <a:endParaRPr lang="zh-CN" altLang="en-US" sz="4000" dirty="0"/>
          </a:p>
        </p:txBody>
      </p:sp>
      <p:sp>
        <p:nvSpPr>
          <p:cNvPr id="5" name="内容占位符 2">
            <a:extLst>
              <a:ext uri="{FF2B5EF4-FFF2-40B4-BE49-F238E27FC236}">
                <a16:creationId xmlns="" xmlns:a16="http://schemas.microsoft.com/office/drawing/2014/main" id="{291C9CBE-081C-450E-8235-BB44A1C88D0D}"/>
              </a:ext>
            </a:extLst>
          </p:cNvPr>
          <p:cNvSpPr txBox="1">
            <a:spLocks/>
          </p:cNvSpPr>
          <p:nvPr/>
        </p:nvSpPr>
        <p:spPr>
          <a:xfrm>
            <a:off x="935019" y="835921"/>
            <a:ext cx="10515600" cy="4351338"/>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altLang="zh-CN" sz="2200" dirty="0" smtClean="0"/>
              <a:t>1.</a:t>
            </a:r>
            <a:r>
              <a:rPr lang="zh-CN" altLang="en-US" sz="2200" dirty="0" smtClean="0"/>
              <a:t> 涵盖更多</a:t>
            </a:r>
            <a:r>
              <a:rPr lang="en-US" altLang="zh-CN" sz="2200" dirty="0" smtClean="0"/>
              <a:t>Jack</a:t>
            </a:r>
            <a:r>
              <a:rPr lang="zh-CN" altLang="en-US" sz="2200" dirty="0" smtClean="0"/>
              <a:t>语句</a:t>
            </a:r>
            <a:endParaRPr lang="en-US" altLang="zh-CN" sz="2200" dirty="0" smtClean="0"/>
          </a:p>
          <a:p>
            <a:pPr lvl="1"/>
            <a:r>
              <a:rPr lang="zh-CN" altLang="en-US" sz="2200" dirty="0" smtClean="0"/>
              <a:t>目前可以正确编译</a:t>
            </a:r>
            <a:r>
              <a:rPr lang="en-US" altLang="zh-CN" sz="2200" dirty="0" smtClean="0"/>
              <a:t>class</a:t>
            </a:r>
            <a:r>
              <a:rPr lang="zh-CN" altLang="en-US" sz="2200" dirty="0" smtClean="0"/>
              <a:t>、</a:t>
            </a:r>
            <a:r>
              <a:rPr lang="en-US" altLang="zh-CN" sz="2200" dirty="0" smtClean="0"/>
              <a:t>function</a:t>
            </a:r>
            <a:r>
              <a:rPr lang="zh-CN" altLang="en-US" sz="2200" dirty="0" smtClean="0"/>
              <a:t>、</a:t>
            </a:r>
            <a:r>
              <a:rPr lang="en-US" altLang="zh-CN" sz="2200" dirty="0" err="1" smtClean="0"/>
              <a:t>var</a:t>
            </a:r>
            <a:r>
              <a:rPr lang="zh-CN" altLang="en-US" sz="2200" dirty="0" smtClean="0"/>
              <a:t>、</a:t>
            </a:r>
            <a:r>
              <a:rPr lang="en-US" altLang="zh-CN" sz="2200" dirty="0" smtClean="0"/>
              <a:t>if</a:t>
            </a:r>
            <a:r>
              <a:rPr lang="zh-CN" altLang="en-US" sz="2200" dirty="0" smtClean="0"/>
              <a:t>等</a:t>
            </a:r>
            <a:endParaRPr lang="en-US" altLang="zh-CN" sz="2200" dirty="0" smtClean="0"/>
          </a:p>
          <a:p>
            <a:pPr lvl="1"/>
            <a:r>
              <a:rPr lang="zh-CN" altLang="en-US" sz="2200" dirty="0" smtClean="0"/>
              <a:t>作业中提供的对比样例可能并未涵盖所有可能的语法、关键词等，所以需要完整地学习一下</a:t>
            </a:r>
            <a:r>
              <a:rPr lang="en-US" altLang="zh-CN" sz="2200" dirty="0" smtClean="0"/>
              <a:t>Jack</a:t>
            </a:r>
            <a:r>
              <a:rPr lang="zh-CN" altLang="en-US" sz="2200" dirty="0" smtClean="0"/>
              <a:t>语言，才能编写出一个符合更高一层设计合约的模块</a:t>
            </a:r>
            <a:endParaRPr lang="en-US" altLang="zh-CN" sz="2200" dirty="0" smtClean="0"/>
          </a:p>
          <a:p>
            <a:r>
              <a:rPr lang="en-US" altLang="zh-CN" sz="2200" dirty="0" smtClean="0"/>
              <a:t>2.</a:t>
            </a:r>
            <a:r>
              <a:rPr lang="zh-CN" altLang="en-US" sz="2200" dirty="0" smtClean="0"/>
              <a:t> 是否需要修改设计合约？</a:t>
            </a:r>
            <a:endParaRPr lang="en-US" altLang="zh-CN" sz="2200" dirty="0" smtClean="0"/>
          </a:p>
          <a:p>
            <a:pPr lvl="1"/>
            <a:r>
              <a:rPr lang="zh-CN" altLang="en-US" sz="2200" dirty="0" smtClean="0"/>
              <a:t>本章节编译完的结果是用来给上一层使用的，章节内部并不涉及代码本质上的变换。所以应该结合</a:t>
            </a:r>
            <a:r>
              <a:rPr lang="en-US" altLang="zh-CN" sz="2200" dirty="0" smtClean="0"/>
              <a:t>Project11</a:t>
            </a:r>
            <a:r>
              <a:rPr lang="zh-CN" altLang="en-US" sz="2200" dirty="0" smtClean="0"/>
              <a:t>，考虑合约能否更优化，使得两个模块之间紧密结合的同时，模块内部工作尽可能简洁（</a:t>
            </a:r>
            <a:r>
              <a:rPr lang="en-US" altLang="zh-CN" sz="2200" dirty="0" smtClean="0"/>
              <a:t>Focus</a:t>
            </a:r>
            <a:r>
              <a:rPr lang="zh-CN" altLang="en-US" sz="2200" dirty="0" smtClean="0"/>
              <a:t>）</a:t>
            </a:r>
            <a:endParaRPr lang="en-US" altLang="zh-CN" sz="2200" dirty="0" smtClean="0"/>
          </a:p>
        </p:txBody>
      </p:sp>
    </p:spTree>
    <p:extLst>
      <p:ext uri="{BB962C8B-B14F-4D97-AF65-F5344CB8AC3E}">
        <p14:creationId xmlns:p14="http://schemas.microsoft.com/office/powerpoint/2010/main" val="6458322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54B98C10-00C8-42FD-A341-5CF67D9F4E8F}"/>
              </a:ext>
            </a:extLst>
          </p:cNvPr>
          <p:cNvSpPr txBox="1">
            <a:spLocks/>
          </p:cNvSpPr>
          <p:nvPr/>
        </p:nvSpPr>
        <p:spPr>
          <a:xfrm>
            <a:off x="838200" y="0"/>
            <a:ext cx="10515600" cy="132556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sz="4400" dirty="0" smtClean="0"/>
              <a:t>关于云服务器</a:t>
            </a:r>
            <a:endParaRPr lang="zh-CN" altLang="en-US" sz="4400" dirty="0"/>
          </a:p>
        </p:txBody>
      </p:sp>
      <p:sp>
        <p:nvSpPr>
          <p:cNvPr id="6" name="内容占位符 2">
            <a:extLst>
              <a:ext uri="{FF2B5EF4-FFF2-40B4-BE49-F238E27FC236}">
                <a16:creationId xmlns="" xmlns:a16="http://schemas.microsoft.com/office/drawing/2014/main" id="{291C9CBE-081C-450E-8235-BB44A1C88D0D}"/>
              </a:ext>
            </a:extLst>
          </p:cNvPr>
          <p:cNvSpPr txBox="1">
            <a:spLocks/>
          </p:cNvSpPr>
          <p:nvPr/>
        </p:nvSpPr>
        <p:spPr>
          <a:xfrm>
            <a:off x="838200" y="1325563"/>
            <a:ext cx="10515600" cy="4351338"/>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zh-CN" altLang="en-US" sz="2200" dirty="0" smtClean="0"/>
              <a:t>我的理解</a:t>
            </a:r>
            <a:endParaRPr lang="en-US" altLang="zh-CN" sz="2200" dirty="0" smtClean="0"/>
          </a:p>
          <a:p>
            <a:pPr lvl="1"/>
            <a:r>
              <a:rPr lang="zh-CN" altLang="en-US" sz="2200" dirty="0" smtClean="0"/>
              <a:t>可以类比成一个完整的通过网络连接在本地电脑上的模块</a:t>
            </a:r>
            <a:endParaRPr lang="en-US" altLang="zh-CN" sz="2200" dirty="0" smtClean="0"/>
          </a:p>
          <a:p>
            <a:pPr lvl="1"/>
            <a:r>
              <a:rPr lang="zh-CN" altLang="en-US" sz="2200" dirty="0" smtClean="0"/>
              <a:t>这个模块的设计合约可以表示为一个操作系统的输入输出合约</a:t>
            </a:r>
            <a:r>
              <a:rPr lang="en-US" altLang="zh-CN" sz="2200" dirty="0" smtClean="0"/>
              <a:t>+</a:t>
            </a:r>
            <a:r>
              <a:rPr lang="zh-CN" altLang="en-US" sz="2200" dirty="0" smtClean="0"/>
              <a:t>一系列通信规则</a:t>
            </a:r>
            <a:endParaRPr lang="en-US" altLang="zh-CN" sz="2200" dirty="0" smtClean="0"/>
          </a:p>
          <a:p>
            <a:r>
              <a:rPr lang="zh-CN" altLang="en-US" sz="2200" dirty="0" smtClean="0"/>
              <a:t>搭建网页过程中的计算思维</a:t>
            </a:r>
            <a:endParaRPr lang="en-US" altLang="zh-CN" sz="2200" dirty="0" smtClean="0"/>
          </a:p>
          <a:p>
            <a:pPr lvl="1"/>
            <a:r>
              <a:rPr lang="en-US" altLang="zh-CN" sz="2200" dirty="0" smtClean="0"/>
              <a:t>PHP</a:t>
            </a:r>
            <a:r>
              <a:rPr lang="zh-CN" altLang="en-US" sz="2200" dirty="0" smtClean="0"/>
              <a:t>、</a:t>
            </a:r>
            <a:r>
              <a:rPr lang="en-US" altLang="zh-CN" sz="2200" dirty="0" err="1" smtClean="0"/>
              <a:t>Wordpress</a:t>
            </a:r>
            <a:r>
              <a:rPr lang="zh-CN" altLang="en-US" sz="2200" dirty="0" smtClean="0"/>
              <a:t>、</a:t>
            </a:r>
            <a:r>
              <a:rPr lang="en-US" altLang="zh-CN" sz="2200" dirty="0" err="1" smtClean="0"/>
              <a:t>Mysql</a:t>
            </a:r>
            <a:r>
              <a:rPr lang="zh-CN" altLang="en-US" sz="2200" dirty="0" smtClean="0"/>
              <a:t>等模块</a:t>
            </a:r>
            <a:endParaRPr lang="en-US" altLang="zh-CN" sz="2200" dirty="0" smtClean="0"/>
          </a:p>
          <a:p>
            <a:pPr lvl="1"/>
            <a:r>
              <a:rPr lang="zh-CN" altLang="en-US" sz="2200" dirty="0" smtClean="0"/>
              <a:t>对</a:t>
            </a:r>
            <a:r>
              <a:rPr lang="en-US" altLang="zh-CN" sz="2200" dirty="0" smtClean="0"/>
              <a:t>html</a:t>
            </a:r>
            <a:r>
              <a:rPr lang="zh-CN" altLang="en-US" sz="2200" dirty="0" smtClean="0"/>
              <a:t>进行进一步抽象</a:t>
            </a:r>
            <a:endParaRPr lang="en-US" altLang="zh-CN" sz="2200" dirty="0" smtClean="0"/>
          </a:p>
        </p:txBody>
      </p:sp>
    </p:spTree>
    <p:extLst>
      <p:ext uri="{BB962C8B-B14F-4D97-AF65-F5344CB8AC3E}">
        <p14:creationId xmlns:p14="http://schemas.microsoft.com/office/powerpoint/2010/main" val="15536323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54B98C10-00C8-42FD-A341-5CF67D9F4E8F}"/>
              </a:ext>
            </a:extLst>
          </p:cNvPr>
          <p:cNvSpPr txBox="1">
            <a:spLocks/>
          </p:cNvSpPr>
          <p:nvPr/>
        </p:nvSpPr>
        <p:spPr>
          <a:xfrm>
            <a:off x="838200" y="0"/>
            <a:ext cx="10515600" cy="132556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sz="4400" dirty="0" smtClean="0"/>
              <a:t>云服务器远程登录的设计合约</a:t>
            </a:r>
            <a:endParaRPr lang="zh-CN" altLang="en-US" sz="44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869" y="1325563"/>
            <a:ext cx="7073900" cy="5118100"/>
          </a:xfrm>
          <a:prstGeom prst="rect">
            <a:avLst/>
          </a:prstGeom>
        </p:spPr>
      </p:pic>
      <p:sp>
        <p:nvSpPr>
          <p:cNvPr id="6" name="文本框 5"/>
          <p:cNvSpPr txBox="1"/>
          <p:nvPr/>
        </p:nvSpPr>
        <p:spPr>
          <a:xfrm>
            <a:off x="8315661" y="2140771"/>
            <a:ext cx="2958353" cy="2462213"/>
          </a:xfrm>
          <a:prstGeom prst="rect">
            <a:avLst/>
          </a:prstGeom>
          <a:noFill/>
        </p:spPr>
        <p:txBody>
          <a:bodyPr wrap="square" rtlCol="0">
            <a:spAutoFit/>
          </a:bodyPr>
          <a:lstStyle/>
          <a:p>
            <a:r>
              <a:rPr kumimoji="1" lang="zh-CN" altLang="en-US" sz="2200" dirty="0" smtClean="0"/>
              <a:t>用</a:t>
            </a:r>
            <a:r>
              <a:rPr kumimoji="1" lang="en-US" altLang="zh-CN" sz="2200" dirty="0" smtClean="0"/>
              <a:t>SSH</a:t>
            </a:r>
            <a:r>
              <a:rPr kumimoji="1" lang="zh-CN" altLang="en-US" sz="2200" dirty="0" smtClean="0"/>
              <a:t> </a:t>
            </a:r>
            <a:r>
              <a:rPr kumimoji="1" lang="en-US" altLang="zh-CN" sz="2200" dirty="0" smtClean="0"/>
              <a:t>KEY</a:t>
            </a:r>
            <a:r>
              <a:rPr kumimoji="1" lang="zh-CN" altLang="en-US" sz="2200" dirty="0" smtClean="0"/>
              <a:t>远程登录之后，这个终端窗口就对应服务器的显示器，其他所有在服务器上运行的程序就像一个模块一样被封装在了远程服务器内部。</a:t>
            </a:r>
            <a:endParaRPr kumimoji="1" lang="zh-CN" altLang="en-US" sz="2200" dirty="0"/>
          </a:p>
        </p:txBody>
      </p:sp>
    </p:spTree>
    <p:extLst>
      <p:ext uri="{BB962C8B-B14F-4D97-AF65-F5344CB8AC3E}">
        <p14:creationId xmlns:p14="http://schemas.microsoft.com/office/powerpoint/2010/main" val="8254731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54B98C10-00C8-42FD-A341-5CF67D9F4E8F}"/>
              </a:ext>
            </a:extLst>
          </p:cNvPr>
          <p:cNvSpPr txBox="1">
            <a:spLocks/>
          </p:cNvSpPr>
          <p:nvPr/>
        </p:nvSpPr>
        <p:spPr>
          <a:xfrm>
            <a:off x="838200" y="-129092"/>
            <a:ext cx="10515600" cy="132556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sz="4400" dirty="0" smtClean="0"/>
              <a:t>云服务器远程登录的设计合约</a:t>
            </a:r>
            <a:endParaRPr lang="zh-CN" altLang="en-US" sz="44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074" y="903721"/>
            <a:ext cx="10058400" cy="5954279"/>
          </a:xfrm>
          <a:prstGeom prst="rect">
            <a:avLst/>
          </a:prstGeom>
        </p:spPr>
      </p:pic>
    </p:spTree>
    <p:extLst>
      <p:ext uri="{BB962C8B-B14F-4D97-AF65-F5344CB8AC3E}">
        <p14:creationId xmlns:p14="http://schemas.microsoft.com/office/powerpoint/2010/main" val="13104117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天体</Template>
  <TotalTime>213</TotalTime>
  <Words>431</Words>
  <Application>Microsoft Macintosh PowerPoint</Application>
  <PresentationFormat>宽屏</PresentationFormat>
  <Paragraphs>40</Paragraphs>
  <Slides>12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Calibri</vt:lpstr>
      <vt:lpstr>Calibri Light</vt:lpstr>
      <vt:lpstr>DengXian</vt:lpstr>
      <vt:lpstr>宋体</vt:lpstr>
      <vt:lpstr>Arial</vt:lpstr>
      <vt:lpstr>天体</vt:lpstr>
      <vt:lpstr>Group 1 Week 6 report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for youR time!</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 Week 5 report</dc:title>
  <dc:creator>54longwu@163.com</dc:creator>
  <cp:lastModifiedBy>54longwu@163.com</cp:lastModifiedBy>
  <cp:revision>15</cp:revision>
  <cp:lastPrinted>2017-10-26T04:08:31Z</cp:lastPrinted>
  <dcterms:created xsi:type="dcterms:W3CDTF">2017-10-26T03:12:37Z</dcterms:created>
  <dcterms:modified xsi:type="dcterms:W3CDTF">2017-11-02T03:45:11Z</dcterms:modified>
</cp:coreProperties>
</file>