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256" r:id="rId7"/>
    <p:sldId id="257" r:id="rId8"/>
    <p:sldId id="259" r:id="rId9"/>
    <p:sldId id="263" r:id="rId10"/>
    <p:sldId id="271" r:id="rId11"/>
    <p:sldId id="264" r:id="rId12"/>
    <p:sldId id="262" r:id="rId13"/>
    <p:sldId id="261" r:id="rId14"/>
    <p:sldId id="260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3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CCE96-5262-46B1-B6AE-47B595834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38B6D8-0A0B-43FC-966A-61581F66A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E67E0-F1A4-44DF-A186-ED38EF395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C994D-19F2-4FD3-BCC8-0CD26462F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8E632-1196-46B8-BE01-0F1F1FCC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BFC97A-4258-42B7-B37C-D9623C5DCC71}"/>
              </a:ext>
            </a:extLst>
          </p:cNvPr>
          <p:cNvSpPr txBox="1"/>
          <p:nvPr userDrawn="1"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11</a:t>
            </a:r>
          </a:p>
        </p:txBody>
      </p:sp>
    </p:spTree>
    <p:extLst>
      <p:ext uri="{BB962C8B-B14F-4D97-AF65-F5344CB8AC3E}">
        <p14:creationId xmlns:p14="http://schemas.microsoft.com/office/powerpoint/2010/main" val="381246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399BE-7DFF-4BE8-B43A-9CE45E725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806B2-BBA8-4D30-AE67-6CE916598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CD5EA-CF2C-4B1C-96DA-A0C516295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FE3D7-105C-4825-9F1B-1372E2C6A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405BC-9AD1-4145-BD4F-B53723065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076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11529E-45B6-4886-ABF3-E8931C43A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D34D6-455A-4697-81A5-5DF699E06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A6EC6-38D3-403B-8991-EDBDBC7CD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7CF43-5474-4D01-8BFF-A797EF40D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1742C-6F77-4E2E-902D-184E28C7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2394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D564F-41B6-44CA-9502-34693F412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6F257-B663-405D-A384-909FEB3AD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0C364-00F4-4E1D-AF51-3F769A264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56840-F834-4052-A160-E17FBED0F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342D8-BB22-4DFD-86F6-A90287D0B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22F782-A3B1-4EFD-82D6-352552B0E279}"/>
              </a:ext>
            </a:extLst>
          </p:cNvPr>
          <p:cNvSpPr txBox="1"/>
          <p:nvPr userDrawn="1"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11</a:t>
            </a:r>
          </a:p>
        </p:txBody>
      </p:sp>
    </p:spTree>
    <p:extLst>
      <p:ext uri="{BB962C8B-B14F-4D97-AF65-F5344CB8AC3E}">
        <p14:creationId xmlns:p14="http://schemas.microsoft.com/office/powerpoint/2010/main" val="1287574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FBB5-B4F5-473A-8139-268ED077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19BB6-394B-4BFE-B082-62BFE467C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F8283-CCB1-47D4-855E-F40BD87D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4CF43-621F-43D6-B6A1-CC65431A5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72EE2-427E-410F-8C6F-6ED01AF4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8621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88EA4-2F41-4FC3-A394-CA207138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492F3-1DBD-486A-8729-4A1A5B374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F2CDF-421D-46CB-9F99-5D9A40EAE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0EBD2-D2DF-45B1-8874-A84697CCE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2017-11-30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D86C5-DBEC-4F07-A83C-675EB7B9B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C41F5-C93C-4BE4-A46D-DA409C5A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3270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7884-A882-459F-906E-D8ED3EB04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42C09-033B-4DA6-8E83-9088829F1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9F37A-F6BB-48C3-80D0-230DD810B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4D4EBB-AB8B-4261-8195-3DAE22DB7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B13646-0EB6-42C8-88DF-16B251D85D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839082-D71A-438F-90EB-037C312E2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2017-11-30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1D2D03-C818-4A5A-8FE5-17E200D0E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D20E4D-AC8D-4D87-9661-A9E3F2354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1819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B54B5-DC72-4288-83A8-F38803BE1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D0740B-A2C3-41AA-B197-2504E8E39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2017-11-30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6DECA-594B-4522-8ADA-174627CF3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763A4-CF8C-40EC-9C5C-A6C31404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748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AED0B7-4436-4F49-8E16-E78F704C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2017-11-30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42EE88-144F-4ACD-A5B4-D9A0E6221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70CEE-8FEB-4B6D-AB1C-543EE7887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10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73871-0AF7-4A77-8C76-710FFEB44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58808-01E6-4DD4-85F7-E0E0A0A7A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F49F90-8A3A-46B0-A455-07EC1CA57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1F7CB-63F2-40CA-ACD1-8B7232916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2017-11-30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76218-4605-4713-9760-43E38128D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2A0B6-E894-42A9-ABBC-06C69309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4104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8303D-A54A-41F2-A1C3-BB05A6428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642BF9-E834-4052-9628-9B07C23265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1DF76-CED0-421D-A1B1-7A9ECECFD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5D697-4528-4E74-A083-723FBC9D8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2017-11-30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81C20-80B6-4A9B-B900-5AB67F86E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4C167-255A-4D4E-B0B7-A80D5C2F3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023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610219-DD0A-4063-8C23-2ABFEAE6E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27FC4-D0D5-4983-A4EE-E8FB65B61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DDCC0-33F8-4042-80C2-5FC8739A3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E076C-2611-4D7C-BC54-E05761267F0E}" type="datetimeFigureOut">
              <a:rPr lang="en-CA" smtClean="0"/>
              <a:t>2017-11-30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E753F-0C8F-421E-B594-E745A6F28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AE778-874E-48BE-9520-067E95F08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291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nand2tetris.org/course.php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://nand2tetris.org/course.php" TargetMode="External"/><Relationship Id="rId7" Type="http://schemas.openxmlformats.org/officeDocument/2006/relationships/hyperlink" Target="http://edutechwiki.unige.ch/en/Textbook_writing_tutoria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dx.org/course/computation-structures-part-1-digital-mitx-6-004-1x-0" TargetMode="External"/><Relationship Id="rId5" Type="http://schemas.openxmlformats.org/officeDocument/2006/relationships/hyperlink" Target="https://www.coursera.org/learn/nand2tetris2" TargetMode="External"/><Relationship Id="rId4" Type="http://schemas.openxmlformats.org/officeDocument/2006/relationships/hyperlink" Target="https://www.coursera.org/learn/build-a-computer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edutechwiki.unige.ch/en/Textbook_writing_tutoria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m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B1FE106B-8A53-42CB-8B64-6B5DB5D7F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AC860C-63EC-4275-A4A0-8A3940040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6271" y="1728772"/>
            <a:ext cx="7472039" cy="2387600"/>
          </a:xfrm>
        </p:spPr>
        <p:txBody>
          <a:bodyPr/>
          <a:lstStyle/>
          <a:p>
            <a:r>
              <a:rPr lang="en-CA" dirty="0"/>
              <a:t>A possible approach to shorten assembly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BD96F-D870-4CDE-8764-EA2AF1975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6271" y="4208447"/>
            <a:ext cx="7472039" cy="1655762"/>
          </a:xfrm>
        </p:spPr>
        <p:txBody>
          <a:bodyPr/>
          <a:lstStyle/>
          <a:p>
            <a:r>
              <a:rPr lang="en-CA" dirty="0"/>
              <a:t>Group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D45C31-CC23-4D0F-9B61-A0EB41CFD817}"/>
              </a:ext>
            </a:extLst>
          </p:cNvPr>
          <p:cNvSpPr txBox="1"/>
          <p:nvPr/>
        </p:nvSpPr>
        <p:spPr>
          <a:xfrm>
            <a:off x="2216271" y="1905805"/>
            <a:ext cx="7759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Chapter 7 &amp; 8 </a:t>
            </a:r>
            <a:endParaRPr lang="en-CA" sz="2800" dirty="0">
              <a:solidFill>
                <a:srgbClr val="5C307D"/>
              </a:solidFill>
              <a:latin typeface="Times New Roman" panose="02020603050405020304" pitchFamily="18" charset="0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25D5ADF-6B23-45C9-A906-867AFE97E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694" y="455566"/>
            <a:ext cx="2779195" cy="10447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5F794C7-8B57-4B89-AD7A-7B604161620C}"/>
              </a:ext>
            </a:extLst>
          </p:cNvPr>
          <p:cNvSpPr txBox="1"/>
          <p:nvPr/>
        </p:nvSpPr>
        <p:spPr>
          <a:xfrm>
            <a:off x="10588283" y="6217768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11</a:t>
            </a:r>
          </a:p>
        </p:txBody>
      </p:sp>
    </p:spTree>
    <p:extLst>
      <p:ext uri="{BB962C8B-B14F-4D97-AF65-F5344CB8AC3E}">
        <p14:creationId xmlns:p14="http://schemas.microsoft.com/office/powerpoint/2010/main" val="1268819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E4B0B-A394-46A1-B9B9-F2FE53AA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章节例子 </a:t>
            </a:r>
            <a:r>
              <a:rPr lang="en-CA" altLang="zh-CN" sz="3600" dirty="0"/>
              <a:t>Chapter Example</a:t>
            </a:r>
            <a:endParaRPr lang="en-CA" sz="3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pic>
        <p:nvPicPr>
          <p:cNvPr id="7" name="Content Placeholder 6" descr="Screen Clipping">
            <a:extLst>
              <a:ext uri="{FF2B5EF4-FFF2-40B4-BE49-F238E27FC236}">
                <a16:creationId xmlns:a16="http://schemas.microsoft.com/office/drawing/2014/main" id="{F692D7AA-CE6B-414F-AEDE-49932FC25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46231"/>
            <a:ext cx="3394999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C2EBEB-183D-435A-81A3-2B7AF9CCB693}"/>
              </a:ext>
            </a:extLst>
          </p:cNvPr>
          <p:cNvSpPr txBox="1"/>
          <p:nvPr/>
        </p:nvSpPr>
        <p:spPr>
          <a:xfrm>
            <a:off x="4844249" y="1650714"/>
            <a:ext cx="3852909" cy="3742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依照原章节结构作为主体</a:t>
            </a:r>
            <a:r>
              <a:rPr lang="en-CA" sz="1600" dirty="0"/>
              <a:t>Nand</a:t>
            </a:r>
            <a:r>
              <a:rPr lang="en-CA" altLang="zh-CN" sz="1600" dirty="0"/>
              <a:t>2Tetris chapter structure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原章节共有</a:t>
            </a:r>
            <a:r>
              <a:rPr lang="en-CA" altLang="zh-CN" sz="1600" dirty="0"/>
              <a:t>3</a:t>
            </a:r>
            <a:r>
              <a:rPr lang="zh-CN" altLang="en-US" sz="1600" dirty="0"/>
              <a:t>层结构</a:t>
            </a:r>
            <a:endParaRPr lang="en-CA" altLang="zh-CN" sz="1600" dirty="0"/>
          </a:p>
          <a:p>
            <a:pPr>
              <a:lnSpc>
                <a:spcPct val="150000"/>
              </a:lnSpc>
            </a:pPr>
            <a:r>
              <a:rPr lang="en-CA" sz="1600" dirty="0"/>
              <a:t>     3 Levels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额外内容</a:t>
            </a:r>
            <a:endParaRPr lang="en-CA" altLang="zh-CN" sz="1600" dirty="0"/>
          </a:p>
          <a:p>
            <a:pPr>
              <a:lnSpc>
                <a:spcPct val="150000"/>
              </a:lnSpc>
            </a:pPr>
            <a:r>
              <a:rPr lang="en-CA" sz="1600" dirty="0"/>
              <a:t>     Additional Content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介绍 </a:t>
            </a:r>
            <a:r>
              <a:rPr lang="en-CA" altLang="zh-CN" sz="1600" dirty="0"/>
              <a:t>Intro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关键词 </a:t>
            </a:r>
            <a:r>
              <a:rPr lang="en-CA" altLang="zh-CN" sz="1600" dirty="0"/>
              <a:t>Glossary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参考文献</a:t>
            </a:r>
            <a:r>
              <a:rPr lang="en-CA" altLang="zh-CN" sz="1600" dirty="0"/>
              <a:t> References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额外阅读 </a:t>
            </a:r>
            <a:r>
              <a:rPr lang="en-CA" altLang="zh-CN" sz="1600" dirty="0"/>
              <a:t>Additional Readings</a:t>
            </a:r>
            <a:endParaRPr lang="en-CA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7CE8E3-31DE-441E-9404-34BF631252C0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>
                <a:solidFill>
                  <a:srgbClr val="5C307D"/>
                </a:solidFill>
              </a:rPr>
              <a:t>Week 11</a:t>
            </a:r>
            <a:endParaRPr lang="en-CA" b="1" dirty="0">
              <a:solidFill>
                <a:srgbClr val="5C30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425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E4B0B-A394-46A1-B9B9-F2FE53AA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写作标准 </a:t>
            </a:r>
            <a:r>
              <a:rPr lang="en-CA" altLang="zh-CN" dirty="0"/>
              <a:t>Structure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5B12F-07A0-491E-B162-63C698346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03781" cy="435133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40000"/>
              </a:lnSpc>
            </a:pPr>
            <a:r>
              <a:rPr lang="zh-CN" altLang="en-US" dirty="0"/>
              <a:t>谨记以下原则</a:t>
            </a:r>
            <a:r>
              <a:rPr lang="en-CA" altLang="zh-CN" dirty="0"/>
              <a:t> Keep the following principles in mind:</a:t>
            </a:r>
          </a:p>
          <a:p>
            <a:pPr lvl="1">
              <a:lnSpc>
                <a:spcPct val="140000"/>
              </a:lnSpc>
            </a:pPr>
            <a:r>
              <a:rPr lang="en-CA" altLang="zh-CN" dirty="0"/>
              <a:t>Focus, Staging, Abstraction, Modularity</a:t>
            </a:r>
          </a:p>
          <a:p>
            <a:pPr>
              <a:lnSpc>
                <a:spcPct val="140000"/>
              </a:lnSpc>
            </a:pPr>
            <a:r>
              <a:rPr lang="zh-CN" altLang="en-US" b="1" dirty="0"/>
              <a:t>不学计算机的室友是否听得懂</a:t>
            </a:r>
            <a:r>
              <a:rPr lang="en-CA" altLang="zh-CN" b="1" dirty="0"/>
              <a:t>?   C</a:t>
            </a:r>
            <a:r>
              <a:rPr lang="en-US" altLang="zh-CN" b="1" dirty="0"/>
              <a:t>an your roommate, who isn’t taking any computer courses understand what you are trying to say</a:t>
            </a:r>
            <a:r>
              <a:rPr lang="en-US" altLang="zh-CN" dirty="0"/>
              <a:t>?</a:t>
            </a:r>
            <a:endParaRPr lang="en-CA" altLang="zh-CN" dirty="0"/>
          </a:p>
          <a:p>
            <a:pPr>
              <a:lnSpc>
                <a:spcPct val="140000"/>
              </a:lnSpc>
            </a:pPr>
            <a:r>
              <a:rPr lang="zh-CN" altLang="en-US" dirty="0"/>
              <a:t>知识结构 </a:t>
            </a:r>
            <a:r>
              <a:rPr lang="en-CA" altLang="zh-CN" dirty="0"/>
              <a:t>Knowledge </a:t>
            </a:r>
            <a:r>
              <a:rPr lang="en-CA" altLang="zh-CN" dirty="0" err="1"/>
              <a:t>strcutre</a:t>
            </a:r>
            <a:r>
              <a:rPr lang="zh-CN" altLang="en-US" dirty="0"/>
              <a:t>：</a:t>
            </a:r>
            <a:endParaRPr lang="en-CA" altLang="zh-CN" dirty="0"/>
          </a:p>
          <a:p>
            <a:pPr lvl="1">
              <a:lnSpc>
                <a:spcPct val="140000"/>
              </a:lnSpc>
            </a:pPr>
            <a:r>
              <a:rPr lang="zh-CN" altLang="en-US" dirty="0"/>
              <a:t>宏观</a:t>
            </a:r>
            <a:r>
              <a:rPr lang="en-CA" altLang="zh-CN" dirty="0"/>
              <a:t> Macro</a:t>
            </a:r>
          </a:p>
          <a:p>
            <a:pPr lvl="1">
              <a:lnSpc>
                <a:spcPct val="140000"/>
              </a:lnSpc>
            </a:pPr>
            <a:r>
              <a:rPr lang="zh-CN" altLang="en-US" dirty="0"/>
              <a:t>中观 </a:t>
            </a:r>
            <a:r>
              <a:rPr lang="en-CA" altLang="zh-CN" dirty="0" err="1"/>
              <a:t>Meso</a:t>
            </a:r>
            <a:endParaRPr lang="en-CA" altLang="zh-CN" dirty="0"/>
          </a:p>
          <a:p>
            <a:pPr lvl="1">
              <a:lnSpc>
                <a:spcPct val="140000"/>
              </a:lnSpc>
            </a:pPr>
            <a:r>
              <a:rPr lang="zh-CN" altLang="en-US" dirty="0"/>
              <a:t>微观 </a:t>
            </a:r>
            <a:r>
              <a:rPr lang="en-CA" altLang="zh-CN" dirty="0"/>
              <a:t>Micro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在课本已有内容之外，对知识背景的阐述  </a:t>
            </a:r>
            <a:r>
              <a:rPr lang="en-CA" altLang="zh-CN" dirty="0"/>
              <a:t>Explanations on knowledge background in addition to original text</a:t>
            </a:r>
          </a:p>
          <a:p>
            <a:pPr lvl="1">
              <a:lnSpc>
                <a:spcPct val="140000"/>
              </a:lnSpc>
            </a:pPr>
            <a:r>
              <a:rPr lang="zh-CN" altLang="en-US" dirty="0"/>
              <a:t>底层 </a:t>
            </a:r>
            <a:r>
              <a:rPr lang="en-CA" altLang="zh-CN" dirty="0"/>
              <a:t> Fundamental knowledge</a:t>
            </a:r>
          </a:p>
          <a:p>
            <a:pPr lvl="1">
              <a:lnSpc>
                <a:spcPct val="140000"/>
              </a:lnSpc>
            </a:pPr>
            <a:r>
              <a:rPr lang="zh-CN" altLang="en-US" dirty="0"/>
              <a:t>当前 </a:t>
            </a:r>
            <a:r>
              <a:rPr lang="en-CA" altLang="zh-CN" dirty="0"/>
              <a:t> Currently relevant</a:t>
            </a:r>
          </a:p>
          <a:p>
            <a:pPr lvl="1">
              <a:lnSpc>
                <a:spcPct val="140000"/>
              </a:lnSpc>
            </a:pPr>
            <a:r>
              <a:rPr lang="zh-CN" altLang="en-US" dirty="0"/>
              <a:t>上层</a:t>
            </a:r>
            <a:r>
              <a:rPr lang="en-CA" altLang="zh-CN" dirty="0"/>
              <a:t>/</a:t>
            </a:r>
            <a:r>
              <a:rPr lang="zh-CN" altLang="en-US" dirty="0"/>
              <a:t>引申 </a:t>
            </a:r>
            <a:r>
              <a:rPr lang="en-CA" altLang="zh-CN" dirty="0"/>
              <a:t>Extending beyond this level, other relevant ideas</a:t>
            </a:r>
            <a:endParaRPr lang="en-CA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B6D908-DB95-4CB0-8AB8-C50E80D6CC54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>
                <a:solidFill>
                  <a:srgbClr val="5C307D"/>
                </a:solidFill>
              </a:rPr>
              <a:t>Week 11</a:t>
            </a:r>
            <a:endParaRPr lang="en-CA" b="1" dirty="0">
              <a:solidFill>
                <a:srgbClr val="5C30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349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E4B0B-A394-46A1-B9B9-F2FE53AA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写作标准 </a:t>
            </a:r>
            <a:r>
              <a:rPr lang="en-CA" altLang="zh-CN" dirty="0"/>
              <a:t>Structure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5B12F-07A0-491E-B162-63C698346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03781" cy="435133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40000"/>
              </a:lnSpc>
            </a:pPr>
            <a:r>
              <a:rPr lang="zh-CN" altLang="en-US" dirty="0"/>
              <a:t>使用</a:t>
            </a:r>
            <a:r>
              <a:rPr lang="en-CA" altLang="zh-CN" dirty="0"/>
              <a:t>Wiki</a:t>
            </a:r>
            <a:r>
              <a:rPr lang="zh-CN" altLang="en-US" dirty="0"/>
              <a:t>自带架构 </a:t>
            </a:r>
            <a:r>
              <a:rPr lang="en-CA" altLang="zh-CN" dirty="0"/>
              <a:t>=,==,===  Use Wiki’s own structure</a:t>
            </a:r>
          </a:p>
          <a:p>
            <a:pPr lvl="1">
              <a:lnSpc>
                <a:spcPct val="140000"/>
              </a:lnSpc>
            </a:pPr>
            <a:r>
              <a:rPr lang="en-CA" dirty="0"/>
              <a:t>Example ===3.2.3 Memory===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点对点：与原文关键知识点的对应  </a:t>
            </a:r>
            <a:r>
              <a:rPr lang="en-CA" altLang="zh-CN" dirty="0"/>
              <a:t>Point to point: correspond to key ideas in the original text</a:t>
            </a:r>
          </a:p>
          <a:p>
            <a:pPr lvl="1">
              <a:lnSpc>
                <a:spcPct val="140000"/>
              </a:lnSpc>
            </a:pPr>
            <a:r>
              <a:rPr lang="zh-CN" altLang="en-US" dirty="0"/>
              <a:t>见原文关键词  </a:t>
            </a:r>
            <a:r>
              <a:rPr lang="en-CA" altLang="zh-CN" dirty="0"/>
              <a:t>See keywords from original text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线对线：与关键知识之间联系的对应</a:t>
            </a:r>
            <a:r>
              <a:rPr lang="en-CA" altLang="zh-CN" dirty="0"/>
              <a:t> Line to line: correspond to the links among key ideas</a:t>
            </a:r>
          </a:p>
          <a:p>
            <a:pPr lvl="1">
              <a:lnSpc>
                <a:spcPct val="140000"/>
              </a:lnSpc>
            </a:pPr>
            <a:r>
              <a:rPr lang="zh-CN" altLang="en-US" dirty="0"/>
              <a:t>对原文提到的概念关系进一步说明 </a:t>
            </a:r>
            <a:r>
              <a:rPr lang="en-CA" altLang="zh-CN" dirty="0"/>
              <a:t>Additional comments on key relationship among ideas from the original text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用自己的话，阐述原文出现的关键词和概念 </a:t>
            </a:r>
            <a:endParaRPr lang="en-CA" altLang="zh-CN" dirty="0"/>
          </a:p>
          <a:p>
            <a:pPr marL="0" indent="0">
              <a:lnSpc>
                <a:spcPct val="140000"/>
              </a:lnSpc>
              <a:buNone/>
            </a:pPr>
            <a:r>
              <a:rPr lang="en-CA" altLang="zh-CN" dirty="0"/>
              <a:t>       Elaborate in your own words, on the keywords and concepts from the original text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对额外内容添加自己的注解 </a:t>
            </a:r>
            <a:endParaRPr lang="en-CA" altLang="zh-CN" dirty="0"/>
          </a:p>
          <a:p>
            <a:pPr marL="0" indent="0">
              <a:lnSpc>
                <a:spcPct val="140000"/>
              </a:lnSpc>
              <a:buNone/>
            </a:pPr>
            <a:r>
              <a:rPr lang="en-CA" altLang="zh-CN" dirty="0"/>
              <a:t>      </a:t>
            </a:r>
            <a:r>
              <a:rPr lang="zh-CN" altLang="en-US" dirty="0"/>
              <a:t> </a:t>
            </a:r>
            <a:r>
              <a:rPr lang="en-CA" altLang="zh-CN" dirty="0"/>
              <a:t>Add your additional understanding on the contents and extra material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参照额外资源  </a:t>
            </a:r>
            <a:r>
              <a:rPr lang="en-CA" altLang="zh-CN" dirty="0"/>
              <a:t>Use additional reference resources</a:t>
            </a:r>
          </a:p>
          <a:p>
            <a:pPr marL="0" indent="0">
              <a:lnSpc>
                <a:spcPct val="140000"/>
              </a:lnSpc>
              <a:buNone/>
            </a:pPr>
            <a:endParaRPr lang="en-CA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C2DB48-6767-47C4-95F2-0D75A5A52344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>
                <a:solidFill>
                  <a:srgbClr val="5C307D"/>
                </a:solidFill>
              </a:rPr>
              <a:t>Week 11</a:t>
            </a:r>
            <a:endParaRPr lang="en-CA" b="1" dirty="0">
              <a:solidFill>
                <a:srgbClr val="5C30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747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E4B0B-A394-46A1-B9B9-F2FE53AA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 </a:t>
            </a:r>
            <a:r>
              <a:rPr lang="en-CA" altLang="zh-CN" dirty="0"/>
              <a:t>Structure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5B12F-07A0-491E-B162-63C698346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40000"/>
              </a:lnSpc>
            </a:pPr>
            <a:r>
              <a:rPr lang="zh-CN" altLang="en-US" dirty="0"/>
              <a:t>如果不确定英文表达，可附上中文  </a:t>
            </a:r>
            <a:r>
              <a:rPr lang="en-CA" altLang="zh-CN" dirty="0"/>
              <a:t>If you are not sure how to write it in English, include the original idea in Chinese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比喻和对比时避免使用不在原书内的技术词汇  </a:t>
            </a:r>
            <a:r>
              <a:rPr lang="en-CA" altLang="zh-CN" dirty="0"/>
              <a:t>When making analogies or </a:t>
            </a:r>
            <a:r>
              <a:rPr lang="en-US" altLang="zh-CN" dirty="0"/>
              <a:t>comparisons, avoid using any technical terminology not in the text book.</a:t>
            </a:r>
            <a:endParaRPr lang="en-CA" altLang="zh-CN" dirty="0"/>
          </a:p>
          <a:p>
            <a:pPr>
              <a:lnSpc>
                <a:spcPct val="140000"/>
              </a:lnSpc>
            </a:pPr>
            <a:r>
              <a:rPr lang="zh-CN" altLang="en-US" dirty="0"/>
              <a:t>词表  </a:t>
            </a:r>
            <a:r>
              <a:rPr lang="en-CA" altLang="zh-CN" dirty="0"/>
              <a:t>Glossary of Terms</a:t>
            </a:r>
          </a:p>
          <a:p>
            <a:pPr lvl="1">
              <a:lnSpc>
                <a:spcPct val="140000"/>
              </a:lnSpc>
            </a:pPr>
            <a:r>
              <a:rPr lang="zh-CN" altLang="en-US" dirty="0"/>
              <a:t>至少包括</a:t>
            </a:r>
            <a:r>
              <a:rPr lang="en-CA" altLang="zh-CN" dirty="0"/>
              <a:t>Nand2Tetris</a:t>
            </a:r>
            <a:r>
              <a:rPr lang="zh-CN" altLang="en-US" dirty="0"/>
              <a:t>的关键词</a:t>
            </a:r>
            <a:r>
              <a:rPr lang="en-CA" altLang="zh-CN" dirty="0"/>
              <a:t>  At least include keywords from Nand2Tetris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命名空间</a:t>
            </a:r>
            <a:r>
              <a:rPr lang="en-CA" altLang="zh-CN" dirty="0"/>
              <a:t> Namespace</a:t>
            </a:r>
          </a:p>
          <a:p>
            <a:pPr lvl="1">
              <a:lnSpc>
                <a:spcPct val="140000"/>
              </a:lnSpc>
            </a:pPr>
            <a:r>
              <a:rPr lang="zh-CN" altLang="en-US" dirty="0"/>
              <a:t>每个章节应有独立页面 </a:t>
            </a:r>
            <a:r>
              <a:rPr lang="en-CA" altLang="zh-CN" dirty="0"/>
              <a:t>[Chapter 1]  Each chapter should have an independent page</a:t>
            </a:r>
          </a:p>
          <a:p>
            <a:pPr lvl="1">
              <a:lnSpc>
                <a:spcPct val="140000"/>
              </a:lnSpc>
            </a:pPr>
            <a:r>
              <a:rPr lang="zh-CN" altLang="en-US" dirty="0"/>
              <a:t>使用原文命名，避免混淆 </a:t>
            </a:r>
            <a:r>
              <a:rPr lang="en-CA" altLang="zh-CN" dirty="0"/>
              <a:t>Naming follows original book to minimize confusion</a:t>
            </a:r>
          </a:p>
          <a:p>
            <a:pPr lvl="2">
              <a:lnSpc>
                <a:spcPct val="140000"/>
              </a:lnSpc>
            </a:pPr>
            <a:r>
              <a:rPr lang="en-CA" altLang="zh-CN" dirty="0">
                <a:hlinkClick r:id="rId3"/>
              </a:rPr>
              <a:t>http://nand2tetris.org/course.php</a:t>
            </a:r>
            <a:endParaRPr lang="en-CA" altLang="zh-CN" dirty="0"/>
          </a:p>
          <a:p>
            <a:pPr>
              <a:lnSpc>
                <a:spcPct val="140000"/>
              </a:lnSpc>
            </a:pPr>
            <a:r>
              <a:rPr lang="zh-CN" altLang="en-US" dirty="0"/>
              <a:t>参考文献使用</a:t>
            </a:r>
            <a:r>
              <a:rPr lang="en-CA" altLang="zh-CN" dirty="0"/>
              <a:t>APA</a:t>
            </a:r>
            <a:r>
              <a:rPr lang="zh-CN" altLang="en-US" dirty="0"/>
              <a:t>格式  </a:t>
            </a:r>
            <a:r>
              <a:rPr lang="en-CA" altLang="zh-CN" dirty="0"/>
              <a:t>Use APA format for all references</a:t>
            </a:r>
          </a:p>
          <a:p>
            <a:pPr lvl="1">
              <a:lnSpc>
                <a:spcPct val="140000"/>
              </a:lnSpc>
            </a:pPr>
            <a:r>
              <a:rPr lang="en-CA" altLang="zh-CN" dirty="0"/>
              <a:t>http://owl.english.purdue.edu/owl/resource/560/01/</a:t>
            </a:r>
          </a:p>
          <a:p>
            <a:pPr>
              <a:lnSpc>
                <a:spcPct val="140000"/>
              </a:lnSpc>
            </a:pPr>
            <a:endParaRPr lang="en-CA" altLang="zh-CN" dirty="0"/>
          </a:p>
          <a:p>
            <a:pPr lvl="1">
              <a:lnSpc>
                <a:spcPct val="140000"/>
              </a:lnSpc>
            </a:pPr>
            <a:endParaRPr lang="en-CA" altLang="zh-CN" dirty="0"/>
          </a:p>
          <a:p>
            <a:pPr lvl="1">
              <a:lnSpc>
                <a:spcPct val="140000"/>
              </a:lnSpc>
            </a:pPr>
            <a:endParaRPr lang="en-CA" altLang="zh-C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BEB276-76AA-4780-9F2C-754421BAA6C7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>
                <a:solidFill>
                  <a:srgbClr val="5C307D"/>
                </a:solidFill>
              </a:rPr>
              <a:t>Week 11</a:t>
            </a:r>
            <a:endParaRPr lang="en-CA" b="1" dirty="0">
              <a:solidFill>
                <a:srgbClr val="5C30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799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E4B0B-A394-46A1-B9B9-F2FE53AA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 </a:t>
            </a:r>
            <a:r>
              <a:rPr lang="en-CA" dirty="0"/>
              <a:t>Sources of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5B12F-07A0-491E-B162-63C698346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Nand2Tetris </a:t>
            </a:r>
            <a:r>
              <a:rPr lang="zh-CN" altLang="en-US" dirty="0"/>
              <a:t>课件 </a:t>
            </a:r>
            <a:r>
              <a:rPr lang="en-CA" altLang="zh-CN" dirty="0">
                <a:hlinkClick r:id="rId3"/>
              </a:rPr>
              <a:t>http://nand2tetris.org/course.php</a:t>
            </a:r>
            <a:endParaRPr lang="en-CA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顾老师上课内容</a:t>
            </a:r>
            <a:endParaRPr lang="en-CA" altLang="zh-CN" dirty="0"/>
          </a:p>
          <a:p>
            <a:pPr>
              <a:lnSpc>
                <a:spcPct val="150000"/>
              </a:lnSpc>
            </a:pPr>
            <a:r>
              <a:rPr lang="en-US" dirty="0"/>
              <a:t>Coursera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Part 1: </a:t>
            </a:r>
            <a:r>
              <a:rPr lang="en-US" dirty="0">
                <a:hlinkClick r:id="rId4"/>
              </a:rPr>
              <a:t>https://www.coursera.org/learn/build-a-computer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Part 2: </a:t>
            </a:r>
            <a:r>
              <a:rPr lang="en-US" dirty="0">
                <a:hlinkClick r:id="rId5"/>
              </a:rPr>
              <a:t>https://www.coursera.org/learn/nand2tetris2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EdX</a:t>
            </a:r>
            <a:r>
              <a:rPr lang="en-US" dirty="0"/>
              <a:t>: MIT Computational Structure  </a:t>
            </a:r>
            <a:r>
              <a:rPr lang="en-US" dirty="0">
                <a:hlinkClick r:id="rId6"/>
              </a:rPr>
              <a:t>https://www.edx.org/course/computation-structures-part-1-digital-mitx-6-004-1x-0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每周的小组报告和个人学习报告</a:t>
            </a:r>
            <a:endParaRPr lang="en-CA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所学过的其他课程</a:t>
            </a:r>
            <a:endParaRPr lang="en-CA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如何写课本？ </a:t>
            </a:r>
            <a:r>
              <a:rPr lang="en-CA" altLang="zh-CN" dirty="0">
                <a:hlinkClick r:id="rId7"/>
              </a:rPr>
              <a:t>http://edutechwiki.unige.ch/en/Textbook_writing_tutorial</a:t>
            </a:r>
            <a:endParaRPr lang="en-CA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图书馆搜索文献</a:t>
            </a:r>
            <a:endParaRPr lang="en-CA" altLang="zh-CN" dirty="0"/>
          </a:p>
          <a:p>
            <a:pPr>
              <a:lnSpc>
                <a:spcPct val="150000"/>
              </a:lnSpc>
            </a:pPr>
            <a:r>
              <a:rPr lang="en-CA" dirty="0"/>
              <a:t>Google/Bing/Baidu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22BEAD-1832-4189-88B1-D4E6E43F2884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>
                <a:solidFill>
                  <a:srgbClr val="5C307D"/>
                </a:solidFill>
              </a:rPr>
              <a:t>Week 11</a:t>
            </a:r>
            <a:endParaRPr lang="en-CA" b="1" dirty="0">
              <a:solidFill>
                <a:srgbClr val="5C30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446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878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E4B0B-A394-46A1-B9B9-F2FE53AA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关于写作  </a:t>
            </a:r>
            <a:r>
              <a:rPr lang="en-US" altLang="zh-CN" dirty="0"/>
              <a:t>About writing…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5B12F-07A0-491E-B162-63C698346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33485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2000" dirty="0"/>
              <a:t>尽量每天写几段，避免一次性写完  </a:t>
            </a:r>
            <a:r>
              <a:rPr lang="en-CA" altLang="zh-CN" sz="2000" dirty="0"/>
              <a:t>Write a few paragraphs everyday if possible, avoid leaving everything at the end</a:t>
            </a:r>
          </a:p>
          <a:p>
            <a:endParaRPr lang="en-CA" altLang="zh-CN" sz="2000" dirty="0"/>
          </a:p>
          <a:p>
            <a:r>
              <a:rPr lang="zh-CN" altLang="en-US" sz="2000" dirty="0"/>
              <a:t>先写再修改  </a:t>
            </a:r>
            <a:r>
              <a:rPr lang="en-CA" altLang="zh-CN" sz="2000" dirty="0"/>
              <a:t>Write what you have in mind first, then revise</a:t>
            </a:r>
          </a:p>
          <a:p>
            <a:pPr marL="0" indent="0">
              <a:buNone/>
            </a:pPr>
            <a:endParaRPr lang="en-CA" altLang="zh-CN" sz="2000" dirty="0"/>
          </a:p>
          <a:p>
            <a:r>
              <a:rPr lang="zh-CN" altLang="en-US" sz="2000" dirty="0"/>
              <a:t>参照其他小组  </a:t>
            </a:r>
            <a:r>
              <a:rPr lang="en-CA" altLang="zh-CN" sz="2000" dirty="0"/>
              <a:t>Check out other groups’ work for ideas</a:t>
            </a:r>
          </a:p>
          <a:p>
            <a:pPr marL="0" indent="0">
              <a:buNone/>
            </a:pPr>
            <a:endParaRPr lang="en-CA" altLang="zh-CN" sz="2000" dirty="0"/>
          </a:p>
          <a:p>
            <a:r>
              <a:rPr lang="zh-CN" altLang="en-US" sz="2000" dirty="0"/>
              <a:t>互相建议  </a:t>
            </a:r>
            <a:r>
              <a:rPr lang="en-CA" altLang="zh-CN" sz="2000" dirty="0"/>
              <a:t>Make suggestions to each other</a:t>
            </a:r>
          </a:p>
          <a:p>
            <a:endParaRPr lang="en-CA" altLang="zh-CN" sz="2000" dirty="0"/>
          </a:p>
          <a:p>
            <a:r>
              <a:rPr lang="en-CA" altLang="zh-CN" sz="2000" dirty="0">
                <a:hlinkClick r:id="rId3"/>
              </a:rPr>
              <a:t>http://edutechwiki.unige.ch/en/Textbook_writing_tutorial</a:t>
            </a:r>
            <a:endParaRPr lang="en-CA" altLang="zh-CN" sz="2000" dirty="0"/>
          </a:p>
          <a:p>
            <a:endParaRPr lang="en-CA" altLang="zh-CN" sz="2000" dirty="0"/>
          </a:p>
          <a:p>
            <a:endParaRPr lang="en-CA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6C5ADC47-A25E-4D62-A829-23BFA5CB8D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282" y="3370094"/>
            <a:ext cx="5676900" cy="26334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4F34D9-3532-4D54-A938-C17098394EEB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>
                <a:solidFill>
                  <a:srgbClr val="5C307D"/>
                </a:solidFill>
              </a:rPr>
              <a:t>Week 11</a:t>
            </a:r>
            <a:endParaRPr lang="en-CA" b="1" dirty="0">
              <a:solidFill>
                <a:srgbClr val="5C30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635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E4B0B-A394-46A1-B9B9-F2FE53AA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Bigger Picture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5B12F-07A0-491E-B162-63C698346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Step 1: Using a short VM or assembly code block, search for the shortest version directly.</a:t>
            </a:r>
          </a:p>
          <a:p>
            <a:endParaRPr lang="en-US" altLang="zh-CN" dirty="0"/>
          </a:p>
          <a:p>
            <a:r>
              <a:rPr lang="en-US" altLang="zh-CN" dirty="0"/>
              <a:t>Step 2</a:t>
            </a:r>
            <a:r>
              <a:rPr lang="zh-CN" altLang="en-US" dirty="0"/>
              <a:t>：</a:t>
            </a:r>
            <a:r>
              <a:rPr lang="en-US" altLang="zh-CN" dirty="0"/>
              <a:t>Using step1</a:t>
            </a:r>
            <a:r>
              <a:rPr lang="zh-CN" altLang="en-US" dirty="0"/>
              <a:t>‘</a:t>
            </a:r>
            <a:r>
              <a:rPr lang="en-US" altLang="zh-CN" dirty="0"/>
              <a:t>s tool to generate massive data. Use those data to train an artificial neural network</a:t>
            </a:r>
          </a:p>
          <a:p>
            <a:endParaRPr lang="en-US" altLang="zh-CN" dirty="0"/>
          </a:p>
          <a:p>
            <a:r>
              <a:rPr lang="en-US" altLang="zh-CN" dirty="0"/>
              <a:t>Step 3: Using the trained artificial neural network to write some long codes, use those data to train another network, which should be more effective in writing long code.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>
                <a:solidFill>
                  <a:srgbClr val="5C307D"/>
                </a:solidFill>
              </a:rPr>
              <a:t>Week 11</a:t>
            </a:r>
            <a:endParaRPr lang="en-CA" b="1" dirty="0">
              <a:solidFill>
                <a:srgbClr val="5C307D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</p:spTree>
    <p:extLst>
      <p:ext uri="{BB962C8B-B14F-4D97-AF65-F5344CB8AC3E}">
        <p14:creationId xmlns:p14="http://schemas.microsoft.com/office/powerpoint/2010/main" val="858846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E4B0B-A394-46A1-B9B9-F2FE53AA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Step1 What we have done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5B12F-07A0-491E-B162-63C698346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altLang="zh-CN" dirty="0"/>
              <a:t>A CPU emulator to test the computer-written code.</a:t>
            </a:r>
          </a:p>
          <a:p>
            <a:endParaRPr lang="en-US" altLang="zh-CN" dirty="0"/>
          </a:p>
          <a:p>
            <a:r>
              <a:rPr lang="en-US" altLang="zh-CN" dirty="0"/>
              <a:t>Main Problems:</a:t>
            </a:r>
          </a:p>
          <a:p>
            <a:r>
              <a:rPr lang="en-US" altLang="zh-CN" dirty="0"/>
              <a:t> Is the computer-written data do the exactly same thing as original code did? How can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determine?</a:t>
            </a:r>
          </a:p>
          <a:p>
            <a:endParaRPr lang="en-US" altLang="zh-CN" dirty="0"/>
          </a:p>
          <a:p>
            <a:r>
              <a:rPr lang="en-US" altLang="zh-CN" dirty="0"/>
              <a:t>In many situations, it’s hard to track and determine variables with different input.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BAF99B-8840-4EFA-B14D-AF80E6FDB661}"/>
              </a:ext>
            </a:extLst>
          </p:cNvPr>
          <p:cNvSpPr txBox="1"/>
          <p:nvPr/>
        </p:nvSpPr>
        <p:spPr>
          <a:xfrm>
            <a:off x="10669294" y="514127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>
                <a:solidFill>
                  <a:srgbClr val="5C307D"/>
                </a:solidFill>
              </a:rPr>
              <a:t>Week 11</a:t>
            </a:r>
            <a:endParaRPr lang="en-CA" b="1" dirty="0">
              <a:solidFill>
                <a:srgbClr val="5C30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9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E4B0B-A394-46A1-B9B9-F2FE53AA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solutions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5B12F-07A0-491E-B162-63C698346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altLang="zh-CN" dirty="0"/>
              <a:t>Try more data (easy to be done but risky for exception)</a:t>
            </a:r>
          </a:p>
          <a:p>
            <a:r>
              <a:rPr lang="en-US" altLang="zh-CN" dirty="0"/>
              <a:t>Track every memory and variables. (hard to be done but steady)</a:t>
            </a:r>
          </a:p>
          <a:p>
            <a:pPr marL="0" indent="0">
              <a:buNone/>
            </a:pPr>
            <a:r>
              <a:rPr lang="en-US" altLang="zh-CN" dirty="0"/>
              <a:t>                      Problem: may have different situation</a:t>
            </a:r>
          </a:p>
          <a:p>
            <a:r>
              <a:rPr lang="en-US" altLang="zh-CN" dirty="0"/>
              <a:t>In step 2, program control are not included;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D656E5-3AFB-4D42-92C9-5F4C68E88564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>
                <a:solidFill>
                  <a:srgbClr val="5C307D"/>
                </a:solidFill>
              </a:rPr>
              <a:t>Week 11</a:t>
            </a:r>
            <a:endParaRPr lang="en-CA" b="1" dirty="0">
              <a:solidFill>
                <a:srgbClr val="5C30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329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E4B0B-A394-46A1-B9B9-F2FE53AA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Goal: Machine write machine language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5B12F-07A0-491E-B162-63C698346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altLang="zh-CN" dirty="0"/>
              <a:t>Use machine to write close to perfect code!</a:t>
            </a:r>
          </a:p>
          <a:p>
            <a:r>
              <a:rPr lang="en-US" altLang="zh-CN" dirty="0"/>
              <a:t>Use a smart bot as a Virtual Machine translator!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AFD4FC-0C07-4D9B-8D16-B2DFF9EE348D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>
                <a:solidFill>
                  <a:srgbClr val="5C307D"/>
                </a:solidFill>
              </a:rPr>
              <a:t>Week 11</a:t>
            </a:r>
            <a:endParaRPr lang="en-CA" b="1" dirty="0">
              <a:solidFill>
                <a:srgbClr val="5C30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044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B1FE106B-8A53-42CB-8B64-6B5DB5D7F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AC860C-63EC-4275-A4A0-8A3940040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6271" y="1728772"/>
            <a:ext cx="7472039" cy="2387600"/>
          </a:xfrm>
        </p:spPr>
        <p:txBody>
          <a:bodyPr/>
          <a:lstStyle/>
          <a:p>
            <a:r>
              <a:rPr lang="en-CA" dirty="0"/>
              <a:t>Digital Publishing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BD96F-D870-4CDE-8764-EA2AF1975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6271" y="4208447"/>
            <a:ext cx="7472039" cy="1655762"/>
          </a:xfrm>
        </p:spPr>
        <p:txBody>
          <a:bodyPr/>
          <a:lstStyle/>
          <a:p>
            <a:r>
              <a:rPr lang="en-CA" dirty="0"/>
              <a:t>Group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D45C31-CC23-4D0F-9B61-A0EB41CFD817}"/>
              </a:ext>
            </a:extLst>
          </p:cNvPr>
          <p:cNvSpPr txBox="1"/>
          <p:nvPr/>
        </p:nvSpPr>
        <p:spPr>
          <a:xfrm>
            <a:off x="2216271" y="1905805"/>
            <a:ext cx="7759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25D5ADF-6B23-45C9-A906-867AFE97E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694" y="455566"/>
            <a:ext cx="2779195" cy="10447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5F794C7-8B57-4B89-AD7A-7B604161620C}"/>
              </a:ext>
            </a:extLst>
          </p:cNvPr>
          <p:cNvSpPr txBox="1"/>
          <p:nvPr/>
        </p:nvSpPr>
        <p:spPr>
          <a:xfrm>
            <a:off x="10588283" y="6217768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10</a:t>
            </a:r>
          </a:p>
        </p:txBody>
      </p:sp>
    </p:spTree>
    <p:extLst>
      <p:ext uri="{BB962C8B-B14F-4D97-AF65-F5344CB8AC3E}">
        <p14:creationId xmlns:p14="http://schemas.microsoft.com/office/powerpoint/2010/main" val="2538490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42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E4B0B-A394-46A1-B9B9-F2FE53AA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数字出版工作流程 </a:t>
            </a:r>
            <a:r>
              <a:rPr lang="en-CA" sz="3600" dirty="0"/>
              <a:t>Digital Publishing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5B12F-07A0-491E-B162-63C698346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目标 </a:t>
            </a:r>
            <a:r>
              <a:rPr lang="en-CA" altLang="zh-CN" dirty="0"/>
              <a:t>Goal: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编写 </a:t>
            </a:r>
            <a:r>
              <a:rPr lang="en-CA" altLang="zh-CN" dirty="0"/>
              <a:t>Nand2Tetris (and beyond!)</a:t>
            </a:r>
            <a:r>
              <a:rPr lang="zh-CN" altLang="en-US" dirty="0"/>
              <a:t> </a:t>
            </a:r>
            <a:r>
              <a:rPr lang="en-CA" altLang="zh-CN" dirty="0"/>
              <a:t>Textbook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包括我们的学习体会和延伸知识  </a:t>
            </a:r>
            <a:r>
              <a:rPr lang="en-CA" altLang="zh-CN" dirty="0"/>
              <a:t>Including knowledge and ideas from our own learning experience, and extended materials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使用 </a:t>
            </a:r>
            <a:r>
              <a:rPr lang="en-CA" altLang="zh-CN" dirty="0"/>
              <a:t>Wiki</a:t>
            </a:r>
            <a:r>
              <a:rPr lang="zh-CN" altLang="en-US" dirty="0"/>
              <a:t> 作为编写平台   </a:t>
            </a:r>
            <a:r>
              <a:rPr lang="en-CA" altLang="zh-CN" dirty="0"/>
              <a:t>Use Wiki as the platform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目标读者 </a:t>
            </a:r>
            <a:r>
              <a:rPr lang="en-CA" altLang="zh-CN" dirty="0"/>
              <a:t>Target audience: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高中以上水平  </a:t>
            </a:r>
            <a:r>
              <a:rPr lang="en-CA" altLang="zh-CN" dirty="0"/>
              <a:t>High school or above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没有编程背景</a:t>
            </a:r>
            <a:r>
              <a:rPr lang="en-CA" altLang="zh-CN" dirty="0"/>
              <a:t>  Without prior programming experience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其他学科背景  </a:t>
            </a:r>
            <a:r>
              <a:rPr lang="en-CA" altLang="zh-CN" dirty="0"/>
              <a:t>From other academic disciplines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同时适用于相关背景学生以及从业人员  </a:t>
            </a:r>
            <a:endParaRPr lang="en-CA" altLang="zh-CN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CA" altLang="zh-CN" dirty="0"/>
              <a:t>	Suitable for students and working professionals from related disciplines</a:t>
            </a:r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CA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7D9A0E-C6A8-424F-BC41-DBA56C9FCC13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>
                <a:solidFill>
                  <a:srgbClr val="5C307D"/>
                </a:solidFill>
              </a:rPr>
              <a:t>Week 11</a:t>
            </a:r>
            <a:endParaRPr lang="en-CA" b="1" dirty="0">
              <a:solidFill>
                <a:srgbClr val="5C30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978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E4B0B-A394-46A1-B9B9-F2FE53AA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结构总览 </a:t>
            </a:r>
            <a:r>
              <a:rPr lang="en-CA" altLang="zh-CN" sz="3600" dirty="0"/>
              <a:t>Overall Structure</a:t>
            </a:r>
            <a:endParaRPr lang="en-CA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5B12F-07A0-491E-B162-63C698346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/>
              <a:t>暂不考虑排版设计  </a:t>
            </a:r>
            <a:r>
              <a:rPr lang="en-CA" altLang="zh-CN" sz="2000" dirty="0"/>
              <a:t>Don’t be concerned with layout and design at this point</a:t>
            </a:r>
          </a:p>
          <a:p>
            <a:pPr>
              <a:lnSpc>
                <a:spcPct val="120000"/>
              </a:lnSpc>
            </a:pPr>
            <a:r>
              <a:rPr lang="zh-CN" altLang="en-US" sz="2000" dirty="0"/>
              <a:t>着重统一架构，保证一致性  </a:t>
            </a:r>
            <a:r>
              <a:rPr lang="en-CA" altLang="zh-CN" sz="2000" dirty="0"/>
              <a:t>Focus on using the same structure for consistency</a:t>
            </a:r>
          </a:p>
          <a:p>
            <a:pPr>
              <a:lnSpc>
                <a:spcPct val="120000"/>
              </a:lnSpc>
            </a:pPr>
            <a:r>
              <a:rPr lang="zh-CN" altLang="en-US" sz="2000" dirty="0"/>
              <a:t>课本采用三层架构 </a:t>
            </a:r>
            <a:r>
              <a:rPr lang="en-CA" altLang="zh-CN" sz="2000" dirty="0"/>
              <a:t>(</a:t>
            </a:r>
            <a:r>
              <a:rPr lang="zh-CN" altLang="en-US" sz="2000" dirty="0"/>
              <a:t>例如 </a:t>
            </a:r>
            <a:r>
              <a:rPr lang="en-CA" altLang="zh-CN" sz="2000" dirty="0"/>
              <a:t>3.2.3), </a:t>
            </a:r>
            <a:r>
              <a:rPr lang="zh-CN" altLang="en-US" sz="2000" dirty="0"/>
              <a:t>尽量保持一致  </a:t>
            </a:r>
            <a:r>
              <a:rPr lang="en-CA" altLang="zh-CN" sz="2000" dirty="0"/>
              <a:t>Textbook uses three levels for structure, try to stay consistent</a:t>
            </a:r>
          </a:p>
          <a:p>
            <a:pPr marL="0" indent="0">
              <a:lnSpc>
                <a:spcPct val="120000"/>
              </a:lnSpc>
              <a:buNone/>
            </a:pPr>
            <a:endParaRPr lang="en-CA" altLang="zh-CN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前言  </a:t>
            </a:r>
            <a:r>
              <a:rPr lang="en-CA" altLang="zh-CN" sz="2000" dirty="0"/>
              <a:t>Preface</a:t>
            </a:r>
          </a:p>
          <a:p>
            <a:pPr>
              <a:lnSpc>
                <a:spcPct val="120000"/>
              </a:lnSpc>
            </a:pPr>
            <a:r>
              <a:rPr lang="zh-CN" altLang="en-US" sz="2000" dirty="0"/>
              <a:t>目录  </a:t>
            </a:r>
            <a:r>
              <a:rPr lang="en-CA" altLang="zh-CN" sz="2000" dirty="0"/>
              <a:t>Table of Contents</a:t>
            </a:r>
          </a:p>
          <a:p>
            <a:pPr>
              <a:lnSpc>
                <a:spcPct val="120000"/>
              </a:lnSpc>
            </a:pPr>
            <a:r>
              <a:rPr lang="zh-CN" altLang="en-US" sz="2000" dirty="0"/>
              <a:t>章节内容  </a:t>
            </a:r>
            <a:r>
              <a:rPr lang="en-CA" altLang="zh-CN" sz="2000" dirty="0"/>
              <a:t>Chapters</a:t>
            </a:r>
          </a:p>
          <a:p>
            <a:pPr lvl="1">
              <a:lnSpc>
                <a:spcPct val="120000"/>
              </a:lnSpc>
            </a:pPr>
            <a:r>
              <a:rPr lang="zh-CN" altLang="en-US" sz="2000" dirty="0"/>
              <a:t>每小组所负责的章节  </a:t>
            </a:r>
            <a:r>
              <a:rPr lang="en-CA" altLang="zh-CN" sz="2000" dirty="0"/>
              <a:t>Each group responsible for chapter assigned</a:t>
            </a:r>
          </a:p>
          <a:p>
            <a:pPr>
              <a:lnSpc>
                <a:spcPct val="120000"/>
              </a:lnSpc>
            </a:pPr>
            <a:r>
              <a:rPr lang="zh-CN" altLang="en-US" sz="2000" dirty="0"/>
              <a:t>附录 </a:t>
            </a:r>
            <a:r>
              <a:rPr lang="en-CA" altLang="zh-CN" sz="2000" dirty="0"/>
              <a:t>Appendix</a:t>
            </a:r>
          </a:p>
          <a:p>
            <a:pPr>
              <a:lnSpc>
                <a:spcPct val="120000"/>
              </a:lnSpc>
            </a:pPr>
            <a:r>
              <a:rPr lang="zh-CN" altLang="en-US" sz="2000" dirty="0"/>
              <a:t>词表  </a:t>
            </a:r>
            <a:r>
              <a:rPr lang="en-CA" altLang="zh-CN" sz="2000" dirty="0"/>
              <a:t>Glossary of Terms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B89120-D59B-4BF2-949F-70B16D81831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>
                <a:solidFill>
                  <a:srgbClr val="5C307D"/>
                </a:solidFill>
              </a:rPr>
              <a:t>Week 11</a:t>
            </a:r>
            <a:endParaRPr lang="en-CA" b="1" dirty="0">
              <a:solidFill>
                <a:srgbClr val="5C30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153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E4B0B-A394-46A1-B9B9-F2FE53AA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章节结构 </a:t>
            </a:r>
            <a:r>
              <a:rPr lang="en-CA" altLang="zh-CN" sz="3600" dirty="0"/>
              <a:t>Chapter Structure</a:t>
            </a:r>
            <a:endParaRPr lang="en-CA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5B12F-07A0-491E-B162-63C698346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1600" dirty="0"/>
              <a:t>介绍 </a:t>
            </a:r>
            <a:r>
              <a:rPr lang="en-CA" altLang="zh-CN" sz="1600" dirty="0"/>
              <a:t>Introduction</a:t>
            </a:r>
          </a:p>
          <a:p>
            <a:pPr lvl="1">
              <a:lnSpc>
                <a:spcPct val="100000"/>
              </a:lnSpc>
            </a:pPr>
            <a:r>
              <a:rPr lang="zh-CN" altLang="en-US" sz="1600" u="sng" dirty="0"/>
              <a:t>特别需要留意的事项  </a:t>
            </a:r>
            <a:r>
              <a:rPr lang="en-CA" altLang="zh-CN" sz="1600" u="sng" dirty="0"/>
              <a:t>Items worth paying special attention to</a:t>
            </a:r>
          </a:p>
          <a:p>
            <a:pPr>
              <a:lnSpc>
                <a:spcPct val="100000"/>
              </a:lnSpc>
            </a:pPr>
            <a:r>
              <a:rPr lang="zh-CN" altLang="en-US" sz="1600" dirty="0"/>
              <a:t>背景 </a:t>
            </a:r>
            <a:r>
              <a:rPr lang="en-CA" altLang="zh-CN" sz="1600" dirty="0"/>
              <a:t>Background      (X.1)</a:t>
            </a:r>
          </a:p>
          <a:p>
            <a:pPr lvl="1">
              <a:lnSpc>
                <a:spcPct val="100000"/>
              </a:lnSpc>
            </a:pPr>
            <a:r>
              <a:rPr lang="zh-CN" altLang="en-US" sz="1600" u="sng" dirty="0"/>
              <a:t>逻辑模型  </a:t>
            </a:r>
            <a:r>
              <a:rPr lang="en-CA" altLang="zh-CN" sz="1600" u="sng" dirty="0"/>
              <a:t>Logic Model</a:t>
            </a:r>
          </a:p>
          <a:p>
            <a:pPr>
              <a:lnSpc>
                <a:spcPct val="100000"/>
              </a:lnSpc>
            </a:pPr>
            <a:r>
              <a:rPr lang="zh-CN" altLang="en-US" sz="1600" dirty="0"/>
              <a:t>内容 </a:t>
            </a:r>
            <a:r>
              <a:rPr lang="en-CA" altLang="zh-CN" sz="1600" dirty="0"/>
              <a:t>Content      (X. 2,3,4…)</a:t>
            </a:r>
          </a:p>
          <a:p>
            <a:pPr lvl="1">
              <a:lnSpc>
                <a:spcPct val="100000"/>
              </a:lnSpc>
            </a:pPr>
            <a:r>
              <a:rPr lang="zh-CN" altLang="en-US" sz="1600" dirty="0"/>
              <a:t>尽量依照原有的内容结构 </a:t>
            </a:r>
            <a:r>
              <a:rPr lang="en-CA" altLang="zh-CN" sz="1600" dirty="0"/>
              <a:t>Try to follow the original content </a:t>
            </a:r>
            <a:r>
              <a:rPr lang="en-US" altLang="zh-CN" sz="1600" dirty="0"/>
              <a:t>structure</a:t>
            </a:r>
          </a:p>
          <a:p>
            <a:pPr lvl="1">
              <a:lnSpc>
                <a:spcPct val="100000"/>
              </a:lnSpc>
            </a:pPr>
            <a:r>
              <a:rPr lang="zh-CN" altLang="en-US" sz="1600" u="sng" dirty="0"/>
              <a:t>加入个人的学习体会  </a:t>
            </a:r>
            <a:r>
              <a:rPr lang="en-CA" altLang="zh-CN" sz="1600" u="sng" dirty="0"/>
              <a:t>Include your own learning experience</a:t>
            </a:r>
            <a:endParaRPr lang="en-US" altLang="zh-CN" sz="1600" u="sng" dirty="0"/>
          </a:p>
          <a:p>
            <a:pPr>
              <a:lnSpc>
                <a:spcPct val="100000"/>
              </a:lnSpc>
            </a:pPr>
            <a:r>
              <a:rPr lang="zh-CN" altLang="en-US" sz="1600" dirty="0"/>
              <a:t>作业 </a:t>
            </a:r>
            <a:r>
              <a:rPr lang="en-CA" altLang="zh-CN" sz="1600" dirty="0"/>
              <a:t>Project</a:t>
            </a:r>
          </a:p>
          <a:p>
            <a:pPr lvl="1">
              <a:lnSpc>
                <a:spcPct val="100000"/>
              </a:lnSpc>
            </a:pPr>
            <a:r>
              <a:rPr lang="zh-CN" altLang="en-US" sz="1600" u="sng" dirty="0"/>
              <a:t>讲解题目的关键点  </a:t>
            </a:r>
            <a:r>
              <a:rPr lang="en-CA" altLang="zh-CN" sz="1600" u="sng" dirty="0"/>
              <a:t>Elaborate on key ideas for the project</a:t>
            </a:r>
          </a:p>
          <a:p>
            <a:pPr>
              <a:lnSpc>
                <a:spcPct val="100000"/>
              </a:lnSpc>
            </a:pPr>
            <a:r>
              <a:rPr lang="zh-CN" altLang="en-US" sz="1600" dirty="0"/>
              <a:t>关键词 </a:t>
            </a:r>
            <a:r>
              <a:rPr lang="en-CA" altLang="zh-CN" sz="1600" dirty="0"/>
              <a:t>Keywords</a:t>
            </a:r>
          </a:p>
          <a:p>
            <a:pPr lvl="1">
              <a:lnSpc>
                <a:spcPct val="100000"/>
              </a:lnSpc>
            </a:pPr>
            <a:r>
              <a:rPr lang="zh-CN" altLang="en-US" sz="1600" dirty="0"/>
              <a:t>至少要包括该章节的关键词（加粗）  </a:t>
            </a:r>
            <a:r>
              <a:rPr lang="en-CA" altLang="zh-CN" sz="1600" dirty="0"/>
              <a:t>At least include all keywords in the chapter (bolded)</a:t>
            </a:r>
          </a:p>
          <a:p>
            <a:pPr>
              <a:lnSpc>
                <a:spcPct val="100000"/>
              </a:lnSpc>
            </a:pPr>
            <a:r>
              <a:rPr lang="zh-CN" altLang="en-US" sz="1600" dirty="0"/>
              <a:t>额外阅读材料 </a:t>
            </a:r>
            <a:r>
              <a:rPr lang="en-CA" altLang="zh-CN" sz="1600" dirty="0"/>
              <a:t>Additional reading material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D1CD2F-0CE1-4993-98E6-1CB6CE4959B2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>
                <a:solidFill>
                  <a:srgbClr val="5C307D"/>
                </a:solidFill>
              </a:rPr>
              <a:t>Week 11</a:t>
            </a:r>
            <a:endParaRPr lang="en-CA" b="1" dirty="0">
              <a:solidFill>
                <a:srgbClr val="5C30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831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 and Yahei">
      <a:majorFont>
        <a:latin typeface="Times New Roman"/>
        <a:ea typeface="Microsoft YaHei UI"/>
        <a:cs typeface=""/>
      </a:majorFont>
      <a:minorFont>
        <a:latin typeface="Times New Roman"/>
        <a:ea typeface="Microsoft Ya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b="1" dirty="0">
            <a:solidFill>
              <a:srgbClr val="5C307D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6" id="{699B255F-92C5-4B03-829B-E60678F6354F}" vid="{14A4FDF8-DC76-4FFA-8A04-FBF4C4F97E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</TotalTime>
  <Words>1182</Words>
  <Application>Microsoft Office PowerPoint</Application>
  <PresentationFormat>Widescreen</PresentationFormat>
  <Paragraphs>159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Microsoft YaHei UI</vt:lpstr>
      <vt:lpstr>Arial</vt:lpstr>
      <vt:lpstr>Times New Roman</vt:lpstr>
      <vt:lpstr>Office Theme</vt:lpstr>
      <vt:lpstr>A possible approach to shorten assembly code</vt:lpstr>
      <vt:lpstr>The Bigger Picture</vt:lpstr>
      <vt:lpstr>Step1 What we have done</vt:lpstr>
      <vt:lpstr>Our solutions</vt:lpstr>
      <vt:lpstr>Goal: Machine write machine language</vt:lpstr>
      <vt:lpstr>Digital Publishing</vt:lpstr>
      <vt:lpstr>数字出版工作流程 Digital Publishing Workflow</vt:lpstr>
      <vt:lpstr>结构总览 Overall Structure</vt:lpstr>
      <vt:lpstr>章节结构 Chapter Structure</vt:lpstr>
      <vt:lpstr>章节例子 Chapter Example</vt:lpstr>
      <vt:lpstr>写作标准 Structure</vt:lpstr>
      <vt:lpstr>写作标准 Structure</vt:lpstr>
      <vt:lpstr>注意事项 Structure</vt:lpstr>
      <vt:lpstr>资源 Sources of information</vt:lpstr>
      <vt:lpstr>关于写作  About writing…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Bochao Han</dc:creator>
  <cp:lastModifiedBy>Bochao Han</cp:lastModifiedBy>
  <cp:revision>62</cp:revision>
  <dcterms:created xsi:type="dcterms:W3CDTF">2017-11-22T09:18:30Z</dcterms:created>
  <dcterms:modified xsi:type="dcterms:W3CDTF">2017-11-30T10:15:54Z</dcterms:modified>
</cp:coreProperties>
</file>