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61" r:id="rId6"/>
    <p:sldId id="259" r:id="rId7"/>
    <p:sldId id="268" r:id="rId8"/>
    <p:sldId id="273" r:id="rId9"/>
    <p:sldId id="272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1A3286-388E-41F5-BC25-D2CF1B886503}">
          <p14:sldIdLst>
            <p14:sldId id="256"/>
            <p14:sldId id="270"/>
          </p14:sldIdLst>
        </p14:section>
        <p14:section name="Summary" id="{F74BDAF2-EE32-4E55-9043-45DB4C4A4630}">
          <p14:sldIdLst>
            <p14:sldId id="257"/>
          </p14:sldIdLst>
        </p14:section>
        <p14:section name="Rules of 2048" id="{9D858CE2-66C1-4D2B-9AE5-CD57599F4736}">
          <p14:sldIdLst>
            <p14:sldId id="260"/>
            <p14:sldId id="261"/>
          </p14:sldIdLst>
        </p14:section>
        <p14:section name="Project 11" id="{32D64758-3D34-44AD-AE1C-0B00EE5D6D0B}">
          <p14:sldIdLst>
            <p14:sldId id="259"/>
            <p14:sldId id="268"/>
            <p14:sldId id="273"/>
            <p14:sldId id="272"/>
            <p14:sldId id="274"/>
            <p14:sldId id="275"/>
          </p14:sldIdLst>
        </p14:section>
        <p14:section name="Learning Notes" id="{259C0485-9D8C-444E-BFBE-1D2147EE62F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Publications" id="{0BC17EC2-42D6-418A-A6AB-37647E0F3E47}">
          <p14:sldIdLst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4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76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9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8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4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410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2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076C-2611-4D7C-BC54-E05761267F0E}" type="datetimeFigureOut">
              <a:rPr lang="en-CA" smtClean="0"/>
              <a:t>2017-12-14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C055-9A44-4172-B3DC-73036008C6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9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19.28.44.116:3247/analyze" TargetMode="External"/><Relationship Id="rId2" Type="http://schemas.openxmlformats.org/officeDocument/2006/relationships/hyperlink" Target="http://119.28.44.116:3247/comp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ngium/JackCompi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/>
              <a:t>Weekly Report 1</a:t>
            </a:r>
            <a:r>
              <a:rPr lang="en-US" altLang="zh-CN" dirty="0"/>
              <a:t>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zh-CN" altLang="en-US" dirty="0"/>
              <a:t>金帆</a:t>
            </a:r>
            <a:endParaRPr lang="en-US" altLang="zh-CN" dirty="0"/>
          </a:p>
          <a:p>
            <a:r>
              <a:rPr lang="zh-CN" altLang="en-US" dirty="0"/>
              <a:t>李浩源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5B91-FF28-4F8F-8959-5E2B2F00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 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0100D-957B-4670-97C0-6F45A563D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GUI Test tool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TestHttpPost</a:t>
            </a:r>
            <a:r>
              <a:rPr lang="en-US" altLang="zh-CN" dirty="0"/>
              <a:t>/TestHttpPost.exe</a:t>
            </a:r>
          </a:p>
          <a:p>
            <a:pPr lvl="1"/>
            <a:r>
              <a:rPr lang="en-US" altLang="zh-CN" dirty="0"/>
              <a:t>written in C#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http://119.28.44.116:3247/compile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http://119.28.44.116:3247/analyze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575930-8B8A-49B7-B19B-7CF1B506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21" y="0"/>
            <a:ext cx="50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7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DB983-AD3E-42F1-9DD5-7310BFEF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685" y="2766218"/>
            <a:ext cx="4460630" cy="1325563"/>
          </a:xfrm>
        </p:spPr>
        <p:txBody>
          <a:bodyPr/>
          <a:lstStyle/>
          <a:p>
            <a:r>
              <a:rPr lang="en-US" altLang="zh-CN" dirty="0"/>
              <a:t>Time for Demo!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80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每个类对应一个单独的 </a:t>
            </a:r>
            <a:r>
              <a:rPr lang="en-US" altLang="zh-CN" dirty="0" err="1"/>
              <a:t>vm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每一个 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 </a:t>
            </a:r>
            <a:r>
              <a:rPr lang="zh-CN" altLang="en-US" dirty="0"/>
              <a:t>或者 </a:t>
            </a:r>
            <a:r>
              <a:rPr lang="en-US" altLang="zh-CN" dirty="0"/>
              <a:t>function </a:t>
            </a:r>
            <a:r>
              <a:rPr lang="zh-CN" altLang="en-US" dirty="0"/>
              <a:t>对应一个 </a:t>
            </a:r>
            <a:r>
              <a:rPr lang="en-US" altLang="zh-CN" dirty="0"/>
              <a:t>function</a:t>
            </a:r>
          </a:p>
          <a:p>
            <a:r>
              <a:rPr lang="zh-CN" altLang="en-US" dirty="0"/>
              <a:t>命名规则是“类名</a:t>
            </a:r>
            <a:r>
              <a:rPr lang="en-US" altLang="zh-CN" dirty="0"/>
              <a:t>.</a:t>
            </a:r>
            <a:r>
              <a:rPr lang="zh-CN" altLang="en-US" dirty="0"/>
              <a:t>函数名”。不同类的函数名称可以相互区分。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50C1A7-BEDF-4822-8AAD-C7D8FFAD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7" y="4632648"/>
            <a:ext cx="5238370" cy="54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AD506-FADC-4BF8-AA18-BA73A44D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3261"/>
            <a:ext cx="4233169" cy="542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EA6BC2-D6C2-4711-A6AB-6BB4D09B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04005"/>
            <a:ext cx="4233169" cy="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在每个类的 </a:t>
            </a:r>
            <a:r>
              <a:rPr lang="en-US" altLang="zh-CN" dirty="0"/>
              <a:t>constructor </a:t>
            </a:r>
            <a:r>
              <a:rPr lang="zh-CN" altLang="en-US" dirty="0"/>
              <a:t>中，首先分配内存，分配的内存长度等于该类的 </a:t>
            </a:r>
            <a:r>
              <a:rPr lang="en-US" altLang="zh-CN" dirty="0"/>
              <a:t>field </a:t>
            </a:r>
            <a:r>
              <a:rPr lang="zh-CN" altLang="en-US" dirty="0"/>
              <a:t>个数之和（相当于给该实例的每个 </a:t>
            </a:r>
            <a:r>
              <a:rPr lang="en-US" altLang="zh-CN" dirty="0"/>
              <a:t>field </a:t>
            </a:r>
            <a:r>
              <a:rPr lang="zh-CN" altLang="en-US" dirty="0"/>
              <a:t>分配内存）。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0DA2A-973E-4EB8-B102-C83076D7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95" y="3091656"/>
            <a:ext cx="5461071" cy="2460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941598-3B97-487E-8ADE-148D3195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35" y="3824886"/>
            <a:ext cx="4571138" cy="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在每个函数中分配内存后，就是处理变量声明了。</a:t>
            </a:r>
            <a:endParaRPr lang="en-US" altLang="zh-CN" dirty="0"/>
          </a:p>
          <a:p>
            <a:r>
              <a:rPr lang="zh-CN" altLang="en-US" dirty="0"/>
              <a:t>变量声明并不显式对应代码，但是编译器需要记下各个局部变量的名称及其在栈上的位置。</a:t>
            </a:r>
            <a:endParaRPr lang="en-US" altLang="zh-CN" dirty="0"/>
          </a:p>
          <a:p>
            <a:r>
              <a:rPr lang="zh-CN" altLang="en-US" dirty="0"/>
              <a:t>（例如 </a:t>
            </a:r>
            <a:r>
              <a:rPr lang="en-US" altLang="zh-CN" dirty="0"/>
              <a:t>push local x </a:t>
            </a:r>
            <a:r>
              <a:rPr lang="zh-CN" altLang="en-US" dirty="0"/>
              <a:t>中的数字 </a:t>
            </a:r>
            <a:r>
              <a:rPr lang="en-US" altLang="zh-CN" dirty="0"/>
              <a:t>x </a:t>
            </a:r>
            <a:r>
              <a:rPr lang="zh-CN" altLang="en-US" dirty="0"/>
              <a:t>是多少）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DF6D88-D3B3-4028-B893-8E4158B9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3" y="5647354"/>
            <a:ext cx="3924882" cy="772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12FC4-F498-4509-9943-B3130F09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2" y="4414934"/>
            <a:ext cx="3926540" cy="88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CBC45-4341-4FA3-868F-8D1AB63B2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450" y="4815081"/>
            <a:ext cx="4754745" cy="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变量声明后就是各种语句。</a:t>
            </a:r>
            <a:endParaRPr lang="en-US" altLang="zh-CN" dirty="0"/>
          </a:p>
          <a:p>
            <a:r>
              <a:rPr lang="zh-CN" altLang="en-US" dirty="0"/>
              <a:t>语句遵循后缀表达式，同样采用递归式生成。</a:t>
            </a:r>
            <a:endParaRPr lang="en-US" altLang="zh-CN" dirty="0"/>
          </a:p>
          <a:p>
            <a:r>
              <a:rPr lang="zh-CN" altLang="en-US" dirty="0"/>
              <a:t>所有变量名称需要查询 </a:t>
            </a:r>
            <a:r>
              <a:rPr lang="en-US" altLang="zh-CN" dirty="0"/>
              <a:t>symbol table</a:t>
            </a:r>
            <a:r>
              <a:rPr lang="zh-CN" altLang="en-US" dirty="0"/>
              <a:t>（由编译器维护），转换为相应的 </a:t>
            </a:r>
            <a:r>
              <a:rPr lang="en-US" altLang="zh-CN" dirty="0"/>
              <a:t>argument </a:t>
            </a:r>
            <a:r>
              <a:rPr lang="zh-CN" altLang="en-US" dirty="0"/>
              <a:t>或者 </a:t>
            </a:r>
            <a:r>
              <a:rPr lang="en-US" altLang="zh-CN" dirty="0"/>
              <a:t>local </a:t>
            </a:r>
            <a:r>
              <a:rPr lang="zh-CN" altLang="en-US" dirty="0"/>
              <a:t>内存位置。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A4832-32B0-4B02-9F41-C7814261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7" y="4011465"/>
            <a:ext cx="3818548" cy="1490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88E718-534D-4243-B20F-04169BE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65" y="4481221"/>
            <a:ext cx="6463522" cy="5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类的 </a:t>
            </a:r>
            <a:r>
              <a:rPr lang="en-US" altLang="zh-CN" dirty="0"/>
              <a:t>static </a:t>
            </a:r>
            <a:r>
              <a:rPr lang="zh-CN" altLang="en-US" dirty="0"/>
              <a:t>成员使用专门的 </a:t>
            </a:r>
            <a:r>
              <a:rPr lang="en-US" altLang="zh-CN" dirty="0"/>
              <a:t>static </a:t>
            </a:r>
            <a:r>
              <a:rPr lang="zh-CN" altLang="en-US" dirty="0"/>
              <a:t>内存区。</a:t>
            </a:r>
            <a:endParaRPr lang="en-US" altLang="zh-CN" dirty="0"/>
          </a:p>
          <a:p>
            <a:r>
              <a:rPr lang="zh-CN" altLang="en-US" dirty="0"/>
              <a:t>具体用法参见 </a:t>
            </a:r>
            <a:r>
              <a:rPr lang="en-US" altLang="zh-CN" dirty="0"/>
              <a:t>PongGame.vm </a:t>
            </a:r>
            <a:r>
              <a:rPr lang="zh-CN" altLang="en-US" dirty="0"/>
              <a:t>的 </a:t>
            </a:r>
            <a:r>
              <a:rPr lang="en-US" altLang="zh-CN" dirty="0" err="1"/>
              <a:t>newInstance</a:t>
            </a:r>
            <a:r>
              <a:rPr lang="en-US" altLang="zh-CN" dirty="0"/>
              <a:t> </a:t>
            </a:r>
            <a:r>
              <a:rPr lang="zh-CN" altLang="en-US" dirty="0"/>
              <a:t>函数。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F2976-0BA9-4832-9CF6-44B14E8E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51" y="3635650"/>
            <a:ext cx="5239449" cy="507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8F6003-E0DC-4B54-8375-9136701A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51" y="4648208"/>
            <a:ext cx="5239449" cy="133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B34605-34F8-4463-B24C-A89FC4FC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42" y="3910421"/>
            <a:ext cx="4709276" cy="14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学习笔记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赋值语句使用成对的 </a:t>
            </a:r>
            <a:r>
              <a:rPr lang="en-US" altLang="zh-CN" dirty="0"/>
              <a:t>push </a:t>
            </a:r>
            <a:r>
              <a:rPr lang="zh-CN" altLang="en-US" dirty="0"/>
              <a:t>和 </a:t>
            </a:r>
            <a:r>
              <a:rPr lang="en-US" altLang="zh-CN" dirty="0"/>
              <a:t>pop </a:t>
            </a:r>
            <a:r>
              <a:rPr lang="zh-CN" altLang="en-US" dirty="0"/>
              <a:t>实现。</a:t>
            </a:r>
          </a:p>
          <a:p>
            <a:r>
              <a:rPr lang="zh-CN" altLang="en-US" dirty="0"/>
              <a:t>函数调用，先将参数压入栈，然后调用栈，再弹出返回值。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 </a:t>
            </a:r>
            <a:r>
              <a:rPr lang="zh-CN" altLang="en-US" dirty="0"/>
              <a:t>语句需要使用 </a:t>
            </a:r>
            <a:r>
              <a:rPr lang="en-US" altLang="zh-CN" dirty="0"/>
              <a:t>if-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zh-CN" altLang="en-US" dirty="0"/>
              <a:t>指令，配合不同的 </a:t>
            </a:r>
            <a:r>
              <a:rPr lang="en-US" altLang="zh-CN" dirty="0"/>
              <a:t>label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3981F-767F-4ABC-B859-F5150543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9" y="4040427"/>
            <a:ext cx="4684195" cy="19347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878353-F377-410B-BB7E-F29517DA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427" y="3774748"/>
            <a:ext cx="3029823" cy="24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6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418B2-D9D9-4954-BBBB-A26A355C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66FF7-E9E2-4094-AA08-C33DD426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18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0. </a:t>
            </a:r>
            <a:r>
              <a:rPr lang="en-US" altLang="zh-CN" b="1" dirty="0">
                <a:solidFill>
                  <a:schemeClr val="accent1"/>
                </a:solidFill>
              </a:rPr>
              <a:t>Introduction</a:t>
            </a:r>
          </a:p>
          <a:p>
            <a:pPr lvl="1"/>
            <a:r>
              <a:rPr lang="en-US" altLang="zh-CN" dirty="0"/>
              <a:t>How compilers work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Introduction to Jack Language</a:t>
            </a:r>
          </a:p>
          <a:p>
            <a:r>
              <a:rPr lang="en-US" altLang="zh-CN" dirty="0"/>
              <a:t>1. </a:t>
            </a:r>
            <a:r>
              <a:rPr lang="en-US" altLang="zh-CN" b="1" dirty="0">
                <a:solidFill>
                  <a:srgbClr val="FF0000"/>
                </a:solidFill>
              </a:rPr>
              <a:t>Tokenization</a:t>
            </a:r>
          </a:p>
          <a:p>
            <a:pPr lvl="1"/>
            <a:r>
              <a:rPr lang="en-US" altLang="zh-CN" dirty="0"/>
              <a:t>Finite state machines</a:t>
            </a:r>
          </a:p>
          <a:p>
            <a:pPr lvl="1"/>
            <a:r>
              <a:rPr lang="en-US" altLang="zh-CN" dirty="0"/>
              <a:t>Design Tokenizer module by contract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5361B8-6C83-4C56-B67F-5D1129A45D77}"/>
              </a:ext>
            </a:extLst>
          </p:cNvPr>
          <p:cNvSpPr txBox="1">
            <a:spLocks/>
          </p:cNvSpPr>
          <p:nvPr/>
        </p:nvSpPr>
        <p:spPr>
          <a:xfrm>
            <a:off x="4401671" y="1690688"/>
            <a:ext cx="3635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 </a:t>
            </a:r>
            <a:r>
              <a:rPr lang="en-US" altLang="zh-CN" b="1" dirty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CN" dirty="0"/>
              <a:t>Tree and its traverse</a:t>
            </a:r>
          </a:p>
          <a:p>
            <a:pPr lvl="1"/>
            <a:r>
              <a:rPr lang="en-US" altLang="zh-CN" dirty="0"/>
              <a:t>Stack and recursion</a:t>
            </a:r>
          </a:p>
          <a:p>
            <a:pPr lvl="1"/>
            <a:r>
              <a:rPr lang="en-US" altLang="zh-CN" dirty="0"/>
              <a:t>Design Analyzer module by contract</a:t>
            </a:r>
          </a:p>
          <a:p>
            <a:pPr lvl="1"/>
            <a:r>
              <a:rPr lang="en-US" altLang="zh-CN" dirty="0"/>
              <a:t>Disambiguation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en-US" altLang="zh-CN" dirty="0" err="1"/>
              <a:t>Dockerization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7A034-6998-4BEC-A723-62BA93D217D9}"/>
              </a:ext>
            </a:extLst>
          </p:cNvPr>
          <p:cNvSpPr txBox="1">
            <a:spLocks/>
          </p:cNvSpPr>
          <p:nvPr/>
        </p:nvSpPr>
        <p:spPr>
          <a:xfrm>
            <a:off x="8113058" y="365124"/>
            <a:ext cx="3635188" cy="6214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 </a:t>
            </a:r>
            <a:r>
              <a:rPr lang="en-US" altLang="zh-CN" b="1" dirty="0">
                <a:solidFill>
                  <a:srgbClr val="FF0000"/>
                </a:solidFill>
              </a:rPr>
              <a:t>Code generation</a:t>
            </a:r>
          </a:p>
          <a:p>
            <a:pPr lvl="1"/>
            <a:r>
              <a:rPr lang="en-US" altLang="zh-CN" dirty="0"/>
              <a:t>Stack-based VM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Parsing expressions</a:t>
            </a:r>
          </a:p>
          <a:p>
            <a:pPr lvl="1"/>
            <a:r>
              <a:rPr lang="en-US" altLang="zh-CN" dirty="0"/>
              <a:t>Subroutine calls</a:t>
            </a:r>
          </a:p>
          <a:p>
            <a:pPr lvl="1"/>
            <a:r>
              <a:rPr lang="en-US" altLang="zh-CN" dirty="0"/>
              <a:t>Obstacles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solidFill>
                  <a:schemeClr val="accent1"/>
                </a:solidFill>
              </a:rPr>
              <a:t>Game 2048: an app</a:t>
            </a: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b="1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altLang="zh-CN" dirty="0"/>
              <a:t>Java docs</a:t>
            </a:r>
          </a:p>
          <a:p>
            <a:pPr lvl="1"/>
            <a:r>
              <a:rPr lang="en-US" altLang="zh-CN" dirty="0"/>
              <a:t>Readme file</a:t>
            </a:r>
          </a:p>
          <a:p>
            <a:endParaRPr lang="en-US" altLang="zh-CN" dirty="0"/>
          </a:p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71EC0-E283-4D7B-B5DC-76D37A8C19B0}"/>
              </a:ext>
            </a:extLst>
          </p:cNvPr>
          <p:cNvSpPr txBox="1"/>
          <p:nvPr/>
        </p:nvSpPr>
        <p:spPr>
          <a:xfrm>
            <a:off x="466165" y="5970494"/>
            <a:ext cx="649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任务分工：</a:t>
            </a:r>
            <a:r>
              <a:rPr lang="zh-CN" altLang="en-US" dirty="0">
                <a:solidFill>
                  <a:srgbClr val="FF0000"/>
                </a:solidFill>
              </a:rPr>
              <a:t>金帆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chemeClr val="accent1"/>
                </a:solidFill>
              </a:rPr>
              <a:t>李浩源</a:t>
            </a:r>
            <a:r>
              <a:rPr lang="zh-CN" altLang="en-US" dirty="0"/>
              <a:t>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5273E-0E68-4E14-9E78-8E28822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Invitation to Group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DCE8-3F67-4D43-91D5-67476071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 1: implements parser from functional programming perspective</a:t>
            </a:r>
          </a:p>
          <a:p>
            <a:pPr lvl="1"/>
            <a:r>
              <a:rPr lang="en-US" altLang="zh-CN" dirty="0"/>
              <a:t>LEX, </a:t>
            </a:r>
            <a:r>
              <a:rPr lang="en-US" altLang="zh-CN" dirty="0" err="1"/>
              <a:t>RegEx</a:t>
            </a:r>
            <a:endParaRPr lang="en-US" altLang="zh-CN" dirty="0"/>
          </a:p>
          <a:p>
            <a:r>
              <a:rPr lang="en-US" altLang="zh-CN" dirty="0"/>
              <a:t>Group 2: implements parser using recursive-descent</a:t>
            </a:r>
          </a:p>
          <a:p>
            <a:pPr lvl="1"/>
            <a:r>
              <a:rPr lang="en-US" altLang="zh-CN" dirty="0"/>
              <a:t>Java, Java, Java</a:t>
            </a:r>
          </a:p>
          <a:p>
            <a:endParaRPr lang="en-US" altLang="zh-CN" dirty="0"/>
          </a:p>
          <a:p>
            <a:r>
              <a:rPr lang="en-US" altLang="zh-CN" dirty="0"/>
              <a:t>We would like to invite group 1 to collaborate with us in writing the textbook-like publication, providing various approaches on the same problem.</a:t>
            </a:r>
          </a:p>
          <a:p>
            <a:r>
              <a:rPr lang="en-US" altLang="zh-CN" dirty="0"/>
              <a:t>It will surely enrich the diversity of our work if you join us!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5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8C10-00C8-42FD-A341-5CF67D9F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C9CBE-081C-450E-8235-BB44A1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1943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背景：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10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章代码全部写完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准备开始写出版物</a:t>
            </a:r>
          </a:p>
          <a:p>
            <a:r>
              <a:rPr lang="zh-CN" altLang="en-US" dirty="0">
                <a:latin typeface="+mj-ea"/>
                <a:ea typeface="+mj-ea"/>
              </a:rPr>
              <a:t>目标：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写出版物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输入：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课本（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8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章）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样例程序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vital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  <a:p>
            <a:pPr lvl="1"/>
            <a:r>
              <a:rPr lang="en-US" altLang="zh-CN" dirty="0">
                <a:latin typeface="+mj-ea"/>
                <a:ea typeface="+mj-ea"/>
              </a:rPr>
              <a:t>Nand2X</a:t>
            </a:r>
            <a:r>
              <a:rPr lang="zh-CN" altLang="en-US" dirty="0">
                <a:latin typeface="+mj-ea"/>
                <a:ea typeface="+mj-ea"/>
              </a:rPr>
              <a:t>资源库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其他课程的同学在维基的内容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42B3B-AB65-4C3F-B5F3-D3DEA50885DE}"/>
              </a:ext>
            </a:extLst>
          </p:cNvPr>
          <p:cNvSpPr txBox="1">
            <a:spLocks/>
          </p:cNvSpPr>
          <p:nvPr/>
        </p:nvSpPr>
        <p:spPr>
          <a:xfrm>
            <a:off x="6548718" y="977153"/>
            <a:ext cx="4944035" cy="541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输出：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包含 </a:t>
            </a:r>
            <a:r>
              <a:rPr lang="en-US" altLang="zh-CN" sz="2000" dirty="0" err="1">
                <a:latin typeface="+mj-ea"/>
                <a:ea typeface="+mj-ea"/>
              </a:rPr>
              <a:t>HttpWebApi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模块的 </a:t>
            </a:r>
            <a:r>
              <a:rPr lang="en-US" altLang="zh-CN" sz="2000" dirty="0" err="1">
                <a:latin typeface="+mj-ea"/>
                <a:ea typeface="+mj-ea"/>
              </a:rPr>
              <a:t>JackCompiler</a:t>
            </a:r>
            <a:r>
              <a:rPr lang="zh-CN" altLang="en-US" sz="2000" dirty="0">
                <a:latin typeface="+mj-ea"/>
                <a:ea typeface="+mj-ea"/>
              </a:rPr>
              <a:t>，并在云端部署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过程：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阅读教材，大部分内容没有结合实例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用样例程序编译 </a:t>
            </a:r>
            <a:r>
              <a:rPr lang="en-US" altLang="zh-CN" sz="2000" dirty="0" err="1">
                <a:latin typeface="+mj-ea"/>
                <a:ea typeface="+mj-ea"/>
              </a:rPr>
              <a:t>PongGame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例程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直接对比 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jack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和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</a:rPr>
              <a:t>vm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文件</a:t>
            </a:r>
          </a:p>
          <a:p>
            <a:r>
              <a:rPr lang="zh-CN" altLang="en-US" sz="2400" dirty="0">
                <a:latin typeface="+mj-ea"/>
                <a:ea typeface="+mj-ea"/>
              </a:rPr>
              <a:t>效果：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程序代码写完，并通过样例程序测试</a:t>
            </a:r>
            <a:endParaRPr lang="en-US" altLang="zh-CN" sz="2000" dirty="0">
              <a:latin typeface="+mj-ea"/>
              <a:ea typeface="+mj-ea"/>
            </a:endParaRPr>
          </a:p>
          <a:p>
            <a:pPr lvl="2"/>
            <a:r>
              <a:rPr lang="en-US" altLang="zh-CN" sz="1600" dirty="0">
                <a:latin typeface="+mj-ea"/>
                <a:ea typeface="+mj-ea"/>
              </a:rPr>
              <a:t>Beyond Compare </a:t>
            </a:r>
            <a:r>
              <a:rPr lang="zh-CN" altLang="en-US" sz="1600" dirty="0">
                <a:latin typeface="+mj-ea"/>
                <a:ea typeface="+mj-ea"/>
              </a:rPr>
              <a:t>文本比较工具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外部因素：</a:t>
            </a: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组员们之间的交流沟通较少。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李闫涛同学退课</a:t>
            </a:r>
            <a:endParaRPr lang="en-US" altLang="zh-CN" sz="2000" dirty="0">
              <a:latin typeface="+mj-ea"/>
              <a:ea typeface="+mj-ea"/>
            </a:endParaRPr>
          </a:p>
          <a:p>
            <a:pPr lvl="1"/>
            <a:r>
              <a:rPr lang="zh-CN" altLang="en-US" sz="2000" dirty="0">
                <a:latin typeface="+mj-ea"/>
                <a:ea typeface="+mj-ea"/>
              </a:rPr>
              <a:t>希望与第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组合写编译器出版物</a:t>
            </a:r>
          </a:p>
        </p:txBody>
      </p:sp>
    </p:spTree>
    <p:extLst>
      <p:ext uri="{BB962C8B-B14F-4D97-AF65-F5344CB8AC3E}">
        <p14:creationId xmlns:p14="http://schemas.microsoft.com/office/powerpoint/2010/main" val="24788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Projects 9 &amp;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2048 in Jack</a:t>
            </a:r>
          </a:p>
          <a:p>
            <a:pPr lvl="1"/>
            <a:r>
              <a:rPr lang="en-US" dirty="0"/>
              <a:t>Add an AI based on Minmax tree and alpha-beta pruning?</a:t>
            </a:r>
          </a:p>
          <a:p>
            <a:endParaRPr lang="en-US" dirty="0"/>
          </a:p>
          <a:p>
            <a:r>
              <a:rPr lang="en-US" dirty="0"/>
              <a:t>Tokenizer in Java</a:t>
            </a:r>
          </a:p>
          <a:p>
            <a:endParaRPr lang="en-US" dirty="0"/>
          </a:p>
          <a:p>
            <a:r>
              <a:rPr lang="en-US" dirty="0"/>
              <a:t>Analyzer in Java</a:t>
            </a:r>
          </a:p>
          <a:p>
            <a:pPr lvl="1"/>
            <a:r>
              <a:rPr lang="en-US" dirty="0"/>
              <a:t>Recursive-descent LL(0) parser</a:t>
            </a:r>
          </a:p>
          <a:p>
            <a:pPr lvl="1"/>
            <a:r>
              <a:rPr lang="en-CA" dirty="0"/>
              <a:t>RESTful Web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</a:t>
            </a:r>
            <a:r>
              <a:rPr lang="en-US" b="1" dirty="0">
                <a:solidFill>
                  <a:srgbClr val="5C307D"/>
                </a:solidFill>
              </a:rPr>
              <a:t>2</a:t>
            </a:r>
            <a:endParaRPr lang="en-CA" b="1" dirty="0">
              <a:solidFill>
                <a:srgbClr val="5C307D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99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of 2048 game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The game has a 4-by-4 grid and some blocks with value on it</a:t>
            </a:r>
          </a:p>
          <a:p>
            <a:pPr lvl="1"/>
            <a:r>
              <a:rPr lang="en-US" altLang="zh-CN" dirty="0"/>
              <a:t>Press arrow keys to move</a:t>
            </a:r>
          </a:p>
          <a:p>
            <a:pPr lvl="1"/>
            <a:r>
              <a:rPr lang="en-US" altLang="zh-CN" dirty="0"/>
              <a:t>During a move operation</a:t>
            </a:r>
          </a:p>
          <a:p>
            <a:pPr lvl="2"/>
            <a:r>
              <a:rPr lang="en-US" altLang="zh-CN" dirty="0"/>
              <a:t>all blocks are moved to that direction</a:t>
            </a:r>
          </a:p>
          <a:p>
            <a:pPr lvl="2"/>
            <a:r>
              <a:rPr lang="en-US" altLang="zh-CN" dirty="0"/>
              <a:t>Two blocks with the same value which are adjacent and are added together, forming a new block with the added value</a:t>
            </a:r>
          </a:p>
          <a:p>
            <a:pPr lvl="2"/>
            <a:r>
              <a:rPr lang="en-US" altLang="zh-CN" dirty="0"/>
              <a:t>A block with value 2 or 4 is placed on a random place</a:t>
            </a:r>
          </a:p>
          <a:p>
            <a:pPr lvl="1"/>
            <a:r>
              <a:rPr lang="en-US" altLang="zh-CN" dirty="0"/>
              <a:t>When a block with value 2048 comes up, the player wins</a:t>
            </a:r>
          </a:p>
          <a:p>
            <a:pPr lvl="1"/>
            <a:r>
              <a:rPr lang="en-US" altLang="zh-CN" dirty="0"/>
              <a:t>When there is no valid operation, the game is over</a:t>
            </a:r>
          </a:p>
        </p:txBody>
      </p:sp>
    </p:spTree>
    <p:extLst>
      <p:ext uri="{BB962C8B-B14F-4D97-AF65-F5344CB8AC3E}">
        <p14:creationId xmlns:p14="http://schemas.microsoft.com/office/powerpoint/2010/main" val="10774650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7D3C8-A22A-4C9C-A983-A98FB1CB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2048</a:t>
            </a:r>
            <a:r>
              <a:rPr lang="zh-CN" altLang="en-US" dirty="0"/>
              <a:t>游戏规则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F616-7FD0-4ECB-9592-6C019E83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游戏界面有</a:t>
            </a:r>
            <a:r>
              <a:rPr lang="en-US" altLang="zh-CN" dirty="0"/>
              <a:t>4x4</a:t>
            </a:r>
            <a:r>
              <a:rPr lang="zh-CN" altLang="en-US" dirty="0"/>
              <a:t>的方格，其中一些格子上有数字</a:t>
            </a:r>
            <a:endParaRPr lang="en-US" altLang="zh-CN" dirty="0"/>
          </a:p>
          <a:p>
            <a:pPr lvl="1"/>
            <a:r>
              <a:rPr lang="zh-CN" altLang="en-US" dirty="0"/>
              <a:t>用方向键移动，若此方向上可移动，每次移动</a:t>
            </a:r>
            <a:endParaRPr lang="en-US" altLang="zh-CN" dirty="0"/>
          </a:p>
          <a:p>
            <a:pPr lvl="2"/>
            <a:r>
              <a:rPr lang="zh-CN" altLang="en-US" dirty="0"/>
              <a:t>所有方格都移到该方向的尽头</a:t>
            </a:r>
            <a:endParaRPr lang="en-US" altLang="zh-CN" dirty="0"/>
          </a:p>
          <a:p>
            <a:pPr lvl="2"/>
            <a:r>
              <a:rPr lang="zh-CN" altLang="en-US" dirty="0"/>
              <a:t>同方向上无分隔的两个具有相同数字的方格合为一个，数字相加</a:t>
            </a:r>
            <a:endParaRPr lang="en-US" altLang="zh-CN" dirty="0"/>
          </a:p>
          <a:p>
            <a:pPr lvl="2"/>
            <a:r>
              <a:rPr lang="zh-CN" altLang="en-US" dirty="0"/>
              <a:t>在随机一个空格上放一个</a:t>
            </a:r>
            <a:r>
              <a:rPr lang="en-US" altLang="zh-CN" dirty="0"/>
              <a:t>2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若出现</a:t>
            </a:r>
            <a:r>
              <a:rPr lang="en-US" altLang="zh-CN" dirty="0"/>
              <a:t>2048</a:t>
            </a:r>
            <a:r>
              <a:rPr lang="zh-CN" altLang="en-US" dirty="0"/>
              <a:t>则判定为胜</a:t>
            </a:r>
            <a:endParaRPr lang="en-US" altLang="zh-CN" dirty="0"/>
          </a:p>
          <a:p>
            <a:pPr lvl="1"/>
            <a:r>
              <a:rPr lang="zh-CN" altLang="en-US" dirty="0"/>
              <a:t>若四个方向均不可移动则游戏结束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52738"/>
            <a:ext cx="2352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组合 9"/>
          <p:cNvGrpSpPr/>
          <p:nvPr/>
        </p:nvGrpSpPr>
        <p:grpSpPr>
          <a:xfrm>
            <a:off x="1268412" y="3862387"/>
            <a:ext cx="8028535" cy="2358892"/>
            <a:chOff x="2703512" y="2465387"/>
            <a:chExt cx="8028535" cy="2358892"/>
          </a:xfrm>
        </p:grpSpPr>
        <p:pic>
          <p:nvPicPr>
            <p:cNvPr id="7" name="图片 6" descr="movedown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3512" y="2465387"/>
              <a:ext cx="2466975" cy="2333625"/>
            </a:xfrm>
            <a:prstGeom prst="rect">
              <a:avLst/>
            </a:prstGeom>
          </p:spPr>
        </p:pic>
        <p:pic>
          <p:nvPicPr>
            <p:cNvPr id="8" name="图片 7" descr="movedown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0322" y="2547804"/>
              <a:ext cx="2371725" cy="2276475"/>
            </a:xfrm>
            <a:prstGeom prst="rect">
              <a:avLst/>
            </a:prstGeom>
          </p:spPr>
        </p:pic>
        <p:sp>
          <p:nvSpPr>
            <p:cNvPr id="9" name="右箭头 8"/>
            <p:cNvSpPr/>
            <p:nvPr/>
          </p:nvSpPr>
          <p:spPr>
            <a:xfrm>
              <a:off x="5295900" y="3505200"/>
              <a:ext cx="2984500" cy="469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按下“↓”键</a:t>
              </a:r>
            </a:p>
          </p:txBody>
        </p:sp>
      </p:grpSp>
      <p:pic>
        <p:nvPicPr>
          <p:cNvPr id="11" name="图片 10" descr="win3 - 副本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887" y="3624262"/>
            <a:ext cx="3552825" cy="2276475"/>
          </a:xfrm>
          <a:prstGeom prst="rect">
            <a:avLst/>
          </a:prstGeom>
        </p:spPr>
      </p:pic>
      <p:pic>
        <p:nvPicPr>
          <p:cNvPr id="12" name="图片 11" descr="los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7" y="3692525"/>
            <a:ext cx="39719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EEA4-555E-47F0-A1DE-1140A1C3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AEBF1-7A76-4E96-9446-911CF29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Still recursive-descent on an XML document</a:t>
            </a:r>
          </a:p>
          <a:p>
            <a:r>
              <a:rPr lang="en-US" altLang="zh-CN" dirty="0" err="1"/>
              <a:t>procClass</a:t>
            </a:r>
            <a:r>
              <a:rPr lang="en-US" altLang="zh-CN" dirty="0"/>
              <a:t>(): generate a </a:t>
            </a:r>
            <a:r>
              <a:rPr lang="en-US" altLang="zh-CN" dirty="0" err="1">
                <a:solidFill>
                  <a:srgbClr val="FF0000"/>
                </a:solidFill>
              </a:rPr>
              <a:t>hashmap</a:t>
            </a:r>
            <a:r>
              <a:rPr lang="en-US" altLang="zh-CN" dirty="0"/>
              <a:t> for all fields and for static members</a:t>
            </a:r>
          </a:p>
          <a:p>
            <a:pPr lvl="1"/>
            <a:r>
              <a:rPr lang="en-US" altLang="zh-CN" dirty="0"/>
              <a:t>Records locations in memory relative to registers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 and “</a:t>
            </a:r>
            <a:r>
              <a:rPr lang="en-US" altLang="zh-CN" dirty="0">
                <a:highlight>
                  <a:srgbClr val="FFFF00"/>
                </a:highlight>
              </a:rPr>
              <a:t>static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procSubroutineDec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Constructor: Allocate memory for all fields; set pointers to “</a:t>
            </a:r>
            <a:r>
              <a:rPr lang="en-US" altLang="zh-CN" dirty="0">
                <a:highlight>
                  <a:srgbClr val="FFFF00"/>
                </a:highlight>
              </a:rPr>
              <a:t>this</a:t>
            </a:r>
            <a:r>
              <a:rPr lang="en-US" altLang="zh-CN" dirty="0"/>
              <a:t>”; call Method</a:t>
            </a:r>
          </a:p>
          <a:p>
            <a:pPr lvl="1"/>
            <a:r>
              <a:rPr lang="en-US" altLang="zh-CN" dirty="0"/>
              <a:t>Method: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pPr lvl="1"/>
            <a:r>
              <a:rPr lang="en-US" altLang="zh-CN" dirty="0"/>
              <a:t>Function: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“</a:t>
            </a:r>
            <a:r>
              <a:rPr lang="en-US" altLang="zh-CN" dirty="0">
                <a:highlight>
                  <a:srgbClr val="FFFF00"/>
                </a:highlight>
              </a:rPr>
              <a:t>arguments</a:t>
            </a:r>
            <a:r>
              <a:rPr lang="en-US" altLang="zh-CN" dirty="0"/>
              <a:t>”; do each statement </a:t>
            </a:r>
          </a:p>
          <a:p>
            <a:r>
              <a:rPr lang="en-US" altLang="zh-CN" dirty="0" err="1"/>
              <a:t>procVarDec</a:t>
            </a:r>
            <a:r>
              <a:rPr lang="en-US" altLang="zh-CN" dirty="0"/>
              <a:t>(): generate a </a:t>
            </a:r>
            <a:r>
              <a:rPr lang="en-US" altLang="zh-CN" dirty="0" err="1"/>
              <a:t>hashmap</a:t>
            </a:r>
            <a:r>
              <a:rPr lang="en-US" altLang="zh-CN" dirty="0"/>
              <a:t> for local variables; set “</a:t>
            </a:r>
            <a:r>
              <a:rPr lang="en-US" altLang="zh-CN" dirty="0">
                <a:highlight>
                  <a:srgbClr val="FFFF00"/>
                </a:highlight>
              </a:rPr>
              <a:t>local</a:t>
            </a:r>
            <a:r>
              <a:rPr lang="en-US" altLang="zh-CN" dirty="0"/>
              <a:t>”</a:t>
            </a:r>
          </a:p>
          <a:p>
            <a:r>
              <a:rPr lang="en-US" altLang="zh-CN" dirty="0" err="1"/>
              <a:t>procStatement</a:t>
            </a:r>
            <a:r>
              <a:rPr lang="en-US" altLang="zh-CN" dirty="0"/>
              <a:t>(): recursive-descent on Expressions and Terms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2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F580-1927-4367-89EF-E1A7E81F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11: Jack Code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958F3-685E-480A-8F82-6C7D1584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procSubroutineCall</a:t>
            </a:r>
            <a:r>
              <a:rPr lang="en-US" altLang="zh-CN" dirty="0"/>
              <a:t>(): calculate &amp; push arguments; call; pop return</a:t>
            </a:r>
          </a:p>
          <a:p>
            <a:r>
              <a:rPr lang="en-US" altLang="zh-CN" dirty="0" err="1"/>
              <a:t>procExpression</a:t>
            </a:r>
            <a:r>
              <a:rPr lang="en-US" altLang="zh-CN" dirty="0"/>
              <a:t>(): </a:t>
            </a:r>
            <a:r>
              <a:rPr lang="en-US" altLang="zh-CN" dirty="0" err="1"/>
              <a:t>calc</a:t>
            </a:r>
            <a:r>
              <a:rPr lang="en-US" altLang="zh-CN" dirty="0"/>
              <a:t> terms using </a:t>
            </a:r>
            <a:r>
              <a:rPr lang="en-US" altLang="zh-CN" dirty="0" err="1"/>
              <a:t>procTerm</a:t>
            </a:r>
            <a:r>
              <a:rPr lang="en-US" altLang="zh-CN" dirty="0"/>
              <a:t>(); post-order operators</a:t>
            </a:r>
          </a:p>
          <a:p>
            <a:r>
              <a:rPr lang="en-US" altLang="zh-CN" dirty="0" err="1"/>
              <a:t>procTerm</a:t>
            </a:r>
            <a:r>
              <a:rPr lang="en-US" altLang="zh-CN" dirty="0"/>
              <a:t>(): </a:t>
            </a:r>
          </a:p>
          <a:p>
            <a:pPr lvl="1"/>
            <a:r>
              <a:rPr lang="en-US" altLang="zh-CN" dirty="0"/>
              <a:t>Integer: push constant</a:t>
            </a:r>
          </a:p>
          <a:p>
            <a:pPr lvl="1"/>
            <a:r>
              <a:rPr lang="en-US" altLang="zh-CN" dirty="0"/>
              <a:t>String: push characters one after another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</a:t>
            </a:r>
          </a:p>
          <a:p>
            <a:pPr lvl="1"/>
            <a:r>
              <a:rPr lang="en-US" altLang="zh-CN" dirty="0" err="1"/>
              <a:t>VarName</a:t>
            </a:r>
            <a:r>
              <a:rPr lang="en-US" altLang="zh-CN" dirty="0"/>
              <a:t>[]: look it up in </a:t>
            </a:r>
            <a:r>
              <a:rPr lang="en-US" altLang="zh-CN" dirty="0" err="1"/>
              <a:t>hashmaps</a:t>
            </a:r>
            <a:r>
              <a:rPr lang="en-US" altLang="zh-CN" dirty="0"/>
              <a:t>; push the value in that address plus offset</a:t>
            </a:r>
          </a:p>
          <a:p>
            <a:pPr lvl="1"/>
            <a:r>
              <a:rPr lang="en-US" altLang="zh-CN" dirty="0" err="1"/>
              <a:t>UnaryOp</a:t>
            </a:r>
            <a:r>
              <a:rPr lang="en-US" altLang="zh-CN" dirty="0"/>
              <a:t>: push the succeeding term using </a:t>
            </a:r>
            <a:r>
              <a:rPr lang="en-US" altLang="zh-CN" dirty="0" err="1"/>
              <a:t>procTerm</a:t>
            </a:r>
            <a:r>
              <a:rPr lang="en-US" altLang="zh-CN" dirty="0"/>
              <a:t>(); unary operator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2CEA9-3880-4C38-926B-7849E465E519}"/>
              </a:ext>
            </a:extLst>
          </p:cNvPr>
          <p:cNvSpPr txBox="1"/>
          <p:nvPr/>
        </p:nvSpPr>
        <p:spPr>
          <a:xfrm>
            <a:off x="527060" y="6031210"/>
            <a:ext cx="1029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https://github.com/kingium/JackCompiler</a:t>
            </a:r>
            <a:r>
              <a:rPr lang="en-US" altLang="zh-CN" sz="2400" dirty="0"/>
              <a:t> (installation guide in README.md)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2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4DB1B-C153-47EB-B67A-2E90A2ED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Obstacles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6BAE8-F8DD-44B0-ACC0-6C05A9A8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Handling Multiclass files: </a:t>
            </a:r>
          </a:p>
          <a:p>
            <a:pPr lvl="1"/>
            <a:r>
              <a:rPr lang="en-US" altLang="zh-CN" dirty="0"/>
              <a:t>C++: </a:t>
            </a:r>
            <a:r>
              <a:rPr lang="en-US" altLang="zh-CN" dirty="0">
                <a:solidFill>
                  <a:srgbClr val="FF0000"/>
                </a:solidFill>
              </a:rPr>
              <a:t>Compile each source file separately before linking</a:t>
            </a:r>
          </a:p>
          <a:p>
            <a:pPr lvl="2"/>
            <a:r>
              <a:rPr lang="en-US" altLang="zh-CN" dirty="0"/>
              <a:t>Declaration and implementation in different files</a:t>
            </a:r>
          </a:p>
          <a:p>
            <a:pPr lvl="2"/>
            <a:r>
              <a:rPr lang="en-US" altLang="zh-CN" dirty="0"/>
              <a:t>Source files (implementation) need to include header files (declaration) </a:t>
            </a:r>
          </a:p>
          <a:p>
            <a:pPr lvl="1"/>
            <a:r>
              <a:rPr lang="en-US" altLang="zh-CN" dirty="0"/>
              <a:t>Java: Compile all source files as a whole, in various namespaces</a:t>
            </a:r>
          </a:p>
          <a:p>
            <a:pPr lvl="2"/>
            <a:r>
              <a:rPr lang="en-US" altLang="zh-CN" dirty="0"/>
              <a:t>Both declaration and implementation in one file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No need to include other class files</a:t>
            </a:r>
          </a:p>
          <a:p>
            <a:pPr lvl="3"/>
            <a:r>
              <a:rPr lang="en-US" altLang="zh-CN" dirty="0"/>
              <a:t>compiler looks them up automatically</a:t>
            </a:r>
          </a:p>
          <a:p>
            <a:pPr lvl="1"/>
            <a:r>
              <a:rPr lang="en-US" altLang="zh-CN" dirty="0"/>
              <a:t>Jack: Concatenate source files into one jack file before compiling it *</a:t>
            </a:r>
          </a:p>
          <a:p>
            <a:pPr lvl="2"/>
            <a:r>
              <a:rPr lang="en-US" altLang="zh-CN" dirty="0"/>
              <a:t>Treat each class separately, like in C++</a:t>
            </a:r>
          </a:p>
          <a:p>
            <a:pPr lvl="2"/>
            <a:r>
              <a:rPr lang="en-US" altLang="zh-CN" dirty="0"/>
              <a:t>No need to look up definitions of other classes in need</a:t>
            </a:r>
          </a:p>
          <a:p>
            <a:pPr lvl="2"/>
            <a:r>
              <a:rPr lang="en-US" altLang="zh-CN" dirty="0"/>
              <a:t>Because Jack is </a:t>
            </a:r>
            <a:r>
              <a:rPr lang="en-US" altLang="zh-CN" dirty="0">
                <a:solidFill>
                  <a:srgbClr val="FF0000"/>
                </a:solidFill>
              </a:rPr>
              <a:t>neither strong type nor </a:t>
            </a:r>
            <a:r>
              <a:rPr lang="en-US" altLang="zh-CN">
                <a:solidFill>
                  <a:srgbClr val="FF0000"/>
                </a:solidFill>
              </a:rPr>
              <a:t>compiler-time safe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7A9DC-E4CB-4461-8D84-69B06A78914A}"/>
              </a:ext>
            </a:extLst>
          </p:cNvPr>
          <p:cNvSpPr txBox="1"/>
          <p:nvPr/>
        </p:nvSpPr>
        <p:spPr>
          <a:xfrm>
            <a:off x="9779000" y="6417733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Thank you, </a:t>
            </a:r>
            <a:r>
              <a:rPr lang="zh-CN" altLang="en-US" dirty="0"/>
              <a:t>王抒阳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8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1477-F056-4512-8739-B81EB1CC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229" cy="5961029"/>
          </a:xfrm>
        </p:spPr>
        <p:txBody>
          <a:bodyPr vert="eaVert">
            <a:normAutofit fontScale="90000"/>
          </a:bodyPr>
          <a:lstStyle/>
          <a:p>
            <a:r>
              <a:rPr lang="zh-CN" altLang="en-US" dirty="0"/>
              <a:t>验证：</a:t>
            </a:r>
            <a:br>
              <a:rPr lang="en-US" altLang="zh-CN" dirty="0"/>
            </a:br>
            <a:r>
              <a:rPr lang="zh-CN" altLang="en-US" dirty="0"/>
              <a:t>仅标签名称有所出入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0B17C-6592-4E6E-B014-8EBB831D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10" y="0"/>
            <a:ext cx="430878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FD908E-6224-4957-83FF-B37A9D1E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40" y="0"/>
            <a:ext cx="426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1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107</TotalTime>
  <Words>1103</Words>
  <Application>Microsoft Office PowerPoint</Application>
  <PresentationFormat>宽屏</PresentationFormat>
  <Paragraphs>163</Paragraphs>
  <Slides>19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Microsoft YaHei UI</vt:lpstr>
      <vt:lpstr>Arial</vt:lpstr>
      <vt:lpstr>Times New Roman</vt:lpstr>
      <vt:lpstr>Office 主题​​</vt:lpstr>
      <vt:lpstr>Weekly Report 12</vt:lpstr>
      <vt:lpstr>逻辑模型</vt:lpstr>
      <vt:lpstr>Summary of Projects 9 &amp; 10</vt:lpstr>
      <vt:lpstr>Rules of 2048 game</vt:lpstr>
      <vt:lpstr>2048游戏规则</vt:lpstr>
      <vt:lpstr>Project 11: Jack Code Generator</vt:lpstr>
      <vt:lpstr>Project 11: Jack Code Generator</vt:lpstr>
      <vt:lpstr>Obstacles</vt:lpstr>
      <vt:lpstr>验证： 仅标签名称有所出入</vt:lpstr>
      <vt:lpstr>Http Web API</vt:lpstr>
      <vt:lpstr>Time for Demo!</vt:lpstr>
      <vt:lpstr>学习笔记</vt:lpstr>
      <vt:lpstr>学习笔记</vt:lpstr>
      <vt:lpstr>学习笔记</vt:lpstr>
      <vt:lpstr>学习笔记</vt:lpstr>
      <vt:lpstr>学习笔记</vt:lpstr>
      <vt:lpstr>学习笔记</vt:lpstr>
      <vt:lpstr>文档大纲</vt:lpstr>
      <vt:lpstr>Invitation to Group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</dc:title>
  <dc:creator>Fan Jin</dc:creator>
  <cp:lastModifiedBy>Fan Jin</cp:lastModifiedBy>
  <cp:revision>41</cp:revision>
  <dcterms:created xsi:type="dcterms:W3CDTF">2017-12-07T03:40:31Z</dcterms:created>
  <dcterms:modified xsi:type="dcterms:W3CDTF">2017-12-14T02:30:01Z</dcterms:modified>
</cp:coreProperties>
</file>