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61" r:id="rId6"/>
    <p:sldId id="259" r:id="rId7"/>
    <p:sldId id="268" r:id="rId8"/>
    <p:sldId id="273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1A3286-388E-41F5-BC25-D2CF1B886503}">
          <p14:sldIdLst>
            <p14:sldId id="256"/>
            <p14:sldId id="270"/>
          </p14:sldIdLst>
        </p14:section>
        <p14:section name="Summary" id="{F74BDAF2-EE32-4E55-9043-45DB4C4A4630}">
          <p14:sldIdLst>
            <p14:sldId id="257"/>
          </p14:sldIdLst>
        </p14:section>
        <p14:section name="Rules of 2048" id="{9D858CE2-66C1-4D2B-9AE5-CD57599F4736}">
          <p14:sldIdLst>
            <p14:sldId id="260"/>
            <p14:sldId id="261"/>
          </p14:sldIdLst>
        </p14:section>
        <p14:section name="Project 11" id="{32D64758-3D34-44AD-AE1C-0B00EE5D6D0B}">
          <p14:sldIdLst>
            <p14:sldId id="259"/>
            <p14:sldId id="268"/>
            <p14:sldId id="273"/>
            <p14:sldId id="272"/>
          </p14:sldIdLst>
        </p14:section>
        <p14:section name="Learning Notes" id="{259C0485-9D8C-444E-BFBE-1D2147EE62FC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ublications" id="{0BC17EC2-42D6-418A-A6AB-37647E0F3E47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Weekly Report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zh-CN" altLang="en-US" dirty="0"/>
              <a:t>金帆</a:t>
            </a:r>
            <a:endParaRPr lang="en-US" altLang="zh-CN" dirty="0"/>
          </a:p>
          <a:p>
            <a:r>
              <a:rPr lang="zh-CN" altLang="en-US" dirty="0"/>
              <a:t>李浩源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每个类对应一个单独的 </a:t>
            </a:r>
            <a:r>
              <a:rPr lang="en-US" altLang="zh-CN" dirty="0" err="1"/>
              <a:t>vm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每一个 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method </a:t>
            </a:r>
            <a:r>
              <a:rPr lang="zh-CN" altLang="en-US" dirty="0"/>
              <a:t>或者 </a:t>
            </a:r>
            <a:r>
              <a:rPr lang="en-US" altLang="zh-CN" dirty="0"/>
              <a:t>function </a:t>
            </a:r>
            <a:r>
              <a:rPr lang="zh-CN" altLang="en-US" dirty="0"/>
              <a:t>对应一个 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命名规则是“类名</a:t>
            </a:r>
            <a:r>
              <a:rPr lang="en-US" altLang="zh-CN" dirty="0"/>
              <a:t>.</a:t>
            </a:r>
            <a:r>
              <a:rPr lang="zh-CN" altLang="en-US" dirty="0"/>
              <a:t>函数名”。不同类的函数名称可以相互区分。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50C1A7-BEDF-4822-8AAD-C7D8FFAD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87" y="4632648"/>
            <a:ext cx="5238370" cy="542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AD506-FADC-4BF8-AA18-BA73A44D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3261"/>
            <a:ext cx="4233169" cy="542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EA6BC2-D6C2-4711-A6AB-6BB4D09B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04005"/>
            <a:ext cx="4233169" cy="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在每个类的 </a:t>
            </a:r>
            <a:r>
              <a:rPr lang="en-US" altLang="zh-CN" dirty="0"/>
              <a:t>constructor </a:t>
            </a:r>
            <a:r>
              <a:rPr lang="zh-CN" altLang="en-US" dirty="0"/>
              <a:t>中，首先分配内存，分配的内存长度等于该类的 </a:t>
            </a:r>
            <a:r>
              <a:rPr lang="en-US" altLang="zh-CN" dirty="0"/>
              <a:t>field </a:t>
            </a:r>
            <a:r>
              <a:rPr lang="zh-CN" altLang="en-US" dirty="0"/>
              <a:t>个数之和（相当于给该实例的每个 </a:t>
            </a:r>
            <a:r>
              <a:rPr lang="en-US" altLang="zh-CN" dirty="0"/>
              <a:t>field </a:t>
            </a:r>
            <a:r>
              <a:rPr lang="zh-CN" altLang="en-US" dirty="0"/>
              <a:t>分配内存）。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0DA2A-973E-4EB8-B102-C83076D7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5" y="3091656"/>
            <a:ext cx="5461071" cy="2460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41598-3B97-487E-8ADE-148D3195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35" y="3824886"/>
            <a:ext cx="4571138" cy="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在每个函数中分配内存后，就是处理变量声明了。</a:t>
            </a:r>
            <a:endParaRPr lang="en-US" altLang="zh-CN" dirty="0"/>
          </a:p>
          <a:p>
            <a:r>
              <a:rPr lang="zh-CN" altLang="en-US" dirty="0"/>
              <a:t>变量声明并不显式对应代码，但是编译器需要记下各个局部变量的名称及其在栈上的位置。</a:t>
            </a:r>
            <a:endParaRPr lang="en-US" altLang="zh-CN" dirty="0"/>
          </a:p>
          <a:p>
            <a:r>
              <a:rPr lang="zh-CN" altLang="en-US" dirty="0"/>
              <a:t>（例如 </a:t>
            </a:r>
            <a:r>
              <a:rPr lang="en-US" altLang="zh-CN" dirty="0"/>
              <a:t>push local x </a:t>
            </a:r>
            <a:r>
              <a:rPr lang="zh-CN" altLang="en-US" dirty="0"/>
              <a:t>中的数字 </a:t>
            </a:r>
            <a:r>
              <a:rPr lang="en-US" altLang="zh-CN" dirty="0"/>
              <a:t>x </a:t>
            </a:r>
            <a:r>
              <a:rPr lang="zh-CN" altLang="en-US" dirty="0"/>
              <a:t>是多少）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F6D88-D3B3-4028-B893-8E4158B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5647354"/>
            <a:ext cx="3924882" cy="772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12FC4-F498-4509-9943-B3130F09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2" y="4414934"/>
            <a:ext cx="3926540" cy="884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0CBC45-4341-4FA3-868F-8D1AB63B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0" y="4815081"/>
            <a:ext cx="4754745" cy="9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变量声明后就是各种语句。</a:t>
            </a:r>
            <a:endParaRPr lang="en-US" altLang="zh-CN" dirty="0"/>
          </a:p>
          <a:p>
            <a:r>
              <a:rPr lang="zh-CN" altLang="en-US" dirty="0"/>
              <a:t>语句遵循后缀表达式，同样采用递归式生成。</a:t>
            </a:r>
            <a:endParaRPr lang="en-US" altLang="zh-CN" dirty="0"/>
          </a:p>
          <a:p>
            <a:r>
              <a:rPr lang="zh-CN" altLang="en-US" dirty="0"/>
              <a:t>所有变量名称需要查询 </a:t>
            </a:r>
            <a:r>
              <a:rPr lang="en-US" altLang="zh-CN" dirty="0"/>
              <a:t>symbol table</a:t>
            </a:r>
            <a:r>
              <a:rPr lang="zh-CN" altLang="en-US" dirty="0"/>
              <a:t>（由编译器维护），转换为相应的 </a:t>
            </a:r>
            <a:r>
              <a:rPr lang="en-US" altLang="zh-CN" dirty="0"/>
              <a:t>argument </a:t>
            </a:r>
            <a:r>
              <a:rPr lang="zh-CN" altLang="en-US" dirty="0"/>
              <a:t>或者 </a:t>
            </a:r>
            <a:r>
              <a:rPr lang="en-US" altLang="zh-CN" dirty="0"/>
              <a:t>local </a:t>
            </a:r>
            <a:r>
              <a:rPr lang="zh-CN" altLang="en-US" dirty="0"/>
              <a:t>内存位置。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A4832-32B0-4B02-9F41-C7814261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87" y="4011465"/>
            <a:ext cx="3818548" cy="1490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8E718-534D-4243-B20F-04169BE4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5" y="4481221"/>
            <a:ext cx="6463522" cy="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 </a:t>
            </a:r>
            <a:r>
              <a:rPr lang="en-US" altLang="zh-CN" dirty="0"/>
              <a:t>static </a:t>
            </a:r>
            <a:r>
              <a:rPr lang="zh-CN" altLang="en-US" dirty="0"/>
              <a:t>成员使用专门的 </a:t>
            </a:r>
            <a:r>
              <a:rPr lang="en-US" altLang="zh-CN" dirty="0"/>
              <a:t>static </a:t>
            </a:r>
            <a:r>
              <a:rPr lang="zh-CN" altLang="en-US" dirty="0"/>
              <a:t>内存区。</a:t>
            </a:r>
            <a:endParaRPr lang="en-US" altLang="zh-CN" dirty="0"/>
          </a:p>
          <a:p>
            <a:r>
              <a:rPr lang="zh-CN" altLang="en-US" dirty="0"/>
              <a:t>具体用法参见 </a:t>
            </a:r>
            <a:r>
              <a:rPr lang="en-US" altLang="zh-CN" dirty="0"/>
              <a:t>PongGame.vm </a:t>
            </a:r>
            <a:r>
              <a:rPr lang="zh-CN" altLang="en-US" dirty="0"/>
              <a:t>的 </a:t>
            </a:r>
            <a:r>
              <a:rPr lang="en-US" altLang="zh-CN" dirty="0" err="1"/>
              <a:t>newInstance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F2976-0BA9-4832-9CF6-44B14E8E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1" y="3635650"/>
            <a:ext cx="5239449" cy="5071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F6003-E0DC-4B54-8375-9136701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" y="4648208"/>
            <a:ext cx="5239449" cy="1333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34605-34F8-4463-B24C-A89FC4FC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42" y="3910421"/>
            <a:ext cx="4709276" cy="14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赋值语句使用成对的 </a:t>
            </a:r>
            <a:r>
              <a:rPr lang="en-US" altLang="zh-CN" dirty="0"/>
              <a:t>push </a:t>
            </a:r>
            <a:r>
              <a:rPr lang="zh-CN" altLang="en-US" dirty="0"/>
              <a:t>和 </a:t>
            </a:r>
            <a:r>
              <a:rPr lang="en-US" altLang="zh-CN" dirty="0"/>
              <a:t>pop </a:t>
            </a:r>
            <a:r>
              <a:rPr lang="zh-CN" altLang="en-US" dirty="0"/>
              <a:t>实现。</a:t>
            </a:r>
          </a:p>
          <a:p>
            <a:r>
              <a:rPr lang="zh-CN" altLang="en-US" dirty="0"/>
              <a:t>函数调用，先将参数压入栈，然后调用栈，再弹出返回值。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 </a:t>
            </a:r>
            <a:r>
              <a:rPr lang="zh-CN" altLang="en-US" dirty="0"/>
              <a:t>语句需要使用 </a:t>
            </a:r>
            <a:r>
              <a:rPr lang="en-US" altLang="zh-CN" dirty="0"/>
              <a:t>if-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zh-CN" altLang="en-US" dirty="0"/>
              <a:t>指令，配合不同的 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981F-767F-4ABC-B859-F5150543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" y="4040427"/>
            <a:ext cx="4684195" cy="1934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878353-F377-410B-BB7E-F29517DA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27" y="3774748"/>
            <a:ext cx="3029823" cy="24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Introduction to Jack Language</a:t>
            </a:r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FF000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solidFill>
                  <a:schemeClr val="accent1"/>
                </a:solidFill>
              </a:rPr>
              <a:t>Game 2048: an app</a:t>
            </a: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273E-0E68-4E14-9E78-8E28822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DCE8-3F67-4D43-91D5-67476071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 1: implements parser from functional programming perspective</a:t>
            </a:r>
          </a:p>
          <a:p>
            <a:pPr lvl="1"/>
            <a:r>
              <a:rPr lang="en-US" altLang="zh-CN" dirty="0"/>
              <a:t>LEX, </a:t>
            </a:r>
            <a:r>
              <a:rPr lang="en-US" altLang="zh-CN" dirty="0" err="1"/>
              <a:t>RegEx</a:t>
            </a:r>
            <a:endParaRPr lang="en-US" altLang="zh-CN" dirty="0"/>
          </a:p>
          <a:p>
            <a:r>
              <a:rPr lang="en-US" altLang="zh-CN" dirty="0"/>
              <a:t>Group 2: implements parser using recursive-descent</a:t>
            </a:r>
          </a:p>
          <a:p>
            <a:pPr lvl="1"/>
            <a:r>
              <a:rPr lang="en-US" altLang="zh-CN" dirty="0"/>
              <a:t>Java</a:t>
            </a:r>
          </a:p>
          <a:p>
            <a:endParaRPr lang="en-US" altLang="zh-CN" dirty="0"/>
          </a:p>
          <a:p>
            <a:r>
              <a:rPr lang="en-US" altLang="zh-CN" dirty="0"/>
              <a:t>We would like to invite group 1 to collaborate with us in writing the textbook-like publication, providing various approaches on the same problem.</a:t>
            </a:r>
          </a:p>
          <a:p>
            <a:r>
              <a:rPr lang="en-US" altLang="zh-CN" dirty="0"/>
              <a:t>It will surely enrich the diversity of our work if you join us!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+mj-ea"/>
                <a:ea typeface="+mj-ea"/>
              </a:rPr>
              <a:t>背景：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全力学习第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9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10</a:t>
            </a:r>
            <a:r>
              <a:rPr lang="zh-CN" altLang="en-US" dirty="0">
                <a:latin typeface="+mj-ea"/>
                <a:ea typeface="+mj-ea"/>
              </a:rPr>
              <a:t>章已经全面做完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等</a:t>
            </a:r>
            <a:r>
              <a:rPr lang="en-US" altLang="zh-CN" dirty="0">
                <a:latin typeface="+mj-ea"/>
                <a:ea typeface="+mj-ea"/>
              </a:rPr>
              <a:t>wiki</a:t>
            </a:r>
            <a:r>
              <a:rPr lang="zh-CN" altLang="en-US" dirty="0">
                <a:latin typeface="+mj-ea"/>
                <a:ea typeface="+mj-ea"/>
              </a:rPr>
              <a:t>模板准备好后开始写出版物</a:t>
            </a:r>
          </a:p>
          <a:p>
            <a:r>
              <a:rPr lang="zh-CN" altLang="en-US" dirty="0">
                <a:latin typeface="+mj-ea"/>
                <a:ea typeface="+mj-ea"/>
              </a:rPr>
              <a:t>目标：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做完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</a:t>
            </a:r>
          </a:p>
          <a:p>
            <a:r>
              <a:rPr lang="zh-CN" altLang="en-US" dirty="0">
                <a:latin typeface="+mj-ea"/>
                <a:ea typeface="+mj-ea"/>
              </a:rPr>
              <a:t>输入：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课本（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样例程序</a:t>
            </a: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vital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Nand2X</a:t>
            </a:r>
            <a:r>
              <a:rPr lang="zh-CN" altLang="en-US" dirty="0">
                <a:latin typeface="+mj-ea"/>
                <a:ea typeface="+mj-ea"/>
              </a:rPr>
              <a:t>资源库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其他课程的同学在维基的内容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977153"/>
            <a:ext cx="4944035" cy="541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输出：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包含 </a:t>
            </a:r>
            <a:r>
              <a:rPr lang="en-US" altLang="zh-CN" sz="2000" dirty="0" err="1">
                <a:latin typeface="+mj-ea"/>
                <a:ea typeface="+mj-ea"/>
              </a:rPr>
              <a:t>JackCodeGenerator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模块的 </a:t>
            </a:r>
            <a:r>
              <a:rPr lang="en-US" altLang="zh-CN" sz="2000" dirty="0" err="1">
                <a:latin typeface="+mj-ea"/>
                <a:ea typeface="+mj-ea"/>
              </a:rPr>
              <a:t>JackCompiler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过程：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阅读教材，大部分内容没有结合实例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用样例程序编译 </a:t>
            </a:r>
            <a:r>
              <a:rPr lang="en-US" altLang="zh-CN" sz="2000" dirty="0" err="1">
                <a:latin typeface="+mj-ea"/>
                <a:ea typeface="+mj-ea"/>
              </a:rPr>
              <a:t>PongGame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例程</a:t>
            </a:r>
            <a:endParaRPr lang="en-US" altLang="zh-CN" sz="2000" dirty="0">
              <a:latin typeface="+mj-ea"/>
              <a:ea typeface="+mj-ea"/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直接对比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jack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和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vm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文件</a:t>
            </a:r>
          </a:p>
          <a:p>
            <a:r>
              <a:rPr lang="zh-CN" altLang="en-US" sz="2400" dirty="0">
                <a:latin typeface="+mj-ea"/>
                <a:ea typeface="+mj-ea"/>
              </a:rPr>
              <a:t>效果：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程序的框架设计完了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具体代码已过半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外部因素：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组员们之间的交流沟通较少。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李闫涛同学退课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希望与其他小组合写编译器出版物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Projects 9 &amp;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2048 in Jack</a:t>
            </a:r>
          </a:p>
          <a:p>
            <a:pPr lvl="1"/>
            <a:r>
              <a:rPr lang="en-US" dirty="0"/>
              <a:t>Add an AI based on Minmax tree and alpha-beta pruning?</a:t>
            </a:r>
          </a:p>
          <a:p>
            <a:endParaRPr lang="en-US" dirty="0"/>
          </a:p>
          <a:p>
            <a:r>
              <a:rPr lang="en-US" dirty="0"/>
              <a:t>Tokenizer in Java</a:t>
            </a:r>
          </a:p>
          <a:p>
            <a:endParaRPr lang="en-US" dirty="0"/>
          </a:p>
          <a:p>
            <a:r>
              <a:rPr lang="en-US" dirty="0"/>
              <a:t>Analyzer in Java</a:t>
            </a:r>
          </a:p>
          <a:p>
            <a:pPr lvl="1"/>
            <a:r>
              <a:rPr lang="en-US" dirty="0"/>
              <a:t>Recursive-descent LL(0) parser</a:t>
            </a:r>
          </a:p>
          <a:p>
            <a:pPr lvl="1"/>
            <a:r>
              <a:rPr lang="en-CA" dirty="0"/>
              <a:t>RESTful Web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2048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The game has a 4-by-4 grid and some blocks with value on it</a:t>
            </a:r>
          </a:p>
          <a:p>
            <a:pPr lvl="1"/>
            <a:r>
              <a:rPr lang="en-US" altLang="zh-CN" dirty="0"/>
              <a:t>Press arrow keys to move</a:t>
            </a:r>
          </a:p>
          <a:p>
            <a:pPr lvl="1"/>
            <a:r>
              <a:rPr lang="en-US" altLang="zh-CN" dirty="0"/>
              <a:t>During a move operation</a:t>
            </a:r>
          </a:p>
          <a:p>
            <a:pPr lvl="2"/>
            <a:r>
              <a:rPr lang="en-US" altLang="zh-CN" dirty="0"/>
              <a:t>all blocks are moved to that direction</a:t>
            </a:r>
          </a:p>
          <a:p>
            <a:pPr lvl="2"/>
            <a:r>
              <a:rPr lang="en-US" altLang="zh-CN" dirty="0"/>
              <a:t>Two blocks with the same value which are adjacent and are added together, forming a new block with the added value</a:t>
            </a:r>
          </a:p>
          <a:p>
            <a:pPr lvl="2"/>
            <a:r>
              <a:rPr lang="en-US" altLang="zh-CN" dirty="0"/>
              <a:t>A block with value 2 or 4 is placed on a random place</a:t>
            </a:r>
          </a:p>
          <a:p>
            <a:pPr lvl="1"/>
            <a:r>
              <a:rPr lang="en-US" altLang="zh-CN" dirty="0"/>
              <a:t>When a block with value 2048 comes up, the player wins</a:t>
            </a:r>
          </a:p>
          <a:p>
            <a:pPr lvl="1"/>
            <a:r>
              <a:rPr lang="en-US" altLang="zh-CN" dirty="0"/>
              <a:t>When there is no valid operation, the game is over</a:t>
            </a:r>
          </a:p>
        </p:txBody>
      </p:sp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2048</a:t>
            </a:r>
            <a:r>
              <a:rPr lang="zh-CN" altLang="en-US" dirty="0"/>
              <a:t>游戏规则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游戏界面有</a:t>
            </a:r>
            <a:r>
              <a:rPr lang="en-US" altLang="zh-CN" dirty="0"/>
              <a:t>4x4</a:t>
            </a:r>
            <a:r>
              <a:rPr lang="zh-CN" altLang="en-US" dirty="0"/>
              <a:t>的方格，其中一些格子上有数字</a:t>
            </a:r>
            <a:endParaRPr lang="en-US" altLang="zh-CN" dirty="0"/>
          </a:p>
          <a:p>
            <a:pPr lvl="1"/>
            <a:r>
              <a:rPr lang="zh-CN" altLang="en-US" dirty="0"/>
              <a:t>用方向键移动，若此方向上可移动，每次移动</a:t>
            </a:r>
            <a:endParaRPr lang="en-US" altLang="zh-CN" dirty="0"/>
          </a:p>
          <a:p>
            <a:pPr lvl="2"/>
            <a:r>
              <a:rPr lang="zh-CN" altLang="en-US" dirty="0"/>
              <a:t>所有方格都移到该方向的尽头</a:t>
            </a:r>
            <a:endParaRPr lang="en-US" altLang="zh-CN" dirty="0"/>
          </a:p>
          <a:p>
            <a:pPr lvl="2"/>
            <a:r>
              <a:rPr lang="zh-CN" altLang="en-US" dirty="0"/>
              <a:t>同方向上无分隔的两个具有相同数字的方格合为一个，数字相加</a:t>
            </a:r>
            <a:endParaRPr lang="en-US" altLang="zh-CN" dirty="0"/>
          </a:p>
          <a:p>
            <a:pPr lvl="2"/>
            <a:r>
              <a:rPr lang="zh-CN" altLang="en-US" dirty="0"/>
              <a:t>在随机一个空格上放一个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若出现</a:t>
            </a:r>
            <a:r>
              <a:rPr lang="en-US" altLang="zh-CN" dirty="0"/>
              <a:t>2048</a:t>
            </a:r>
            <a:r>
              <a:rPr lang="zh-CN" altLang="en-US" dirty="0"/>
              <a:t>则判定为胜</a:t>
            </a:r>
            <a:endParaRPr lang="en-US" altLang="zh-CN" dirty="0"/>
          </a:p>
          <a:p>
            <a:pPr lvl="1"/>
            <a:r>
              <a:rPr lang="zh-CN" altLang="en-US" dirty="0"/>
              <a:t>若四个方向均不可移动则游戏结束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52738"/>
            <a:ext cx="2352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268412" y="3862387"/>
            <a:ext cx="8028535" cy="2358892"/>
            <a:chOff x="2703512" y="2465387"/>
            <a:chExt cx="8028535" cy="2358892"/>
          </a:xfrm>
        </p:grpSpPr>
        <p:pic>
          <p:nvPicPr>
            <p:cNvPr id="7" name="图片 6" descr="movedown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512" y="2465387"/>
              <a:ext cx="2466975" cy="2333625"/>
            </a:xfrm>
            <a:prstGeom prst="rect">
              <a:avLst/>
            </a:prstGeom>
          </p:spPr>
        </p:pic>
        <p:pic>
          <p:nvPicPr>
            <p:cNvPr id="8" name="图片 7" descr="movedown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0322" y="2547804"/>
              <a:ext cx="2371725" cy="2276475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295900" y="3505200"/>
              <a:ext cx="2984500" cy="469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按下“↓”键</a:t>
              </a:r>
            </a:p>
          </p:txBody>
        </p:sp>
      </p:grpSp>
      <p:pic>
        <p:nvPicPr>
          <p:cNvPr id="11" name="图片 10" descr="win3 - 副本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87" y="3624262"/>
            <a:ext cx="3552825" cy="2276475"/>
          </a:xfrm>
          <a:prstGeom prst="rect">
            <a:avLst/>
          </a:prstGeom>
        </p:spPr>
      </p:pic>
      <p:pic>
        <p:nvPicPr>
          <p:cNvPr id="12" name="图片 11" descr="lo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37" y="3692525"/>
            <a:ext cx="39719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EEA4-555E-47F0-A1DE-1140A1C3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EBF1-7A76-4E96-9446-911CF29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Still recursive-descent on an XML document</a:t>
            </a:r>
          </a:p>
          <a:p>
            <a:r>
              <a:rPr lang="en-US" altLang="zh-CN" dirty="0" err="1"/>
              <a:t>procClass</a:t>
            </a:r>
            <a:r>
              <a:rPr lang="en-US" altLang="zh-CN" dirty="0"/>
              <a:t>(): generate a </a:t>
            </a:r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r>
              <a:rPr lang="en-US" altLang="zh-CN" dirty="0"/>
              <a:t> for all fields and for static members</a:t>
            </a:r>
          </a:p>
          <a:p>
            <a:pPr lvl="1"/>
            <a:r>
              <a:rPr lang="en-US" altLang="zh-CN" dirty="0"/>
              <a:t>Records locations in memory relative to registers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 and “</a:t>
            </a:r>
            <a:r>
              <a:rPr lang="en-US" altLang="zh-CN" dirty="0">
                <a:highlight>
                  <a:srgbClr val="FFFF00"/>
                </a:highlight>
              </a:rPr>
              <a:t>static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procSubroutineDec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Constructor: Allocate memory for all fields; set pointers to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”; call Method</a:t>
            </a:r>
          </a:p>
          <a:p>
            <a:pPr lvl="1"/>
            <a:r>
              <a:rPr lang="en-US" altLang="zh-CN" dirty="0"/>
              <a:t>Method: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pPr lvl="1"/>
            <a:r>
              <a:rPr lang="en-US" altLang="zh-CN" dirty="0"/>
              <a:t>Function: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r>
              <a:rPr lang="en-US" altLang="zh-CN" dirty="0" err="1"/>
              <a:t>procVarDec</a:t>
            </a:r>
            <a:r>
              <a:rPr lang="en-US" altLang="zh-CN" dirty="0"/>
              <a:t>():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local variables; set “</a:t>
            </a:r>
            <a:r>
              <a:rPr lang="en-US" altLang="zh-CN" dirty="0">
                <a:highlight>
                  <a:srgbClr val="FFFF00"/>
                </a:highlight>
              </a:rPr>
              <a:t>local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procStatement</a:t>
            </a:r>
            <a:r>
              <a:rPr lang="en-US" altLang="zh-CN" dirty="0"/>
              <a:t>(): recursive-descent on Expressions and Terms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7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F580-1927-4367-89EF-E1A7E81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958F3-685E-480A-8F82-6C7D1584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procSubroutineCall</a:t>
            </a:r>
            <a:r>
              <a:rPr lang="en-US" altLang="zh-CN" dirty="0"/>
              <a:t>(): calculate &amp; push arguments; call; pop return</a:t>
            </a:r>
          </a:p>
          <a:p>
            <a:r>
              <a:rPr lang="en-US" altLang="zh-CN" dirty="0" err="1"/>
              <a:t>procExpression</a:t>
            </a:r>
            <a:r>
              <a:rPr lang="en-US" altLang="zh-CN" dirty="0"/>
              <a:t>(): </a:t>
            </a:r>
            <a:r>
              <a:rPr lang="en-US" altLang="zh-CN" dirty="0" err="1"/>
              <a:t>calc</a:t>
            </a:r>
            <a:r>
              <a:rPr lang="en-US" altLang="zh-CN" dirty="0"/>
              <a:t> terms using </a:t>
            </a:r>
            <a:r>
              <a:rPr lang="en-US" altLang="zh-CN" dirty="0" err="1"/>
              <a:t>procTerm</a:t>
            </a:r>
            <a:r>
              <a:rPr lang="en-US" altLang="zh-CN" dirty="0"/>
              <a:t>(); post-order operators</a:t>
            </a:r>
          </a:p>
          <a:p>
            <a:r>
              <a:rPr lang="en-US" altLang="zh-CN" dirty="0" err="1"/>
              <a:t>procTerm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Integer: push constant</a:t>
            </a:r>
          </a:p>
          <a:p>
            <a:pPr lvl="1"/>
            <a:r>
              <a:rPr lang="en-US" altLang="zh-CN" dirty="0"/>
              <a:t>String: push characters one after another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[]: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 plus offset</a:t>
            </a:r>
          </a:p>
          <a:p>
            <a:pPr lvl="1"/>
            <a:r>
              <a:rPr lang="en-US" altLang="zh-CN" dirty="0" err="1"/>
              <a:t>UnaryOp</a:t>
            </a:r>
            <a:r>
              <a:rPr lang="en-US" altLang="zh-CN" dirty="0"/>
              <a:t>: push the succeeding term using </a:t>
            </a:r>
            <a:r>
              <a:rPr lang="en-US" altLang="zh-CN" dirty="0" err="1"/>
              <a:t>procTerm</a:t>
            </a:r>
            <a:r>
              <a:rPr lang="en-US" altLang="zh-CN" dirty="0"/>
              <a:t>(); unary 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2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4DB1B-C153-47EB-B67A-2E90A2ED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Obstacles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6BAE8-F8DD-44B0-ACC0-6C05A9A8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Handling Multiclass files: </a:t>
            </a:r>
          </a:p>
          <a:p>
            <a:pPr lvl="1"/>
            <a:r>
              <a:rPr lang="en-US" altLang="zh-CN" dirty="0"/>
              <a:t>C++: </a:t>
            </a:r>
            <a:r>
              <a:rPr lang="en-US" altLang="zh-CN" dirty="0">
                <a:solidFill>
                  <a:srgbClr val="FF0000"/>
                </a:solidFill>
              </a:rPr>
              <a:t>Compile each source file separately before linking</a:t>
            </a:r>
          </a:p>
          <a:p>
            <a:pPr lvl="2"/>
            <a:r>
              <a:rPr lang="en-US" altLang="zh-CN" dirty="0"/>
              <a:t>Declaration and implementation in different files</a:t>
            </a:r>
          </a:p>
          <a:p>
            <a:pPr lvl="2"/>
            <a:r>
              <a:rPr lang="en-US" altLang="zh-CN" dirty="0"/>
              <a:t>Source files (implementation) need to include header files (declaration) </a:t>
            </a:r>
          </a:p>
          <a:p>
            <a:pPr lvl="1"/>
            <a:r>
              <a:rPr lang="en-US" altLang="zh-CN" dirty="0"/>
              <a:t>Java: Compile all source files as a whole, in various namespaces</a:t>
            </a:r>
          </a:p>
          <a:p>
            <a:pPr lvl="2"/>
            <a:r>
              <a:rPr lang="en-US" altLang="zh-CN" dirty="0"/>
              <a:t>Both declaration and implementation in one file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No need to include other class files</a:t>
            </a:r>
          </a:p>
          <a:p>
            <a:pPr lvl="3"/>
            <a:r>
              <a:rPr lang="en-US" altLang="zh-CN" dirty="0"/>
              <a:t>compiler looks them up automatically</a:t>
            </a:r>
          </a:p>
          <a:p>
            <a:pPr lvl="1"/>
            <a:r>
              <a:rPr lang="en-US" altLang="zh-CN" dirty="0"/>
              <a:t>Jack: Concatenate source files into one jack file before compiling it *</a:t>
            </a:r>
          </a:p>
          <a:p>
            <a:pPr lvl="2"/>
            <a:r>
              <a:rPr lang="en-US" altLang="zh-CN" dirty="0"/>
              <a:t>Treat each class separately, like in C++</a:t>
            </a:r>
          </a:p>
          <a:p>
            <a:pPr lvl="2"/>
            <a:r>
              <a:rPr lang="en-US" altLang="zh-CN" dirty="0"/>
              <a:t>No need to look up definitions of other classes in need</a:t>
            </a:r>
          </a:p>
          <a:p>
            <a:pPr lvl="2"/>
            <a:r>
              <a:rPr lang="en-US" altLang="zh-CN" dirty="0"/>
              <a:t>Because Jack is </a:t>
            </a:r>
            <a:r>
              <a:rPr lang="en-US" altLang="zh-CN" dirty="0">
                <a:solidFill>
                  <a:srgbClr val="FF0000"/>
                </a:solidFill>
              </a:rPr>
              <a:t>neither strong type nor </a:t>
            </a:r>
            <a:r>
              <a:rPr lang="en-US" altLang="zh-CN">
                <a:solidFill>
                  <a:srgbClr val="FF0000"/>
                </a:solidFill>
              </a:rPr>
              <a:t>compiler-time safe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7A9DC-E4CB-4461-8D84-69B06A78914A}"/>
              </a:ext>
            </a:extLst>
          </p:cNvPr>
          <p:cNvSpPr txBox="1"/>
          <p:nvPr/>
        </p:nvSpPr>
        <p:spPr>
          <a:xfrm>
            <a:off x="9779000" y="6417733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Thank you, </a:t>
            </a:r>
            <a:r>
              <a:rPr lang="zh-CN" altLang="en-US" dirty="0"/>
              <a:t>王抒阳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82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1477-F056-4512-8739-B81EB1CC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C35BF6-30A6-424B-9F94-DA6E0C8D9AD0}"/>
              </a:ext>
            </a:extLst>
          </p:cNvPr>
          <p:cNvGrpSpPr/>
          <p:nvPr/>
        </p:nvGrpSpPr>
        <p:grpSpPr>
          <a:xfrm>
            <a:off x="2081743" y="133350"/>
            <a:ext cx="9272057" cy="6591300"/>
            <a:chOff x="538163" y="201083"/>
            <a:chExt cx="9272057" cy="65913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C5A259C-4698-4E13-8416-07EB0599F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163" y="1690687"/>
              <a:ext cx="5380157" cy="299984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5E6C4F7-83F9-4CFE-BCAC-350C65FC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9645" y="201083"/>
              <a:ext cx="4600575" cy="65913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AE89C5D-186E-43CC-83BB-B3C516A3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3" y="5167313"/>
              <a:ext cx="3825027" cy="844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91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89</TotalTime>
  <Words>1044</Words>
  <Application>Microsoft Office PowerPoint</Application>
  <PresentationFormat>宽屏</PresentationFormat>
  <Paragraphs>154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Microsoft YaHei UI</vt:lpstr>
      <vt:lpstr>Arial</vt:lpstr>
      <vt:lpstr>Times New Roman</vt:lpstr>
      <vt:lpstr>Office 主题​​</vt:lpstr>
      <vt:lpstr>Weekly Report 11</vt:lpstr>
      <vt:lpstr>逻辑模型</vt:lpstr>
      <vt:lpstr>Summary of Projects 9 &amp; 10</vt:lpstr>
      <vt:lpstr>Rules of 2048 game</vt:lpstr>
      <vt:lpstr>2048游戏规则</vt:lpstr>
      <vt:lpstr>Project 11: Jack Code Generator</vt:lpstr>
      <vt:lpstr>Project 11: Jack Code Generator</vt:lpstr>
      <vt:lpstr>Obstacles</vt:lpstr>
      <vt:lpstr>Validation</vt:lpstr>
      <vt:lpstr>学习笔记</vt:lpstr>
      <vt:lpstr>学习笔记</vt:lpstr>
      <vt:lpstr>学习笔记</vt:lpstr>
      <vt:lpstr>学习笔记</vt:lpstr>
      <vt:lpstr>学习笔记</vt:lpstr>
      <vt:lpstr>学习笔记</vt:lpstr>
      <vt:lpstr>文档大纲</vt:lpstr>
      <vt:lpstr>Invitation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</dc:title>
  <dc:creator>Fan Jin</dc:creator>
  <cp:lastModifiedBy>Fan Jin</cp:lastModifiedBy>
  <cp:revision>34</cp:revision>
  <dcterms:created xsi:type="dcterms:W3CDTF">2017-12-07T03:40:31Z</dcterms:created>
  <dcterms:modified xsi:type="dcterms:W3CDTF">2017-12-07T10:59:14Z</dcterms:modified>
</cp:coreProperties>
</file>