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0" r:id="rId4"/>
    <p:sldId id="269" r:id="rId5"/>
    <p:sldId id="271" r:id="rId6"/>
    <p:sldId id="272" r:id="rId7"/>
    <p:sldId id="273" r:id="rId8"/>
    <p:sldId id="274" r:id="rId9"/>
    <p:sldId id="275" r:id="rId10"/>
    <p:sldId id="27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AA6E7-9268-044C-9B31-BD1ED6EA005F}" type="datetimeFigureOut">
              <a:rPr kumimoji="1" lang="zh-CN" altLang="en-US" smtClean="0"/>
              <a:t>2017/11/16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89D96-9266-5243-B968-478FEB03A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974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Group 1 Week 8 report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About Outline, Stack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73BF6B9-F8E1-4F0A-847E-9539F3436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3683"/>
          </a:xfrm>
        </p:spPr>
        <p:txBody>
          <a:bodyPr/>
          <a:lstStyle/>
          <a:p>
            <a:r>
              <a:rPr lang="en-US" altLang="zh-CN" dirty="0"/>
              <a:t>Staging : Screen</a:t>
            </a:r>
            <a:r>
              <a:rPr lang="zh-CN" altLang="en-US" dirty="0"/>
              <a:t>类的实现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71C7EE2-4E26-4B4E-BD4F-5924EB1D7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4257"/>
            <a:ext cx="3910569" cy="4777105"/>
          </a:xfrm>
        </p:spPr>
        <p:txBody>
          <a:bodyPr/>
          <a:lstStyle/>
          <a:p>
            <a:r>
              <a:rPr lang="en-US" altLang="zh-CN" dirty="0" err="1"/>
              <a:t>drawLine</a:t>
            </a:r>
            <a:r>
              <a:rPr lang="zh-CN" altLang="en-US" dirty="0"/>
              <a:t>方法</a:t>
            </a:r>
            <a:r>
              <a:rPr lang="en-US" altLang="zh-CN" dirty="0"/>
              <a:t>: staging</a:t>
            </a:r>
          </a:p>
          <a:p>
            <a:endParaRPr lang="en-US" altLang="zh-CN" dirty="0"/>
          </a:p>
          <a:p>
            <a:r>
              <a:rPr lang="zh-CN" altLang="en-US" dirty="0"/>
              <a:t>一行一行地</a:t>
            </a:r>
            <a:r>
              <a:rPr lang="en-US" altLang="zh-CN" dirty="0" err="1"/>
              <a:t>drawLine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Bresenham</a:t>
            </a:r>
            <a:r>
              <a:rPr lang="zh-CN" altLang="en-US" dirty="0"/>
              <a:t>优点？</a:t>
            </a:r>
            <a:endParaRPr lang="en-US" altLang="zh-CN" dirty="0"/>
          </a:p>
          <a:p>
            <a:r>
              <a:rPr lang="zh-CN" altLang="en-US" dirty="0"/>
              <a:t>避免了</a:t>
            </a:r>
            <a:r>
              <a:rPr lang="en-US" altLang="zh-CN" dirty="0" err="1"/>
              <a:t>Math.sqrt</a:t>
            </a:r>
            <a:r>
              <a:rPr lang="zh-CN" altLang="en-US" dirty="0"/>
              <a:t>函数的使用</a:t>
            </a:r>
            <a:r>
              <a:rPr lang="en-US" altLang="zh-CN" dirty="0"/>
              <a:t>, </a:t>
            </a:r>
            <a:r>
              <a:rPr lang="zh-CN" altLang="en-US" dirty="0"/>
              <a:t>复杂度降低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3F82D5F-D5C1-43EE-A2F8-248E318C4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243" y="1264257"/>
            <a:ext cx="6649711" cy="533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0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Thank you for </a:t>
            </a:r>
            <a:r>
              <a:rPr kumimoji="1" lang="en-US" altLang="zh-CN" dirty="0" err="1" smtClean="0"/>
              <a:t>youR</a:t>
            </a:r>
            <a:r>
              <a:rPr kumimoji="1" lang="en-US" altLang="zh-CN" dirty="0" smtClean="0"/>
              <a:t> time!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74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54B98C10-00C8-42FD-A341-5CF67D9F4E8F}"/>
              </a:ext>
            </a:extLst>
          </p:cNvPr>
          <p:cNvSpPr txBox="1">
            <a:spLocks/>
          </p:cNvSpPr>
          <p:nvPr/>
        </p:nvSpPr>
        <p:spPr>
          <a:xfrm>
            <a:off x="741381" y="-258183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dirty="0" smtClean="0"/>
              <a:t>逻辑模型</a:t>
            </a:r>
            <a:endParaRPr lang="zh-CN" altLang="en-US" sz="40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xmlns="" id="{291C9CBE-081C-450E-8235-BB44A1C88D0D}"/>
              </a:ext>
            </a:extLst>
          </p:cNvPr>
          <p:cNvSpPr txBox="1">
            <a:spLocks/>
          </p:cNvSpPr>
          <p:nvPr/>
        </p:nvSpPr>
        <p:spPr>
          <a:xfrm>
            <a:off x="741381" y="151920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输入</a:t>
            </a:r>
            <a:endParaRPr lang="en-US" altLang="zh-CN" dirty="0" smtClean="0"/>
          </a:p>
          <a:p>
            <a:pPr lvl="1"/>
            <a:r>
              <a:rPr lang="en-US" altLang="zh-CN" sz="1800" dirty="0" smtClean="0"/>
              <a:t>Coursera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Machine Learning</a:t>
            </a:r>
          </a:p>
          <a:p>
            <a:pPr lvl="1"/>
            <a:r>
              <a:rPr lang="en-US" altLang="zh-CN" sz="1800" dirty="0" smtClean="0"/>
              <a:t>Nand2tetris </a:t>
            </a:r>
            <a:r>
              <a:rPr lang="zh-CN" altLang="en-US" sz="1800" dirty="0" smtClean="0"/>
              <a:t>网站</a:t>
            </a:r>
            <a:endParaRPr lang="en-US" altLang="zh-CN" sz="1800" dirty="0"/>
          </a:p>
          <a:p>
            <a:pPr lvl="1"/>
            <a:r>
              <a:rPr lang="en-US" altLang="zh-CN" sz="1800" dirty="0" smtClean="0"/>
              <a:t>Introduction to Algorithms</a:t>
            </a:r>
          </a:p>
          <a:p>
            <a:r>
              <a:rPr lang="zh-CN" altLang="en-US" dirty="0" smtClean="0"/>
              <a:t>输出</a:t>
            </a:r>
            <a:endParaRPr lang="en-US" altLang="zh-CN" dirty="0" smtClean="0"/>
          </a:p>
          <a:p>
            <a:pPr lvl="1"/>
            <a:r>
              <a:rPr lang="en-US" altLang="zh-CN" sz="1800" dirty="0" smtClean="0"/>
              <a:t>Project10</a:t>
            </a:r>
            <a:r>
              <a:rPr lang="zh-CN" altLang="en-US" sz="1800" dirty="0" smtClean="0"/>
              <a:t> 、</a:t>
            </a:r>
            <a:r>
              <a:rPr lang="en-US" altLang="zh-CN" sz="1800" dirty="0" smtClean="0"/>
              <a:t>12</a:t>
            </a:r>
            <a:r>
              <a:rPr lang="zh-CN" altLang="en-US" sz="1800" dirty="0" smtClean="0"/>
              <a:t>作业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基本的</a:t>
            </a:r>
            <a:r>
              <a:rPr lang="en-US" altLang="zh-CN" sz="1800" dirty="0" err="1" smtClean="0"/>
              <a:t>Tensorflow</a:t>
            </a:r>
            <a:r>
              <a:rPr lang="zh-CN" altLang="en-US" sz="1800" dirty="0" smtClean="0"/>
              <a:t>搭建使用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用不同的数据结构实现栈</a:t>
            </a:r>
            <a:endParaRPr lang="en-US" altLang="zh-CN" sz="1800" dirty="0" smtClean="0"/>
          </a:p>
          <a:p>
            <a:r>
              <a:rPr lang="zh-CN" altLang="en-US" dirty="0" smtClean="0"/>
              <a:t>过程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继续编写</a:t>
            </a:r>
            <a:r>
              <a:rPr lang="en-US" altLang="zh-CN" sz="1800" dirty="0" smtClean="0"/>
              <a:t>Lex</a:t>
            </a:r>
            <a:r>
              <a:rPr lang="zh-CN" altLang="en-US" sz="1800" dirty="0" smtClean="0"/>
              <a:t>代码，调整细节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编写</a:t>
            </a:r>
            <a:r>
              <a:rPr lang="en-US" altLang="zh-CN" sz="1800" dirty="0" smtClean="0"/>
              <a:t>Project12</a:t>
            </a:r>
            <a:r>
              <a:rPr lang="zh-CN" altLang="en-US" sz="1800" dirty="0" smtClean="0"/>
              <a:t>中的</a:t>
            </a:r>
            <a:r>
              <a:rPr lang="en-US" altLang="zh-CN" sz="1800" dirty="0" smtClean="0"/>
              <a:t>Screen</a:t>
            </a:r>
            <a:r>
              <a:rPr lang="zh-CN" altLang="en-US" sz="1800" dirty="0" smtClean="0"/>
              <a:t>类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学习数据结构</a:t>
            </a:r>
            <a:endParaRPr lang="en-US" altLang="zh-CN" sz="1800" dirty="0" smtClean="0"/>
          </a:p>
          <a:p>
            <a:r>
              <a:rPr lang="zh-CN" altLang="en-US" dirty="0" smtClean="0"/>
              <a:t>效果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对</a:t>
            </a:r>
            <a:r>
              <a:rPr lang="en-US" altLang="zh-CN" sz="1800" dirty="0" smtClean="0"/>
              <a:t>OS</a:t>
            </a:r>
            <a:r>
              <a:rPr lang="zh-CN" altLang="en-US" sz="1800" dirty="0" smtClean="0"/>
              <a:t>的实现过程有了更深入的理解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能在不同限制下用合理的方法实现栈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455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1AF43DAD-22E6-4A2A-B0A1-EFB9082E5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0" y="200808"/>
            <a:ext cx="8596668" cy="670561"/>
          </a:xfrm>
        </p:spPr>
        <p:txBody>
          <a:bodyPr/>
          <a:lstStyle/>
          <a:p>
            <a:r>
              <a:rPr lang="en-US" altLang="zh-CN" dirty="0"/>
              <a:t>Project 12</a:t>
            </a:r>
            <a:r>
              <a:rPr lang="zh-CN" altLang="en-US" dirty="0"/>
              <a:t>大纲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xmlns="" id="{81DF77EB-A88A-4F1A-B17B-2B9E485E0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000" y="1473799"/>
            <a:ext cx="8596668" cy="4761202"/>
          </a:xfrm>
        </p:spPr>
        <p:txBody>
          <a:bodyPr>
            <a:noAutofit/>
          </a:bodyPr>
          <a:lstStyle/>
          <a:p>
            <a:r>
              <a:rPr lang="en-US" altLang="zh-CN" sz="1400" dirty="0"/>
              <a:t>Operating System</a:t>
            </a:r>
            <a:r>
              <a:rPr lang="zh-CN" altLang="en-US" sz="1400" dirty="0"/>
              <a:t>概述</a:t>
            </a:r>
            <a:endParaRPr lang="en-US" altLang="zh-CN" sz="1400" dirty="0"/>
          </a:p>
          <a:p>
            <a:r>
              <a:rPr lang="en-US" altLang="zh-CN" sz="1400" dirty="0"/>
              <a:t>OS</a:t>
            </a:r>
            <a:r>
              <a:rPr lang="zh-CN" altLang="en-US" sz="1400" dirty="0"/>
              <a:t>组成部分</a:t>
            </a:r>
            <a:endParaRPr lang="en-US" altLang="zh-CN" sz="1400" dirty="0"/>
          </a:p>
          <a:p>
            <a:pPr lvl="1"/>
            <a:r>
              <a:rPr lang="en-US" altLang="zh-CN" sz="1400" dirty="0"/>
              <a:t>Math</a:t>
            </a:r>
          </a:p>
          <a:p>
            <a:pPr lvl="2"/>
            <a:r>
              <a:rPr lang="zh-CN" altLang="en-US" dirty="0"/>
              <a:t>函数</a:t>
            </a:r>
            <a:r>
              <a:rPr lang="en-US" altLang="zh-CN" dirty="0"/>
              <a:t>, </a:t>
            </a:r>
            <a:r>
              <a:rPr lang="zh-CN" altLang="en-US" dirty="0"/>
              <a:t>实现</a:t>
            </a:r>
            <a:r>
              <a:rPr lang="en-US" altLang="zh-CN" dirty="0"/>
              <a:t>(</a:t>
            </a:r>
            <a:r>
              <a:rPr lang="zh-CN" altLang="en-US" dirty="0"/>
              <a:t>算法</a:t>
            </a:r>
            <a:r>
              <a:rPr lang="en-US" altLang="zh-CN" dirty="0"/>
              <a:t>), </a:t>
            </a:r>
            <a:r>
              <a:rPr lang="zh-CN" altLang="en-US" dirty="0"/>
              <a:t>例子</a:t>
            </a:r>
            <a:endParaRPr lang="en-US" altLang="zh-CN" dirty="0"/>
          </a:p>
          <a:p>
            <a:pPr lvl="2"/>
            <a:r>
              <a:rPr lang="en-US" altLang="zh-CN" dirty="0"/>
              <a:t>…</a:t>
            </a:r>
          </a:p>
          <a:p>
            <a:pPr lvl="1"/>
            <a:r>
              <a:rPr lang="en-US" altLang="zh-CN" sz="1400" dirty="0"/>
              <a:t>Output</a:t>
            </a:r>
          </a:p>
          <a:p>
            <a:pPr lvl="1"/>
            <a:r>
              <a:rPr lang="en-US" altLang="zh-CN" sz="1400" dirty="0"/>
              <a:t>Screen</a:t>
            </a:r>
          </a:p>
          <a:p>
            <a:pPr lvl="1"/>
            <a:r>
              <a:rPr lang="en-US" altLang="zh-CN" sz="1400" dirty="0"/>
              <a:t>Keyboard</a:t>
            </a:r>
          </a:p>
          <a:p>
            <a:pPr lvl="1"/>
            <a:r>
              <a:rPr lang="en-US" altLang="zh-CN" sz="1400" dirty="0"/>
              <a:t>Memory</a:t>
            </a:r>
          </a:p>
          <a:p>
            <a:pPr lvl="1"/>
            <a:r>
              <a:rPr lang="en-US" altLang="zh-CN" sz="1400" dirty="0"/>
              <a:t>Sys</a:t>
            </a:r>
          </a:p>
          <a:p>
            <a:pPr lvl="1"/>
            <a:r>
              <a:rPr lang="en-US" altLang="zh-CN" sz="1400" dirty="0"/>
              <a:t>Array</a:t>
            </a:r>
          </a:p>
          <a:p>
            <a:pPr lvl="1"/>
            <a:r>
              <a:rPr lang="en-US" altLang="zh-CN" sz="1400" dirty="0"/>
              <a:t>String</a:t>
            </a:r>
          </a:p>
          <a:p>
            <a:r>
              <a:rPr lang="en-US" altLang="zh-CN" sz="1400" dirty="0"/>
              <a:t>OS</a:t>
            </a:r>
            <a:r>
              <a:rPr lang="zh-CN" altLang="en-US" sz="1400" dirty="0"/>
              <a:t>类与类之间的联系</a:t>
            </a:r>
            <a:endParaRPr lang="en-US" altLang="zh-CN" sz="1400" dirty="0"/>
          </a:p>
          <a:p>
            <a:pPr lvl="1"/>
            <a:r>
              <a:rPr lang="en-US" altLang="zh-CN" sz="1400" dirty="0"/>
              <a:t>Sys and all</a:t>
            </a:r>
          </a:p>
          <a:p>
            <a:pPr lvl="1"/>
            <a:r>
              <a:rPr lang="en-US" altLang="zh-CN" sz="1400" dirty="0"/>
              <a:t>Array and Memory</a:t>
            </a:r>
          </a:p>
          <a:p>
            <a:pPr lvl="1"/>
            <a:r>
              <a:rPr lang="en-US" altLang="zh-CN" sz="1400" dirty="0"/>
              <a:t>…</a:t>
            </a:r>
          </a:p>
          <a:p>
            <a:pPr marL="457200" lvl="1" indent="0">
              <a:buNone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75444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EE02F5F-94C2-444B-9AAB-0B2A310D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686463"/>
          </a:xfrm>
        </p:spPr>
        <p:txBody>
          <a:bodyPr/>
          <a:lstStyle/>
          <a:p>
            <a:r>
              <a:rPr lang="en-US" altLang="zh-CN" dirty="0"/>
              <a:t>Project 10</a:t>
            </a:r>
            <a:r>
              <a:rPr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4FDE34C-7D1B-4B5B-AA8F-87580069F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6063"/>
            <a:ext cx="8596668" cy="4745299"/>
          </a:xfrm>
        </p:spPr>
        <p:txBody>
          <a:bodyPr>
            <a:noAutofit/>
          </a:bodyPr>
          <a:lstStyle/>
          <a:p>
            <a:r>
              <a:rPr lang="zh-CN" altLang="en-US" sz="1500" dirty="0"/>
              <a:t>设计合约</a:t>
            </a:r>
            <a:endParaRPr lang="en-US" altLang="zh-CN" sz="1500" dirty="0"/>
          </a:p>
          <a:p>
            <a:pPr lvl="1"/>
            <a:r>
              <a:rPr lang="en-US" altLang="zh-CN" sz="1500" dirty="0"/>
              <a:t>Tokenize</a:t>
            </a:r>
          </a:p>
          <a:p>
            <a:pPr lvl="1"/>
            <a:r>
              <a:rPr lang="en-US" altLang="zh-CN" sz="1500" dirty="0"/>
              <a:t>parse</a:t>
            </a:r>
            <a:r>
              <a:rPr lang="zh-CN" altLang="en-US" sz="1500" dirty="0"/>
              <a:t>（有一套严格的合约规定）</a:t>
            </a:r>
            <a:endParaRPr lang="en-US" altLang="zh-CN" sz="1500" dirty="0"/>
          </a:p>
          <a:p>
            <a:r>
              <a:rPr lang="zh-CN" altLang="en-US" sz="1500" dirty="0"/>
              <a:t>什么是正则表达式？ </a:t>
            </a:r>
            <a:endParaRPr lang="en-US" altLang="zh-CN" sz="1500" dirty="0"/>
          </a:p>
          <a:p>
            <a:pPr lvl="1"/>
            <a:r>
              <a:rPr lang="zh-CN" altLang="en-US" sz="1500" dirty="0"/>
              <a:t>定义</a:t>
            </a:r>
            <a:endParaRPr lang="en-US" altLang="zh-CN" sz="1500" dirty="0"/>
          </a:p>
          <a:p>
            <a:pPr lvl="1"/>
            <a:r>
              <a:rPr lang="zh-CN" altLang="en-US" sz="1500" dirty="0"/>
              <a:t>具体的例子（这里只需要简单的例子，因为</a:t>
            </a:r>
            <a:r>
              <a:rPr lang="en-US" altLang="zh-CN" sz="1500" dirty="0"/>
              <a:t>tokenize</a:t>
            </a:r>
            <a:r>
              <a:rPr lang="zh-CN" altLang="en-US" sz="1500" dirty="0"/>
              <a:t>和</a:t>
            </a:r>
            <a:r>
              <a:rPr lang="en-US" altLang="zh-CN" sz="1500" dirty="0"/>
              <a:t>parse</a:t>
            </a:r>
            <a:r>
              <a:rPr lang="zh-CN" altLang="en-US" sz="1500" dirty="0"/>
              <a:t>中，只需要处理</a:t>
            </a:r>
            <a:r>
              <a:rPr lang="en-US" altLang="zh-CN" sz="1500" dirty="0"/>
              <a:t>Jack</a:t>
            </a:r>
            <a:r>
              <a:rPr lang="zh-CN" altLang="en-US" sz="1500" dirty="0"/>
              <a:t>语言中有限的关键词）</a:t>
            </a:r>
            <a:endParaRPr lang="en-US" altLang="zh-CN" sz="1500" dirty="0"/>
          </a:p>
          <a:p>
            <a:r>
              <a:rPr lang="zh-CN" altLang="en-US" sz="1500" dirty="0"/>
              <a:t>什么是</a:t>
            </a:r>
            <a:r>
              <a:rPr lang="en-US" altLang="zh-CN" sz="1500" dirty="0"/>
              <a:t>Lex</a:t>
            </a:r>
            <a:r>
              <a:rPr lang="zh-CN" altLang="en-US" sz="1500" dirty="0"/>
              <a:t>？</a:t>
            </a:r>
            <a:endParaRPr lang="en-US" altLang="zh-CN" sz="1500" dirty="0"/>
          </a:p>
          <a:p>
            <a:pPr lvl="1"/>
            <a:r>
              <a:rPr lang="zh-CN" altLang="en-US" sz="1500" dirty="0"/>
              <a:t>它和</a:t>
            </a:r>
            <a:r>
              <a:rPr lang="en-US" altLang="zh-CN" sz="1500" dirty="0"/>
              <a:t>C</a:t>
            </a:r>
            <a:r>
              <a:rPr lang="zh-CN" altLang="en-US" sz="1500" dirty="0"/>
              <a:t>语言的联系</a:t>
            </a:r>
            <a:endParaRPr lang="en-US" altLang="zh-CN" sz="1500" dirty="0"/>
          </a:p>
          <a:p>
            <a:pPr lvl="1"/>
            <a:r>
              <a:rPr lang="zh-CN" altLang="en-US" sz="1500" dirty="0"/>
              <a:t>自身的逻辑结构</a:t>
            </a:r>
            <a:endParaRPr lang="en-US" altLang="zh-CN" sz="1500" dirty="0"/>
          </a:p>
          <a:p>
            <a:pPr lvl="1"/>
            <a:r>
              <a:rPr lang="zh-CN" altLang="en-US" sz="1500" dirty="0"/>
              <a:t>顺序读取一遍的特点</a:t>
            </a:r>
            <a:endParaRPr lang="en-US" altLang="zh-CN" sz="1500" dirty="0"/>
          </a:p>
          <a:p>
            <a:r>
              <a:rPr lang="zh-CN" altLang="en-US" sz="1500" dirty="0"/>
              <a:t>一个简单的例子</a:t>
            </a:r>
            <a:endParaRPr lang="en-US" altLang="zh-CN" sz="1500" dirty="0"/>
          </a:p>
          <a:p>
            <a:r>
              <a:rPr lang="zh-CN" altLang="en-US" sz="1500" dirty="0"/>
              <a:t>栈</a:t>
            </a:r>
            <a:endParaRPr lang="en-US" altLang="zh-CN" sz="1500" dirty="0"/>
          </a:p>
          <a:p>
            <a:pPr lvl="1"/>
            <a:r>
              <a:rPr lang="zh-CN" altLang="en-US" sz="1500" dirty="0"/>
              <a:t>先进后出的数据结构</a:t>
            </a:r>
            <a:endParaRPr lang="en-US" altLang="zh-CN" sz="1500" dirty="0"/>
          </a:p>
          <a:p>
            <a:pPr lvl="1"/>
            <a:r>
              <a:rPr lang="zh-CN" altLang="en-US" sz="1500" dirty="0"/>
              <a:t>和编译的关系</a:t>
            </a:r>
            <a:endParaRPr lang="en-US" altLang="zh-CN" sz="1500" dirty="0"/>
          </a:p>
          <a:p>
            <a:pPr lvl="1"/>
            <a:r>
              <a:rPr lang="zh-CN" altLang="en-US" sz="1500" dirty="0"/>
              <a:t>在</a:t>
            </a:r>
            <a:r>
              <a:rPr lang="en-US" altLang="zh-CN" sz="1500" dirty="0"/>
              <a:t>Lex</a:t>
            </a:r>
            <a:r>
              <a:rPr lang="zh-CN" altLang="en-US" sz="1500" dirty="0"/>
              <a:t>中实现栈</a:t>
            </a:r>
            <a:endParaRPr lang="en-US" altLang="zh-CN" sz="1500" dirty="0"/>
          </a:p>
          <a:p>
            <a:r>
              <a:rPr lang="zh-CN" altLang="en-US" sz="1500" dirty="0"/>
              <a:t>参考阅读 </a:t>
            </a:r>
            <a:endParaRPr lang="en-US" altLang="zh-CN" sz="1500" dirty="0"/>
          </a:p>
        </p:txBody>
      </p:sp>
    </p:spTree>
    <p:extLst>
      <p:ext uri="{BB962C8B-B14F-4D97-AF65-F5344CB8AC3E}">
        <p14:creationId xmlns:p14="http://schemas.microsoft.com/office/powerpoint/2010/main" val="209898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73BF6B9-F8E1-4F0A-847E-9539F3436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3683"/>
          </a:xfrm>
        </p:spPr>
        <p:txBody>
          <a:bodyPr/>
          <a:lstStyle/>
          <a:p>
            <a:r>
              <a:rPr lang="en-US" altLang="zh-CN" dirty="0"/>
              <a:t>Staging : Screen</a:t>
            </a:r>
            <a:r>
              <a:rPr lang="zh-CN" altLang="en-US" dirty="0"/>
              <a:t>类的实现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71C7EE2-4E26-4B4E-BD4F-5924EB1D7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4257"/>
            <a:ext cx="3910569" cy="4777105"/>
          </a:xfrm>
        </p:spPr>
        <p:txBody>
          <a:bodyPr/>
          <a:lstStyle/>
          <a:p>
            <a:r>
              <a:rPr lang="en-US" altLang="zh-CN" dirty="0" err="1"/>
              <a:t>drawPixel</a:t>
            </a:r>
            <a:r>
              <a:rPr lang="en-US" altLang="zh-CN" dirty="0"/>
              <a:t>	: </a:t>
            </a:r>
            <a:r>
              <a:rPr lang="zh-CN" altLang="en-US" dirty="0"/>
              <a:t>在 </a:t>
            </a:r>
            <a:r>
              <a:rPr lang="en-US" altLang="zh-CN" dirty="0"/>
              <a:t>512 * 256</a:t>
            </a:r>
            <a:r>
              <a:rPr lang="zh-CN" altLang="en-US" dirty="0"/>
              <a:t>屏幕上将</a:t>
            </a:r>
            <a:r>
              <a:rPr lang="en-US" altLang="zh-CN" dirty="0"/>
              <a:t>(x, y)</a:t>
            </a:r>
            <a:r>
              <a:rPr lang="zh-CN" altLang="en-US" dirty="0"/>
              <a:t>上的像素点填色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一个字代表了</a:t>
            </a:r>
            <a:r>
              <a:rPr lang="en-US" altLang="zh-CN" dirty="0"/>
              <a:t>16</a:t>
            </a:r>
            <a:r>
              <a:rPr lang="zh-CN" altLang="en-US" dirty="0"/>
              <a:t>个像素点的填充情况</a:t>
            </a:r>
            <a:r>
              <a:rPr lang="en-US" altLang="zh-CN" dirty="0"/>
              <a:t>.</a:t>
            </a:r>
            <a:r>
              <a:rPr lang="zh-CN" altLang="en-US" dirty="0"/>
              <a:t>每比特的布尔值代表当前像素点的填充</a:t>
            </a:r>
            <a:r>
              <a:rPr lang="en-US" altLang="zh-CN" dirty="0"/>
              <a:t>.</a:t>
            </a:r>
            <a:r>
              <a:rPr lang="zh-CN" altLang="en-US" dirty="0"/>
              <a:t>（黑 </a:t>
            </a:r>
            <a:r>
              <a:rPr lang="en-US" altLang="zh-CN" dirty="0"/>
              <a:t>= True, </a:t>
            </a:r>
            <a:r>
              <a:rPr lang="zh-CN" altLang="en-US" dirty="0"/>
              <a:t>白 </a:t>
            </a:r>
            <a:r>
              <a:rPr lang="en-US" altLang="zh-CN" dirty="0"/>
              <a:t>= False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r</a:t>
            </a:r>
            <a:r>
              <a:rPr lang="zh-CN" altLang="en-US" dirty="0"/>
              <a:t>行</a:t>
            </a:r>
            <a:r>
              <a:rPr lang="en-US" altLang="zh-CN" dirty="0"/>
              <a:t>c</a:t>
            </a:r>
            <a:r>
              <a:rPr lang="zh-CN" altLang="en-US" dirty="0"/>
              <a:t>列</a:t>
            </a:r>
            <a:r>
              <a:rPr lang="en-US" altLang="zh-CN" dirty="0"/>
              <a:t>, </a:t>
            </a:r>
            <a:r>
              <a:rPr lang="zh-CN" altLang="en-US" dirty="0"/>
              <a:t>像素被映射到内存地址</a:t>
            </a:r>
            <a:r>
              <a:rPr lang="pt-BR" altLang="zh-CN" dirty="0"/>
              <a:t>16384 + r * 32 + c / 16 </a:t>
            </a:r>
            <a:r>
              <a:rPr lang="zh-CN" altLang="pt-BR" dirty="0"/>
              <a:t>的 </a:t>
            </a:r>
            <a:r>
              <a:rPr lang="pt-BR" altLang="zh-CN" dirty="0"/>
              <a:t>c % 16</a:t>
            </a:r>
            <a:r>
              <a:rPr lang="zh-CN" altLang="pt-BR" dirty="0"/>
              <a:t>位上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B4CCFCB5-407B-4210-9038-60E87ADB5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21" y="3652809"/>
            <a:ext cx="5387807" cy="1386960"/>
          </a:xfrm>
          <a:prstGeom prst="rect">
            <a:avLst/>
          </a:prstGeom>
        </p:spPr>
      </p:pic>
      <p:sp>
        <p:nvSpPr>
          <p:cNvPr id="8" name="副标题 2">
            <a:extLst>
              <a:ext uri="{FF2B5EF4-FFF2-40B4-BE49-F238E27FC236}">
                <a16:creationId xmlns:a16="http://schemas.microsoft.com/office/drawing/2014/main" xmlns="" id="{ECC947E0-24DD-4A1F-BB68-CC166815E5A0}"/>
              </a:ext>
            </a:extLst>
          </p:cNvPr>
          <p:cNvSpPr txBox="1">
            <a:spLocks/>
          </p:cNvSpPr>
          <p:nvPr/>
        </p:nvSpPr>
        <p:spPr>
          <a:xfrm>
            <a:off x="5148765" y="5151501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通过运算得到</a:t>
            </a:r>
            <a:r>
              <a:rPr lang="en-US" altLang="zh-CN" dirty="0"/>
              <a:t>address</a:t>
            </a:r>
            <a:r>
              <a:rPr lang="zh-CN" altLang="en-US" dirty="0"/>
              <a:t>的起始地址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09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73BF6B9-F8E1-4F0A-847E-9539F3436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3683"/>
          </a:xfrm>
        </p:spPr>
        <p:txBody>
          <a:bodyPr/>
          <a:lstStyle/>
          <a:p>
            <a:r>
              <a:rPr lang="en-US" altLang="zh-CN" dirty="0"/>
              <a:t>Staging : Screen</a:t>
            </a:r>
            <a:r>
              <a:rPr lang="zh-CN" altLang="en-US" dirty="0"/>
              <a:t>类的实现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71C7EE2-4E26-4B4E-BD4F-5924EB1D7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4257"/>
            <a:ext cx="3910569" cy="4777105"/>
          </a:xfrm>
        </p:spPr>
        <p:txBody>
          <a:bodyPr/>
          <a:lstStyle/>
          <a:p>
            <a:r>
              <a:rPr lang="zh-CN" altLang="en-US" dirty="0"/>
              <a:t>填色</a:t>
            </a:r>
            <a:r>
              <a:rPr lang="en-US" altLang="zh-CN" dirty="0"/>
              <a:t> : </a:t>
            </a:r>
            <a:r>
              <a:rPr lang="zh-CN" altLang="en-US" dirty="0"/>
              <a:t>根据</a:t>
            </a:r>
            <a:r>
              <a:rPr lang="en-US" altLang="zh-CN" dirty="0"/>
              <a:t>Screen</a:t>
            </a:r>
            <a:r>
              <a:rPr lang="zh-CN" altLang="en-US" dirty="0"/>
              <a:t>的静态变量</a:t>
            </a:r>
            <a:r>
              <a:rPr lang="en-US" altLang="zh-CN" dirty="0"/>
              <a:t>color</a:t>
            </a:r>
            <a:r>
              <a:rPr lang="zh-CN" altLang="en-US" dirty="0"/>
              <a:t>的值来决定填充的颜色</a:t>
            </a:r>
            <a:r>
              <a:rPr lang="en-US" altLang="zh-CN" dirty="0"/>
              <a:t>(</a:t>
            </a:r>
            <a:r>
              <a:rPr lang="zh-CN" altLang="en-US" dirty="0"/>
              <a:t>黑 </a:t>
            </a:r>
            <a:r>
              <a:rPr lang="en-US" altLang="zh-CN" dirty="0"/>
              <a:t>or </a:t>
            </a:r>
            <a:r>
              <a:rPr lang="zh-CN" altLang="en-US" dirty="0"/>
              <a:t>白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如果为黑</a:t>
            </a:r>
            <a:r>
              <a:rPr lang="en-US" altLang="zh-CN" dirty="0"/>
              <a:t>, </a:t>
            </a:r>
            <a:r>
              <a:rPr lang="zh-CN" altLang="en-US" dirty="0"/>
              <a:t>直接进行位操作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如果为白</a:t>
            </a:r>
            <a:r>
              <a:rPr lang="en-US" altLang="zh-CN" dirty="0"/>
              <a:t>, </a:t>
            </a:r>
            <a:r>
              <a:rPr lang="zh-CN" altLang="en-US" dirty="0"/>
              <a:t>对</a:t>
            </a:r>
            <a:r>
              <a:rPr lang="en-US" altLang="zh-CN" dirty="0" err="1"/>
              <a:t>i</a:t>
            </a:r>
            <a:r>
              <a:rPr lang="en-US" altLang="zh-CN" dirty="0"/>
              <a:t>(</a:t>
            </a:r>
            <a:r>
              <a:rPr lang="zh-CN" altLang="en-US" dirty="0"/>
              <a:t>一个进行位操作的辅助变量</a:t>
            </a:r>
            <a:r>
              <a:rPr lang="en-US" altLang="zh-CN" dirty="0"/>
              <a:t>)</a:t>
            </a:r>
            <a:r>
              <a:rPr lang="zh-CN" altLang="en-US" dirty="0"/>
              <a:t>进行取反</a:t>
            </a:r>
            <a:r>
              <a:rPr lang="en-US" altLang="zh-CN" dirty="0"/>
              <a:t>, </a:t>
            </a:r>
            <a:r>
              <a:rPr lang="zh-CN" altLang="en-US" dirty="0"/>
              <a:t>再进行位操作</a:t>
            </a:r>
            <a:r>
              <a:rPr lang="en-US" altLang="zh-CN" dirty="0"/>
              <a:t>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191D3A1-7DB2-426B-9C30-EB5A212DF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645" y="1264257"/>
            <a:ext cx="4267570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73BF6B9-F8E1-4F0A-847E-9539F3436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3683"/>
          </a:xfrm>
        </p:spPr>
        <p:txBody>
          <a:bodyPr/>
          <a:lstStyle/>
          <a:p>
            <a:r>
              <a:rPr lang="en-US" altLang="zh-CN" dirty="0"/>
              <a:t>Staging : Screen</a:t>
            </a:r>
            <a:r>
              <a:rPr lang="zh-CN" altLang="en-US" dirty="0"/>
              <a:t>类的实现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71C7EE2-4E26-4B4E-BD4F-5924EB1D7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4257"/>
            <a:ext cx="3910569" cy="4777105"/>
          </a:xfrm>
        </p:spPr>
        <p:txBody>
          <a:bodyPr/>
          <a:lstStyle/>
          <a:p>
            <a:r>
              <a:rPr lang="en-US" altLang="zh-CN" dirty="0" err="1"/>
              <a:t>drawLine</a:t>
            </a:r>
            <a:r>
              <a:rPr lang="en-US" altLang="zh-CN" dirty="0"/>
              <a:t> : </a:t>
            </a:r>
            <a:r>
              <a:rPr lang="zh-CN" altLang="en-US" dirty="0"/>
              <a:t>通过一个个</a:t>
            </a:r>
            <a:r>
              <a:rPr lang="en-US" altLang="zh-CN" dirty="0" err="1"/>
              <a:t>drawPixel</a:t>
            </a:r>
            <a:r>
              <a:rPr lang="zh-CN" altLang="en-US" dirty="0"/>
              <a:t>来实现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dx, </a:t>
            </a:r>
            <a:r>
              <a:rPr lang="en-US" altLang="zh-CN" dirty="0" err="1"/>
              <a:t>dy</a:t>
            </a:r>
            <a:r>
              <a:rPr lang="en-US" altLang="zh-CN" dirty="0"/>
              <a:t> : </a:t>
            </a:r>
            <a:r>
              <a:rPr lang="zh-CN" altLang="en-US" dirty="0"/>
              <a:t>偏移量</a:t>
            </a:r>
            <a:endParaRPr lang="en-US" altLang="zh-CN" dirty="0"/>
          </a:p>
          <a:p>
            <a:r>
              <a:rPr lang="en-US" altLang="zh-CN" dirty="0" err="1"/>
              <a:t>Dx</a:t>
            </a:r>
            <a:r>
              <a:rPr lang="en-US" altLang="zh-CN" dirty="0"/>
              <a:t>, </a:t>
            </a:r>
            <a:r>
              <a:rPr lang="en-US" altLang="zh-CN" dirty="0" err="1"/>
              <a:t>Dy</a:t>
            </a:r>
            <a:r>
              <a:rPr lang="en-US" altLang="zh-CN" dirty="0"/>
              <a:t> : </a:t>
            </a:r>
            <a:r>
              <a:rPr lang="zh-CN" altLang="en-US" dirty="0"/>
              <a:t>偏移量绝对值</a:t>
            </a:r>
            <a:endParaRPr lang="en-US" altLang="zh-CN" dirty="0"/>
          </a:p>
          <a:p>
            <a:r>
              <a:rPr lang="en-US" altLang="zh-CN" dirty="0"/>
              <a:t>a, b : </a:t>
            </a:r>
            <a:r>
              <a:rPr lang="zh-CN" altLang="en-US" dirty="0"/>
              <a:t>相对偏移量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BC55ACE-0F36-4202-BF4D-7F4484923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765" y="1343770"/>
            <a:ext cx="5639289" cy="278916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A7F646E-621D-4B59-9A39-895585B3C97C}"/>
              </a:ext>
            </a:extLst>
          </p:cNvPr>
          <p:cNvSpPr/>
          <p:nvPr/>
        </p:nvSpPr>
        <p:spPr>
          <a:xfrm>
            <a:off x="5104737" y="4420925"/>
            <a:ext cx="1494846" cy="81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Bresenham</a:t>
            </a:r>
            <a:r>
              <a:rPr lang="zh-CN" altLang="en-US" dirty="0"/>
              <a:t>算法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08D301A3-CAFA-4880-ACB9-71AA1E4FE158}"/>
              </a:ext>
            </a:extLst>
          </p:cNvPr>
          <p:cNvSpPr/>
          <p:nvPr/>
        </p:nvSpPr>
        <p:spPr>
          <a:xfrm>
            <a:off x="5104737" y="5462546"/>
            <a:ext cx="1494846" cy="81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drawPixel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xmlns="" id="{FFFF0601-4D65-4CB8-B851-37D315945AF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599583" y="4827767"/>
            <a:ext cx="1176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xmlns="" id="{6349FE62-A152-4085-BADC-F12C566519D3}"/>
              </a:ext>
            </a:extLst>
          </p:cNvPr>
          <p:cNvCxnSpPr>
            <a:stCxn id="9" idx="3"/>
          </p:cNvCxnSpPr>
          <p:nvPr/>
        </p:nvCxnSpPr>
        <p:spPr>
          <a:xfrm flipV="1">
            <a:off x="6599583" y="4826442"/>
            <a:ext cx="1176793" cy="10429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E20590D4-D6A7-4095-B877-AC5F95D8C570}"/>
              </a:ext>
            </a:extLst>
          </p:cNvPr>
          <p:cNvSpPr/>
          <p:nvPr/>
        </p:nvSpPr>
        <p:spPr>
          <a:xfrm>
            <a:off x="7776376" y="4420925"/>
            <a:ext cx="1908313" cy="813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drawLine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94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73BF6B9-F8E1-4F0A-847E-9539F3436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3683"/>
          </a:xfrm>
        </p:spPr>
        <p:txBody>
          <a:bodyPr/>
          <a:lstStyle/>
          <a:p>
            <a:r>
              <a:rPr lang="en-US" altLang="zh-CN" dirty="0"/>
              <a:t>Staging : Screen</a:t>
            </a:r>
            <a:r>
              <a:rPr lang="zh-CN" altLang="en-US" dirty="0"/>
              <a:t>类的实现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71C7EE2-4E26-4B4E-BD4F-5924EB1D7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4257"/>
            <a:ext cx="3910569" cy="4777105"/>
          </a:xfrm>
        </p:spPr>
        <p:txBody>
          <a:bodyPr/>
          <a:lstStyle/>
          <a:p>
            <a:r>
              <a:rPr lang="en-US" altLang="zh-CN" dirty="0" err="1"/>
              <a:t>Bresenham</a:t>
            </a:r>
            <a:r>
              <a:rPr lang="zh-CN" altLang="en-US" dirty="0"/>
              <a:t>算法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2727AF7-088B-4801-A0D0-A29DF0474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15" y="3277676"/>
            <a:ext cx="8405588" cy="28806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DD91AF91-2093-4F37-8A6A-BA87085A5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65" y="1814509"/>
            <a:ext cx="3307367" cy="1463167"/>
          </a:xfrm>
          <a:prstGeom prst="rect">
            <a:avLst/>
          </a:prstGeom>
        </p:spPr>
      </p:pic>
      <p:sp>
        <p:nvSpPr>
          <p:cNvPr id="8" name="副标题 2">
            <a:extLst>
              <a:ext uri="{FF2B5EF4-FFF2-40B4-BE49-F238E27FC236}">
                <a16:creationId xmlns:a16="http://schemas.microsoft.com/office/drawing/2014/main" xmlns="" id="{95CE4D3E-E1A4-4541-BD04-35E738B47B65}"/>
              </a:ext>
            </a:extLst>
          </p:cNvPr>
          <p:cNvSpPr txBox="1">
            <a:spLocks/>
          </p:cNvSpPr>
          <p:nvPr/>
        </p:nvSpPr>
        <p:spPr>
          <a:xfrm>
            <a:off x="4183563" y="2007206"/>
            <a:ext cx="2503484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该情况针对</a:t>
            </a:r>
            <a:r>
              <a:rPr lang="en-US" altLang="zh-CN" dirty="0"/>
              <a:t>dx, </a:t>
            </a:r>
            <a:r>
              <a:rPr lang="en-US" altLang="zh-CN" dirty="0" err="1"/>
              <a:t>dy</a:t>
            </a:r>
            <a:r>
              <a:rPr lang="en-US" altLang="zh-CN" dirty="0"/>
              <a:t> &gt; 0.</a:t>
            </a:r>
          </a:p>
          <a:p>
            <a:pPr marL="0" indent="0">
              <a:buNone/>
            </a:pPr>
            <a:r>
              <a:rPr lang="zh-CN" altLang="en-US" dirty="0"/>
              <a:t>其他情况分类讨论</a:t>
            </a:r>
            <a:r>
              <a:rPr lang="en-US" altLang="zh-CN" dirty="0"/>
              <a:t>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A022A78C-A7CD-4576-9440-0CD3F1272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510" y="1327868"/>
            <a:ext cx="5769014" cy="518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2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73BF6B9-F8E1-4F0A-847E-9539F3436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3683"/>
          </a:xfrm>
        </p:spPr>
        <p:txBody>
          <a:bodyPr/>
          <a:lstStyle/>
          <a:p>
            <a:r>
              <a:rPr lang="en-US" altLang="zh-CN" dirty="0"/>
              <a:t>Staging : Screen</a:t>
            </a:r>
            <a:r>
              <a:rPr lang="zh-CN" altLang="en-US" dirty="0"/>
              <a:t>类的实现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571C7EE2-4E26-4B4E-BD4F-5924EB1D73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264257"/>
                <a:ext cx="3910569" cy="4777105"/>
              </a:xfrm>
            </p:spPr>
            <p:txBody>
              <a:bodyPr/>
              <a:lstStyle/>
              <a:p>
                <a:r>
                  <a:rPr lang="en-US" altLang="zh-CN" dirty="0"/>
                  <a:t>drawCircle : </a:t>
                </a:r>
                <a:r>
                  <a:rPr lang="zh-CN" altLang="en-US" dirty="0"/>
                  <a:t>一行一行</a:t>
                </a:r>
                <a:r>
                  <a:rPr lang="en-US" altLang="zh-CN" dirty="0" err="1"/>
                  <a:t>drawLine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Or </a:t>
                </a:r>
                <a:r>
                  <a:rPr lang="en-US" altLang="zh-CN" dirty="0" err="1"/>
                  <a:t>Bresenham</a:t>
                </a:r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r>
                  <a:rPr lang="en-US" altLang="zh-CN" dirty="0" err="1"/>
                  <a:t>Bresenham</a:t>
                </a:r>
                <a:r>
                  <a:rPr lang="en-US" altLang="zh-CN" dirty="0"/>
                  <a:t> : 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判别式</a:t>
                </a:r>
                <a:r>
                  <a:rPr lang="en-US" altLang="zh-CN" dirty="0"/>
                  <a:t>d = x</a:t>
                </a:r>
                <a:r>
                  <a:rPr lang="en-US" altLang="zh-CN" baseline="30000" dirty="0"/>
                  <a:t>2 </a:t>
                </a:r>
                <a:r>
                  <a:rPr lang="en-US" altLang="zh-CN" dirty="0"/>
                  <a:t>+ y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 – r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, (x, y)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P1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P2</a:t>
                </a:r>
                <a:r>
                  <a:rPr lang="zh-CN" altLang="en-US" dirty="0"/>
                  <a:t>的中点</a:t>
                </a:r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−0.5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&lt;0,</m:t>
                    </m:r>
                  </m:oMath>
                </a14:m>
                <a:r>
                  <a:rPr lang="zh-CN" altLang="en-US" dirty="0"/>
                  <a:t>则应填充</a:t>
                </a:r>
                <a:r>
                  <a:rPr lang="en-US" altLang="zh-CN" dirty="0"/>
                  <a:t>P1</a:t>
                </a:r>
                <a:r>
                  <a:rPr lang="zh-CN" altLang="en-US" dirty="0"/>
                  <a:t>点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否则填充</a:t>
                </a:r>
                <a:r>
                  <a:rPr lang="en-US" altLang="zh-CN" dirty="0"/>
                  <a:t>P2</a:t>
                </a:r>
                <a:r>
                  <a:rPr lang="zh-CN" altLang="en-US" dirty="0"/>
                  <a:t>点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之后再分别推出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在</a:t>
                </a:r>
                <a:r>
                  <a:rPr lang="en-US" altLang="zh-CN" dirty="0"/>
                  <a:t>P1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P2</a:t>
                </a:r>
                <a:r>
                  <a:rPr lang="zh-CN" altLang="en-US" dirty="0"/>
                  <a:t>处的判别式</a:t>
                </a:r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1C7EE2-4E26-4B4E-BD4F-5924EB1D73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264257"/>
                <a:ext cx="3910569" cy="4777105"/>
              </a:xfrm>
              <a:blipFill>
                <a:blip r:embed="rId2"/>
                <a:stretch>
                  <a:fillRect l="-1246" t="-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1E47157-91A2-4C84-9180-8BF61F421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002" y="4164430"/>
            <a:ext cx="3179485" cy="25315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F70E1088-228D-429C-86CA-9F1D4BE9A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631" y="1016441"/>
            <a:ext cx="4404742" cy="54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5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504</TotalTime>
  <Words>407</Words>
  <Application>Microsoft Macintosh PowerPoint</Application>
  <PresentationFormat>宽屏</PresentationFormat>
  <Paragraphs>97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Calibri</vt:lpstr>
      <vt:lpstr>Calibri Light</vt:lpstr>
      <vt:lpstr>Cambria Math</vt:lpstr>
      <vt:lpstr>DengXian</vt:lpstr>
      <vt:lpstr>Wingdings 3</vt:lpstr>
      <vt:lpstr>宋体</vt:lpstr>
      <vt:lpstr>Arial</vt:lpstr>
      <vt:lpstr>天体</vt:lpstr>
      <vt:lpstr>Group 1 Week 8 report</vt:lpstr>
      <vt:lpstr>PowerPoint 演示文稿</vt:lpstr>
      <vt:lpstr>Project 12大纲</vt:lpstr>
      <vt:lpstr>Project 10大纲</vt:lpstr>
      <vt:lpstr>Staging : Screen类的实现</vt:lpstr>
      <vt:lpstr>Staging : Screen类的实现</vt:lpstr>
      <vt:lpstr>Staging : Screen类的实现</vt:lpstr>
      <vt:lpstr>Staging : Screen类的实现</vt:lpstr>
      <vt:lpstr>Staging : Screen类的实现</vt:lpstr>
      <vt:lpstr>Staging : Screen类的实现</vt:lpstr>
      <vt:lpstr>Thank you for youR time!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Week 5 report</dc:title>
  <dc:creator>54longwu@163.com</dc:creator>
  <cp:lastModifiedBy>54longwu@163.com</cp:lastModifiedBy>
  <cp:revision>28</cp:revision>
  <cp:lastPrinted>2017-10-26T04:08:31Z</cp:lastPrinted>
  <dcterms:created xsi:type="dcterms:W3CDTF">2017-10-26T03:12:37Z</dcterms:created>
  <dcterms:modified xsi:type="dcterms:W3CDTF">2017-11-16T07:16:13Z</dcterms:modified>
</cp:coreProperties>
</file>