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80" r:id="rId4"/>
    <p:sldId id="281" r:id="rId5"/>
    <p:sldId id="279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4B38-EE89-43C9-B47F-61D6E136D14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6E43B-4591-4A99-B315-F74E4E2154E2}">
      <dgm:prSet phldrT="[Text]"/>
      <dgm:spPr/>
      <dgm:t>
        <a:bodyPr/>
        <a:lstStyle/>
        <a:p>
          <a:r>
            <a:rPr lang="zh-CN" altLang="en-US" dirty="0"/>
            <a:t>读</a:t>
          </a:r>
          <a:endParaRPr lang="en-US" dirty="0"/>
        </a:p>
      </dgm:t>
    </dgm:pt>
    <dgm:pt modelId="{4D71829F-7296-4B3E-A5F6-089860DAB45C}" type="parTrans" cxnId="{D0F0A0A6-A54B-4F7B-B75B-FDD6B0A0212D}">
      <dgm:prSet/>
      <dgm:spPr/>
      <dgm:t>
        <a:bodyPr/>
        <a:lstStyle/>
        <a:p>
          <a:endParaRPr lang="en-US"/>
        </a:p>
      </dgm:t>
    </dgm:pt>
    <dgm:pt modelId="{57BB8553-981E-4546-A200-58B3BBCE55CD}" type="sibTrans" cxnId="{D0F0A0A6-A54B-4F7B-B75B-FDD6B0A0212D}">
      <dgm:prSet/>
      <dgm:spPr/>
      <dgm:t>
        <a:bodyPr/>
        <a:lstStyle/>
        <a:p>
          <a:endParaRPr lang="en-US"/>
        </a:p>
      </dgm:t>
    </dgm:pt>
    <dgm:pt modelId="{B779E1CB-C4A8-424B-B23B-BFC81EF5D640}">
      <dgm:prSet phldrT="[Text]"/>
      <dgm:spPr/>
      <dgm:t>
        <a:bodyPr/>
        <a:lstStyle/>
        <a:p>
          <a:r>
            <a:rPr lang="zh-CN" altLang="en-US" dirty="0"/>
            <a:t>写</a:t>
          </a:r>
          <a:endParaRPr lang="en-US" dirty="0"/>
        </a:p>
      </dgm:t>
    </dgm:pt>
    <dgm:pt modelId="{6245C956-5585-4CA5-B362-158AA9A56EA4}" type="parTrans" cxnId="{44BFF3C1-7951-41B5-A61C-8FFDF9FDBD60}">
      <dgm:prSet/>
      <dgm:spPr/>
      <dgm:t>
        <a:bodyPr/>
        <a:lstStyle/>
        <a:p>
          <a:endParaRPr lang="en-US"/>
        </a:p>
      </dgm:t>
    </dgm:pt>
    <dgm:pt modelId="{D7302590-4ECF-47E4-8C54-F8D36723E1D5}" type="sibTrans" cxnId="{44BFF3C1-7951-41B5-A61C-8FFDF9FDBD60}">
      <dgm:prSet/>
      <dgm:spPr/>
      <dgm:t>
        <a:bodyPr/>
        <a:lstStyle/>
        <a:p>
          <a:endParaRPr lang="en-US"/>
        </a:p>
      </dgm:t>
    </dgm:pt>
    <dgm:pt modelId="{C204D18D-44E1-410F-8AEA-E4CDBAD98717}" type="pres">
      <dgm:prSet presAssocID="{15164B38-EE89-43C9-B47F-61D6E136D148}" presName="cycle" presStyleCnt="0">
        <dgm:presLayoutVars>
          <dgm:dir/>
          <dgm:resizeHandles val="exact"/>
        </dgm:presLayoutVars>
      </dgm:prSet>
      <dgm:spPr/>
    </dgm:pt>
    <dgm:pt modelId="{14D74BE6-ADF0-4909-A9E3-E2C2DFF6D79D}" type="pres">
      <dgm:prSet presAssocID="{4BF6E43B-4591-4A99-B315-F74E4E2154E2}" presName="node" presStyleLbl="node1" presStyleIdx="0" presStyleCnt="2">
        <dgm:presLayoutVars>
          <dgm:bulletEnabled val="1"/>
        </dgm:presLayoutVars>
      </dgm:prSet>
      <dgm:spPr/>
    </dgm:pt>
    <dgm:pt modelId="{B03D7F19-2915-48B3-B45F-9AC74B344A42}" type="pres">
      <dgm:prSet presAssocID="{57BB8553-981E-4546-A200-58B3BBCE55CD}" presName="sibTrans" presStyleLbl="sibTrans2D1" presStyleIdx="0" presStyleCnt="2"/>
      <dgm:spPr/>
    </dgm:pt>
    <dgm:pt modelId="{D7A97E7C-176F-44EE-8647-5A286D5D8CAA}" type="pres">
      <dgm:prSet presAssocID="{57BB8553-981E-4546-A200-58B3BBCE55CD}" presName="connectorText" presStyleLbl="sibTrans2D1" presStyleIdx="0" presStyleCnt="2"/>
      <dgm:spPr/>
    </dgm:pt>
    <dgm:pt modelId="{F42C78F8-2168-40B8-9B68-3278BD6DEA54}" type="pres">
      <dgm:prSet presAssocID="{B779E1CB-C4A8-424B-B23B-BFC81EF5D640}" presName="node" presStyleLbl="node1" presStyleIdx="1" presStyleCnt="2" custRadScaleRad="284463" custRadScaleInc="39549">
        <dgm:presLayoutVars>
          <dgm:bulletEnabled val="1"/>
        </dgm:presLayoutVars>
      </dgm:prSet>
      <dgm:spPr/>
    </dgm:pt>
    <dgm:pt modelId="{E225E95A-33CF-4D9B-BEE0-382C5A454EE9}" type="pres">
      <dgm:prSet presAssocID="{D7302590-4ECF-47E4-8C54-F8D36723E1D5}" presName="sibTrans" presStyleLbl="sibTrans2D1" presStyleIdx="1" presStyleCnt="2"/>
      <dgm:spPr/>
    </dgm:pt>
    <dgm:pt modelId="{EBBB82FC-63A3-4DE0-9F3E-BB321C8B77D9}" type="pres">
      <dgm:prSet presAssocID="{D7302590-4ECF-47E4-8C54-F8D36723E1D5}" presName="connectorText" presStyleLbl="sibTrans2D1" presStyleIdx="1" presStyleCnt="2"/>
      <dgm:spPr/>
    </dgm:pt>
  </dgm:ptLst>
  <dgm:cxnLst>
    <dgm:cxn modelId="{64B77322-772B-44FB-9859-1F11D51FF10E}" type="presOf" srcId="{D7302590-4ECF-47E4-8C54-F8D36723E1D5}" destId="{E225E95A-33CF-4D9B-BEE0-382C5A454EE9}" srcOrd="0" destOrd="0" presId="urn:microsoft.com/office/officeart/2005/8/layout/cycle2"/>
    <dgm:cxn modelId="{4504F14B-6B1B-455D-8E09-52238F141321}" type="presOf" srcId="{4BF6E43B-4591-4A99-B315-F74E4E2154E2}" destId="{14D74BE6-ADF0-4909-A9E3-E2C2DFF6D79D}" srcOrd="0" destOrd="0" presId="urn:microsoft.com/office/officeart/2005/8/layout/cycle2"/>
    <dgm:cxn modelId="{95123176-4FC3-445E-BFB0-A93DD619B56F}" type="presOf" srcId="{15164B38-EE89-43C9-B47F-61D6E136D148}" destId="{C204D18D-44E1-410F-8AEA-E4CDBAD98717}" srcOrd="0" destOrd="0" presId="urn:microsoft.com/office/officeart/2005/8/layout/cycle2"/>
    <dgm:cxn modelId="{710DAA86-9384-42A0-82CF-DC1713AB6579}" type="presOf" srcId="{D7302590-4ECF-47E4-8C54-F8D36723E1D5}" destId="{EBBB82FC-63A3-4DE0-9F3E-BB321C8B77D9}" srcOrd="1" destOrd="0" presId="urn:microsoft.com/office/officeart/2005/8/layout/cycle2"/>
    <dgm:cxn modelId="{D395DD9B-03AA-445D-BE9A-F92B5C8FDB67}" type="presOf" srcId="{57BB8553-981E-4546-A200-58B3BBCE55CD}" destId="{B03D7F19-2915-48B3-B45F-9AC74B344A42}" srcOrd="0" destOrd="0" presId="urn:microsoft.com/office/officeart/2005/8/layout/cycle2"/>
    <dgm:cxn modelId="{D0F0A0A6-A54B-4F7B-B75B-FDD6B0A0212D}" srcId="{15164B38-EE89-43C9-B47F-61D6E136D148}" destId="{4BF6E43B-4591-4A99-B315-F74E4E2154E2}" srcOrd="0" destOrd="0" parTransId="{4D71829F-7296-4B3E-A5F6-089860DAB45C}" sibTransId="{57BB8553-981E-4546-A200-58B3BBCE55CD}"/>
    <dgm:cxn modelId="{44BFF3C1-7951-41B5-A61C-8FFDF9FDBD60}" srcId="{15164B38-EE89-43C9-B47F-61D6E136D148}" destId="{B779E1CB-C4A8-424B-B23B-BFC81EF5D640}" srcOrd="1" destOrd="0" parTransId="{6245C956-5585-4CA5-B362-158AA9A56EA4}" sibTransId="{D7302590-4ECF-47E4-8C54-F8D36723E1D5}"/>
    <dgm:cxn modelId="{A3AC18E5-16F2-4A8C-A59B-5860CB34F760}" type="presOf" srcId="{B779E1CB-C4A8-424B-B23B-BFC81EF5D640}" destId="{F42C78F8-2168-40B8-9B68-3278BD6DEA54}" srcOrd="0" destOrd="0" presId="urn:microsoft.com/office/officeart/2005/8/layout/cycle2"/>
    <dgm:cxn modelId="{919C81F8-B825-4AC5-9B8D-4B43DAE0849D}" type="presOf" srcId="{57BB8553-981E-4546-A200-58B3BBCE55CD}" destId="{D7A97E7C-176F-44EE-8647-5A286D5D8CAA}" srcOrd="1" destOrd="0" presId="urn:microsoft.com/office/officeart/2005/8/layout/cycle2"/>
    <dgm:cxn modelId="{A58009E8-8AF0-4019-926D-C6A569EA31F3}" type="presParOf" srcId="{C204D18D-44E1-410F-8AEA-E4CDBAD98717}" destId="{14D74BE6-ADF0-4909-A9E3-E2C2DFF6D79D}" srcOrd="0" destOrd="0" presId="urn:microsoft.com/office/officeart/2005/8/layout/cycle2"/>
    <dgm:cxn modelId="{1B1A50E5-8FC1-4104-819F-438FF8FB2A20}" type="presParOf" srcId="{C204D18D-44E1-410F-8AEA-E4CDBAD98717}" destId="{B03D7F19-2915-48B3-B45F-9AC74B344A42}" srcOrd="1" destOrd="0" presId="urn:microsoft.com/office/officeart/2005/8/layout/cycle2"/>
    <dgm:cxn modelId="{29AA02FE-5626-4E1A-9C45-9E0CFC849BEE}" type="presParOf" srcId="{B03D7F19-2915-48B3-B45F-9AC74B344A42}" destId="{D7A97E7C-176F-44EE-8647-5A286D5D8CAA}" srcOrd="0" destOrd="0" presId="urn:microsoft.com/office/officeart/2005/8/layout/cycle2"/>
    <dgm:cxn modelId="{3716231B-463C-464C-B056-CB88A6E1D0A9}" type="presParOf" srcId="{C204D18D-44E1-410F-8AEA-E4CDBAD98717}" destId="{F42C78F8-2168-40B8-9B68-3278BD6DEA54}" srcOrd="2" destOrd="0" presId="urn:microsoft.com/office/officeart/2005/8/layout/cycle2"/>
    <dgm:cxn modelId="{2CF6E46C-02FF-40FC-ABEE-4B7B795FC623}" type="presParOf" srcId="{C204D18D-44E1-410F-8AEA-E4CDBAD98717}" destId="{E225E95A-33CF-4D9B-BEE0-382C5A454EE9}" srcOrd="3" destOrd="0" presId="urn:microsoft.com/office/officeart/2005/8/layout/cycle2"/>
    <dgm:cxn modelId="{659DF078-859D-4BE8-B89A-9C805AA4D605}" type="presParOf" srcId="{E225E95A-33CF-4D9B-BEE0-382C5A454EE9}" destId="{EBBB82FC-63A3-4DE0-9F3E-BB321C8B77D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4BE6-ADF0-4909-A9E3-E2C2DFF6D79D}">
      <dsp:nvSpPr>
        <dsp:cNvPr id="0" name=""/>
        <dsp:cNvSpPr/>
      </dsp:nvSpPr>
      <dsp:spPr>
        <a:xfrm>
          <a:off x="408" y="47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读</a:t>
          </a:r>
          <a:endParaRPr lang="en-US" sz="5100" kern="1200" dirty="0"/>
        </a:p>
      </dsp:txBody>
      <dsp:txXfrm>
        <a:off x="213225" y="212864"/>
        <a:ext cx="1027571" cy="1027571"/>
      </dsp:txXfrm>
    </dsp:sp>
    <dsp:sp modelId="{B03D7F19-2915-48B3-B45F-9AC74B344A42}">
      <dsp:nvSpPr>
        <dsp:cNvPr id="0" name=""/>
        <dsp:cNvSpPr/>
      </dsp:nvSpPr>
      <dsp:spPr>
        <a:xfrm rot="38">
          <a:off x="1449331" y="-221008"/>
          <a:ext cx="1292507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449331" y="-122918"/>
        <a:ext cx="1145370" cy="294274"/>
      </dsp:txXfrm>
    </dsp:sp>
    <dsp:sp modelId="{F42C78F8-2168-40B8-9B68-3278BD6DEA54}">
      <dsp:nvSpPr>
        <dsp:cNvPr id="0" name=""/>
        <dsp:cNvSpPr/>
      </dsp:nvSpPr>
      <dsp:spPr>
        <a:xfrm>
          <a:off x="2810640" y="94"/>
          <a:ext cx="1453205" cy="1453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/>
            <a:t>写</a:t>
          </a:r>
          <a:endParaRPr lang="en-US" sz="5100" kern="1200" dirty="0"/>
        </a:p>
      </dsp:txBody>
      <dsp:txXfrm>
        <a:off x="3023457" y="212911"/>
        <a:ext cx="1027571" cy="1027571"/>
      </dsp:txXfrm>
    </dsp:sp>
    <dsp:sp modelId="{E225E95A-33CF-4D9B-BEE0-382C5A454EE9}">
      <dsp:nvSpPr>
        <dsp:cNvPr id="0" name=""/>
        <dsp:cNvSpPr/>
      </dsp:nvSpPr>
      <dsp:spPr>
        <a:xfrm rot="10800078">
          <a:off x="1522480" y="1183893"/>
          <a:ext cx="1292482" cy="4904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1669617" y="1281986"/>
        <a:ext cx="1145345" cy="294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4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31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58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640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277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7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466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4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F0B953-F0B6-4443-AB10-7BCBD88EA0B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74CBD6-32A4-4110-961D-2590998E6A1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2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(E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其他网上资源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小组协同进行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编写内容大纲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时间极度紧张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第八周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1BD6-B1E5-44A5-96D2-3402FB7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479F-275D-4ADD-A757-EE9B93F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 </a:t>
            </a:r>
            <a:r>
              <a:rPr lang="en-US" altLang="zh-CN" dirty="0"/>
              <a:t>Back to Stack! Functions on the stack.</a:t>
            </a:r>
          </a:p>
          <a:p>
            <a:r>
              <a:rPr lang="zh-CN" altLang="en-US" dirty="0"/>
              <a:t>函数的调用链同样是栈结构</a:t>
            </a:r>
            <a:endParaRPr lang="en-US" altLang="zh-CN" dirty="0"/>
          </a:p>
          <a:p>
            <a:r>
              <a:rPr lang="zh-CN" altLang="en-US" dirty="0"/>
              <a:t>函数的内存结构设计</a:t>
            </a:r>
            <a:endParaRPr lang="en-US" altLang="zh-CN" dirty="0"/>
          </a:p>
          <a:p>
            <a:r>
              <a:rPr lang="zh-CN" altLang="en-US" dirty="0"/>
              <a:t>栈溢出探讨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V. Call implementation</a:t>
            </a:r>
          </a:p>
          <a:p>
            <a:r>
              <a:rPr lang="en-US" altLang="zh-CN" dirty="0"/>
              <a:t>Call </a:t>
            </a:r>
            <a:r>
              <a:rPr lang="zh-CN" altLang="en-US" dirty="0"/>
              <a:t>和</a:t>
            </a:r>
            <a:r>
              <a:rPr lang="en-US" altLang="zh-CN" dirty="0"/>
              <a:t>function </a:t>
            </a:r>
            <a:r>
              <a:rPr lang="zh-CN" altLang="en-US" dirty="0"/>
              <a:t>的分工探讨</a:t>
            </a:r>
            <a:endParaRPr lang="en-US" altLang="zh-CN" dirty="0"/>
          </a:p>
          <a:p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zh-CN" altLang="en-US" dirty="0"/>
              <a:t>传递返回地址</a:t>
            </a:r>
            <a:endParaRPr lang="en-US" altLang="zh-CN" dirty="0"/>
          </a:p>
          <a:p>
            <a:r>
              <a:rPr lang="zh-CN" altLang="en-US" dirty="0"/>
              <a:t>保存当前状态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69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0752-6EDA-436A-A352-DD0CF4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5510-23E7-40CB-9AC7-4E81C2A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zh-CN" altLang="en-US" dirty="0"/>
              <a:t>开辟</a:t>
            </a:r>
            <a:r>
              <a:rPr lang="en-US" altLang="zh-CN" dirty="0"/>
              <a:t>LCL</a:t>
            </a:r>
            <a:r>
              <a:rPr lang="zh-CN" altLang="en-US" dirty="0"/>
              <a:t>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VII.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zh-CN" altLang="en-US" dirty="0"/>
              <a:t>内存状态复原</a:t>
            </a:r>
            <a:endParaRPr lang="en-US" altLang="zh-CN" dirty="0"/>
          </a:p>
          <a:p>
            <a:r>
              <a:rPr lang="zh-CN" altLang="en-US" dirty="0"/>
              <a:t>跳转到返回位点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VIII. Bootstrapping</a:t>
            </a:r>
          </a:p>
          <a:p>
            <a:r>
              <a:rPr lang="zh-CN" altLang="en-US" dirty="0"/>
              <a:t>多</a:t>
            </a:r>
            <a:r>
              <a:rPr lang="en-US" altLang="zh-CN" dirty="0" err="1"/>
              <a:t>vmfiles</a:t>
            </a:r>
            <a:r>
              <a:rPr lang="zh-CN" altLang="en-US" dirty="0"/>
              <a:t>文件编译（</a:t>
            </a:r>
            <a:r>
              <a:rPr lang="en-US" altLang="zh-CN" dirty="0"/>
              <a:t>which first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Sys.init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main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4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0752-6EDA-436A-A352-DD0CF4C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45510-23E7-40CB-9AC7-4E81C2A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IX. Better and Better</a:t>
            </a:r>
          </a:p>
          <a:p>
            <a:r>
              <a:rPr lang="zh-CN" altLang="en-US" dirty="0"/>
              <a:t>提出一些有意思的优化想法，可让同学们试图完成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1415-C59E-40FC-A4F7-87B68EC9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70CB-3EB2-44A7-B1C7-8DE673BE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这一章处于课程的哪一个阶段</a:t>
            </a:r>
            <a:endParaRPr lang="en-CA" altLang="zh-CN" dirty="0"/>
          </a:p>
          <a:p>
            <a:r>
              <a:rPr lang="zh-CN" altLang="en-US" dirty="0"/>
              <a:t>介绍第六章与前五章的不同，这章主要是从软件层面重新开始，底层结构从之前的逻辑门变为现在二进制代码。</a:t>
            </a:r>
            <a:endParaRPr lang="en-CA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</a:p>
          <a:p>
            <a:r>
              <a:rPr lang="zh-CN" altLang="en-US" dirty="0"/>
              <a:t>汇编器的目的，如何满足电脑某一部分的功能</a:t>
            </a:r>
            <a:endParaRPr lang="en-US" altLang="zh-CN" dirty="0"/>
          </a:p>
          <a:p>
            <a:r>
              <a:rPr lang="zh-CN" altLang="en-US" dirty="0"/>
              <a:t>为什么需要使用</a:t>
            </a:r>
            <a:r>
              <a:rPr lang="en-CA" altLang="zh-CN" dirty="0"/>
              <a:t> “symbols” </a:t>
            </a:r>
            <a:r>
              <a:rPr lang="zh-CN" altLang="en-US" dirty="0"/>
              <a:t>替代二进制</a:t>
            </a:r>
            <a:endParaRPr lang="en-US" altLang="zh-CN" dirty="0"/>
          </a:p>
          <a:p>
            <a:r>
              <a:rPr lang="en-CA" altLang="zh-CN" dirty="0"/>
              <a:t>Symbol </a:t>
            </a:r>
            <a:r>
              <a:rPr lang="en-US" altLang="zh-CN" dirty="0"/>
              <a:t>Table</a:t>
            </a:r>
            <a:r>
              <a:rPr lang="zh-CN" altLang="en-US" dirty="0"/>
              <a:t>是什么</a:t>
            </a:r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BFCFC525-905E-4C2E-AC49-6F9A4DA5B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462283"/>
              </p:ext>
            </p:extLst>
          </p:nvPr>
        </p:nvGraphicFramePr>
        <p:xfrm>
          <a:off x="7166154" y="4426292"/>
          <a:ext cx="4263846" cy="145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77A145DC-E050-4532-BB13-0A81080FD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786103"/>
            <a:ext cx="4483464" cy="21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96814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III.  Assembler </a:t>
            </a:r>
            <a:r>
              <a:rPr lang="zh-CN" altLang="en-US" dirty="0"/>
              <a:t>汇编器</a:t>
            </a:r>
            <a:endParaRPr lang="en-US" altLang="zh-CN" dirty="0"/>
          </a:p>
          <a:p>
            <a:r>
              <a:rPr lang="zh-CN" altLang="en-US" dirty="0"/>
              <a:t>汇编器的本质功能是翻译</a:t>
            </a:r>
            <a:endParaRPr lang="en-US" altLang="zh-CN" dirty="0"/>
          </a:p>
          <a:p>
            <a:r>
              <a:rPr lang="zh-CN" altLang="en-US" dirty="0"/>
              <a:t>参照第四章，</a:t>
            </a:r>
            <a:r>
              <a:rPr lang="en-CA" altLang="zh-CN" dirty="0"/>
              <a:t>assembler</a:t>
            </a:r>
            <a:r>
              <a:rPr lang="zh-CN" altLang="en-US" dirty="0"/>
              <a:t>确切要翻译什么，被翻译的部分有什么重要性</a:t>
            </a:r>
            <a:endParaRPr lang="en-CA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  </a:t>
            </a:r>
            <a:r>
              <a:rPr lang="en-CA" altLang="zh-CN" dirty="0"/>
              <a:t>A</a:t>
            </a:r>
            <a:r>
              <a:rPr lang="zh-CN" altLang="en-US" dirty="0"/>
              <a:t>指令与</a:t>
            </a:r>
            <a:r>
              <a:rPr lang="en-CA" altLang="zh-CN" dirty="0"/>
              <a:t>C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两个指令存在的不同目的</a:t>
            </a:r>
            <a:endParaRPr lang="en-CA" altLang="zh-CN" dirty="0"/>
          </a:p>
          <a:p>
            <a:r>
              <a:rPr lang="zh-CN" altLang="en-US" dirty="0"/>
              <a:t>如何进行相应的“翻译”，附逻辑图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F28FF52-5406-4A6E-8E82-1D07A7A4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18" y="2552700"/>
            <a:ext cx="5088382" cy="225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1ACF0-AE72-4FA9-9932-9CBD8F253A12}"/>
              </a:ext>
            </a:extLst>
          </p:cNvPr>
          <p:cNvSpPr txBox="1"/>
          <p:nvPr/>
        </p:nvSpPr>
        <p:spPr>
          <a:xfrm>
            <a:off x="6341618" y="4810125"/>
            <a:ext cx="51447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Abstraction		“Black Box”                  Machine</a:t>
            </a:r>
          </a:p>
        </p:txBody>
      </p:sp>
    </p:spTree>
    <p:extLst>
      <p:ext uri="{BB962C8B-B14F-4D97-AF65-F5344CB8AC3E}">
        <p14:creationId xmlns:p14="http://schemas.microsoft.com/office/powerpoint/2010/main" val="40207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dirty="0"/>
              <a:t>V. </a:t>
            </a:r>
            <a:r>
              <a:rPr lang="zh-CN" altLang="en-US" dirty="0"/>
              <a:t>章节回顾</a:t>
            </a:r>
            <a:endParaRPr lang="en-CA" altLang="zh-CN" dirty="0"/>
          </a:p>
          <a:p>
            <a:r>
              <a:rPr lang="zh-CN" altLang="en-US" dirty="0"/>
              <a:t>汇编器抽象层的意义</a:t>
            </a:r>
            <a:endParaRPr lang="en-CA" altLang="zh-CN" dirty="0"/>
          </a:p>
          <a:p>
            <a:r>
              <a:rPr lang="zh-CN" altLang="en-US" dirty="0"/>
              <a:t>如何与</a:t>
            </a:r>
            <a:r>
              <a:rPr lang="en-CA" altLang="zh-CN" dirty="0"/>
              <a:t>VM</a:t>
            </a:r>
            <a:r>
              <a:rPr lang="zh-CN" altLang="en-US" dirty="0"/>
              <a:t>等抽象层相关联</a:t>
            </a:r>
            <a:endParaRPr lang="en-CA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课件作业提示</a:t>
            </a:r>
            <a:endParaRPr lang="en-US" altLang="zh-CN" dirty="0"/>
          </a:p>
          <a:p>
            <a:r>
              <a:rPr lang="zh-CN" altLang="en-US" dirty="0"/>
              <a:t>课件里的作业逻辑提示，加上个人心得</a:t>
            </a:r>
            <a:endParaRPr lang="en-CA" altLang="zh-CN" dirty="0"/>
          </a:p>
          <a:p>
            <a:r>
              <a:rPr lang="zh-CN" altLang="en-US" dirty="0"/>
              <a:t>每道题之间的不同，如何与之前的概念相关联</a:t>
            </a:r>
            <a:endParaRPr lang="en-US" altLang="zh-CN" dirty="0"/>
          </a:p>
          <a:p>
            <a:r>
              <a:rPr lang="zh-CN" altLang="en-US" dirty="0"/>
              <a:t>另类解法，例如</a:t>
            </a:r>
            <a:r>
              <a:rPr lang="en-CA" altLang="zh-CN" dirty="0"/>
              <a:t>excel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73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1415-C59E-40FC-A4F7-87B68EC9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70CB-3EB2-44A7-B1C7-8DE673BE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介绍虚拟机的所处的逻辑层级，介绍本章目标和任务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</a:p>
          <a:p>
            <a:r>
              <a:rPr lang="zh-CN" altLang="en-US" dirty="0"/>
              <a:t>为什么需要使用虚拟机？</a:t>
            </a:r>
            <a:endParaRPr lang="en-US" altLang="zh-CN" dirty="0"/>
          </a:p>
          <a:p>
            <a:r>
              <a:rPr lang="zh-CN" altLang="en-US" dirty="0"/>
              <a:t>使用虚拟机有什么好处，有什么缺点？</a:t>
            </a:r>
            <a:endParaRPr lang="en-US" altLang="zh-CN" dirty="0"/>
          </a:p>
          <a:p>
            <a:r>
              <a:rPr lang="zh-CN" altLang="en-US" dirty="0"/>
              <a:t>介绍市面上常见的虚拟机</a:t>
            </a:r>
          </a:p>
        </p:txBody>
      </p:sp>
    </p:spTree>
    <p:extLst>
      <p:ext uri="{BB962C8B-B14F-4D97-AF65-F5344CB8AC3E}">
        <p14:creationId xmlns:p14="http://schemas.microsoft.com/office/powerpoint/2010/main" val="218001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06F-79D4-477C-84DD-6DA04C8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1AB2A-3FA9-426D-B263-41AF7A92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III.Stack</a:t>
            </a:r>
            <a:endParaRPr lang="en-US" altLang="zh-CN" dirty="0"/>
          </a:p>
          <a:p>
            <a:r>
              <a:rPr lang="zh-CN" altLang="en-US" dirty="0"/>
              <a:t>什么是栈</a:t>
            </a:r>
            <a:endParaRPr lang="en-US" altLang="zh-CN" dirty="0"/>
          </a:p>
          <a:p>
            <a:r>
              <a:rPr lang="zh-CN" altLang="en-US" dirty="0"/>
              <a:t>为什么计算机使用栈作为内存的基本结构</a:t>
            </a:r>
            <a:endParaRPr lang="en-US" altLang="zh-CN" dirty="0"/>
          </a:p>
          <a:p>
            <a:r>
              <a:rPr lang="zh-CN" altLang="en-US" dirty="0"/>
              <a:t>如何使用栈表达运算</a:t>
            </a:r>
            <a:r>
              <a:rPr lang="en-US" altLang="zh-CN" dirty="0"/>
              <a:t>——</a:t>
            </a:r>
            <a:r>
              <a:rPr lang="zh-CN" altLang="en-US" dirty="0"/>
              <a:t>后缀表达式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</a:t>
            </a:r>
            <a:r>
              <a:rPr lang="zh-CN" altLang="en-US" dirty="0"/>
              <a:t> </a:t>
            </a:r>
            <a:r>
              <a:rPr lang="en-US" altLang="zh-CN" dirty="0"/>
              <a:t>Some advices before beginning</a:t>
            </a:r>
          </a:p>
          <a:p>
            <a:r>
              <a:rPr lang="zh-CN" altLang="en-US" dirty="0"/>
              <a:t>做好模块化设计</a:t>
            </a:r>
            <a:endParaRPr lang="en-US" altLang="zh-CN" dirty="0"/>
          </a:p>
          <a:p>
            <a:r>
              <a:rPr lang="zh-CN" altLang="en-US" dirty="0"/>
              <a:t>先设计基础设施并</a:t>
            </a:r>
            <a:r>
              <a:rPr lang="en-US" altLang="zh-CN" dirty="0"/>
              <a:t>debug</a:t>
            </a:r>
            <a:r>
              <a:rPr lang="zh-CN" altLang="en-US" dirty="0"/>
              <a:t>完成</a:t>
            </a:r>
            <a:endParaRPr lang="en-US" altLang="zh-CN" dirty="0"/>
          </a:p>
          <a:p>
            <a:r>
              <a:rPr lang="zh-CN" altLang="en-US" dirty="0"/>
              <a:t>在编译器中模拟栈的过程</a:t>
            </a:r>
            <a:endParaRPr lang="en-US" altLang="zh-CN" dirty="0"/>
          </a:p>
          <a:p>
            <a:r>
              <a:rPr lang="en-US" altLang="zh-CN" dirty="0"/>
              <a:t>R13-R15</a:t>
            </a:r>
            <a:r>
              <a:rPr lang="zh-CN" altLang="en-US" dirty="0"/>
              <a:t>为你而准备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C0B5-52C7-4EFF-8528-9BD202E4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0D250-492E-479A-8BA8-20A5738E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V.</a:t>
            </a:r>
            <a:r>
              <a:rPr lang="zh-CN" altLang="en-US" dirty="0"/>
              <a:t> </a:t>
            </a:r>
            <a:r>
              <a:rPr lang="en-US" altLang="zh-CN" dirty="0"/>
              <a:t>Memory access</a:t>
            </a:r>
          </a:p>
          <a:p>
            <a:r>
              <a:rPr lang="en-US" altLang="zh-CN" dirty="0"/>
              <a:t>Hack computer </a:t>
            </a:r>
            <a:r>
              <a:rPr lang="zh-CN" altLang="en-US" dirty="0"/>
              <a:t>内存分区简介</a:t>
            </a:r>
            <a:endParaRPr lang="en-US" altLang="zh-CN" dirty="0"/>
          </a:p>
          <a:p>
            <a:r>
              <a:rPr lang="en-US" altLang="zh-CN" dirty="0"/>
              <a:t>Push 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Pop 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VI.</a:t>
            </a:r>
            <a:r>
              <a:rPr lang="zh-CN" altLang="en-US" dirty="0"/>
              <a:t> </a:t>
            </a:r>
            <a:r>
              <a:rPr lang="en-US" altLang="zh-CN" dirty="0"/>
              <a:t>Arithmetic Command</a:t>
            </a:r>
          </a:p>
          <a:p>
            <a:r>
              <a:rPr lang="en-US" altLang="zh-CN" dirty="0"/>
              <a:t>Arithmetic </a:t>
            </a:r>
            <a:r>
              <a:rPr lang="zh-CN" altLang="en-US" dirty="0"/>
              <a:t>简介与分类</a:t>
            </a:r>
            <a:endParaRPr lang="en-US" altLang="zh-CN" dirty="0"/>
          </a:p>
          <a:p>
            <a:r>
              <a:rPr lang="zh-CN" altLang="en-US" dirty="0"/>
              <a:t>单参数运算实现</a:t>
            </a:r>
            <a:endParaRPr lang="en-US" altLang="zh-CN" dirty="0"/>
          </a:p>
          <a:p>
            <a:r>
              <a:rPr lang="zh-CN" altLang="en-US" dirty="0"/>
              <a:t>双参数非布尔运算实现</a:t>
            </a:r>
            <a:endParaRPr lang="en-US" altLang="zh-CN" dirty="0"/>
          </a:p>
          <a:p>
            <a:r>
              <a:rPr lang="zh-CN" altLang="en-US" dirty="0"/>
              <a:t>双参数布尔运算书实现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19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AE5A-233C-4974-ACDC-B12E774F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3873A-555B-4132-ABD5-046D35A6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介绍计算机程序的基本结构</a:t>
            </a:r>
            <a:endParaRPr lang="en-US" altLang="zh-CN" dirty="0"/>
          </a:p>
          <a:p>
            <a:r>
              <a:rPr lang="zh-CN" altLang="en-US" dirty="0"/>
              <a:t>介绍</a:t>
            </a:r>
            <a:r>
              <a:rPr lang="en-US" altLang="zh-CN" dirty="0"/>
              <a:t>program control </a:t>
            </a:r>
            <a:r>
              <a:rPr lang="zh-CN" altLang="en-US" dirty="0"/>
              <a:t>的基本内容</a:t>
            </a:r>
            <a:endParaRPr lang="en-US" altLang="zh-CN" dirty="0"/>
          </a:p>
          <a:p>
            <a:r>
              <a:rPr lang="zh-CN" altLang="en-US" dirty="0"/>
              <a:t>介绍第八章内容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</a:t>
            </a:r>
            <a:r>
              <a:rPr lang="zh-CN" altLang="en-US" dirty="0"/>
              <a:t> </a:t>
            </a:r>
            <a:r>
              <a:rPr lang="en-US" altLang="zh-CN" dirty="0"/>
              <a:t>Label 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小心！汇编语言中的</a:t>
            </a:r>
            <a:r>
              <a:rPr lang="en-US" altLang="zh-CN" dirty="0"/>
              <a:t>label</a:t>
            </a:r>
            <a:r>
              <a:rPr lang="zh-CN" altLang="en-US" dirty="0"/>
              <a:t>重名</a:t>
            </a:r>
            <a:endParaRPr lang="en-US" altLang="zh-CN" dirty="0"/>
          </a:p>
          <a:p>
            <a:r>
              <a:rPr lang="zh-CN" altLang="en-US" dirty="0"/>
              <a:t>小心！汇编语言中</a:t>
            </a:r>
            <a:r>
              <a:rPr lang="en-US" altLang="zh-CN" dirty="0"/>
              <a:t>label</a:t>
            </a:r>
            <a:r>
              <a:rPr lang="zh-CN" altLang="en-US" dirty="0"/>
              <a:t>不是语句</a:t>
            </a:r>
            <a:endParaRPr lang="en-US" altLang="zh-CN" dirty="0"/>
          </a:p>
          <a:p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5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1BD6-B1E5-44A5-96D2-3402FB7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第八章教材大纲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479F-275D-4ADD-A757-EE9B93F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III.</a:t>
            </a:r>
            <a:r>
              <a:rPr lang="zh-CN" altLang="en-US" dirty="0"/>
              <a:t> </a:t>
            </a:r>
            <a:r>
              <a:rPr lang="en-US" altLang="zh-CN" dirty="0"/>
              <a:t>What’s a function? The contract of a function!</a:t>
            </a:r>
          </a:p>
          <a:p>
            <a:r>
              <a:rPr lang="zh-CN" altLang="en-US" dirty="0"/>
              <a:t>函数可能有一至多个参数，有且只有一个返回值</a:t>
            </a:r>
            <a:endParaRPr lang="en-US" altLang="zh-CN" dirty="0"/>
          </a:p>
          <a:p>
            <a:r>
              <a:rPr lang="zh-CN" altLang="en-US" dirty="0"/>
              <a:t>函数的运行互不干扰</a:t>
            </a:r>
            <a:endParaRPr lang="en-US" altLang="zh-CN" dirty="0"/>
          </a:p>
          <a:p>
            <a:r>
              <a:rPr lang="zh-CN" altLang="en-US" dirty="0"/>
              <a:t>函数拥有自己的栈和</a:t>
            </a:r>
            <a:r>
              <a:rPr lang="en-US" altLang="zh-CN" dirty="0"/>
              <a:t>LOCAL </a:t>
            </a:r>
            <a:r>
              <a:rPr lang="zh-CN" altLang="en-US" dirty="0"/>
              <a:t>，</a:t>
            </a:r>
            <a:r>
              <a:rPr lang="en-US" altLang="zh-CN" dirty="0"/>
              <a:t>ARGUMENT</a:t>
            </a:r>
            <a:r>
              <a:rPr lang="zh-CN" altLang="en-US" dirty="0"/>
              <a:t>空间</a:t>
            </a:r>
            <a:endParaRPr lang="en-US" altLang="zh-CN" dirty="0"/>
          </a:p>
          <a:p>
            <a:r>
              <a:rPr lang="zh-CN" altLang="en-US" dirty="0"/>
              <a:t>重难点：真</a:t>
            </a:r>
            <a:r>
              <a:rPr lang="en-US" altLang="zh-CN" dirty="0"/>
              <a:t>·</a:t>
            </a:r>
            <a:r>
              <a:rPr lang="zh-CN" altLang="en-US" dirty="0"/>
              <a:t>全局变量？</a:t>
            </a:r>
            <a:r>
              <a:rPr lang="en-US" altLang="zh-CN" dirty="0"/>
              <a:t>STATIC</a:t>
            </a:r>
            <a:r>
              <a:rPr lang="zh-CN" altLang="en-US" dirty="0"/>
              <a:t>空间再探</a:t>
            </a:r>
            <a:endParaRPr lang="en-US" altLang="zh-CN" dirty="0"/>
          </a:p>
          <a:p>
            <a:r>
              <a:rPr lang="zh-CN" altLang="en-US" dirty="0"/>
              <a:t>函数永远能返回至主调函数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251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380</TotalTime>
  <Words>742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Lantinghei SC Extralight</vt:lpstr>
      <vt:lpstr>微軟正黑體</vt:lpstr>
      <vt:lpstr>宋体</vt:lpstr>
      <vt:lpstr>华文中宋</vt:lpstr>
      <vt:lpstr>方正小标宋简体</vt:lpstr>
      <vt:lpstr>Arial</vt:lpstr>
      <vt:lpstr>Gill Sans MT</vt:lpstr>
      <vt:lpstr>Impact</vt:lpstr>
      <vt:lpstr>Kartika</vt:lpstr>
      <vt:lpstr>Wingdings</vt:lpstr>
      <vt:lpstr>Badge</vt:lpstr>
      <vt:lpstr>PowerPoint Presentation</vt:lpstr>
      <vt:lpstr>第六章教材大纲</vt:lpstr>
      <vt:lpstr>第六章教材大纲</vt:lpstr>
      <vt:lpstr>第六章教材大纲</vt:lpstr>
      <vt:lpstr>第七章教材大纲</vt:lpstr>
      <vt:lpstr>第七章教材大纲</vt:lpstr>
      <vt:lpstr>第七章教材大纲</vt:lpstr>
      <vt:lpstr>第八章教材大纲</vt:lpstr>
      <vt:lpstr>第八章教材大纲</vt:lpstr>
      <vt:lpstr>第八章教材大纲</vt:lpstr>
      <vt:lpstr>第八章教材大纲</vt:lpstr>
      <vt:lpstr>第八章教材大纲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50</cp:revision>
  <dcterms:created xsi:type="dcterms:W3CDTF">2017-11-02T01:46:22Z</dcterms:created>
  <dcterms:modified xsi:type="dcterms:W3CDTF">2017-11-16T06:03:39Z</dcterms:modified>
</cp:coreProperties>
</file>