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36265AB-5390-49EF-9C63-9544117A7036}" type="doc">
      <dgm:prSet loTypeId="urn:microsoft.com/office/officeart/2005/8/layout/process3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D5D7C33-5B40-4D2D-99C8-FDCD8145A005}">
      <dgm:prSet phldrT="[文本]" custT="1"/>
      <dgm:spPr/>
      <dgm:t>
        <a:bodyPr/>
        <a:lstStyle/>
        <a:p>
          <a:r>
            <a:rPr lang="zh-CN" altLang="en-US" sz="2400" dirty="0" smtClean="0">
              <a:latin typeface="楷体_GB2312" panose="02010609030101010101" pitchFamily="49" charset="-122"/>
              <a:ea typeface="楷体_GB2312" panose="02010609030101010101" pitchFamily="49" charset="-122"/>
            </a:rPr>
            <a:t>战术会议</a:t>
          </a:r>
          <a:endParaRPr lang="zh-CN" altLang="en-US" sz="2400" dirty="0">
            <a:latin typeface="楷体_GB2312" panose="02010609030101010101" pitchFamily="49" charset="-122"/>
            <a:ea typeface="楷体_GB2312" panose="02010609030101010101" pitchFamily="49" charset="-122"/>
          </a:endParaRPr>
        </a:p>
      </dgm:t>
    </dgm:pt>
    <dgm:pt modelId="{9AA715F6-5C71-445B-9B09-6BF69B5D790F}" type="parTrans" cxnId="{A3A0C972-02DC-4643-AC1E-38C8EFB0A638}">
      <dgm:prSet/>
      <dgm:spPr/>
      <dgm:t>
        <a:bodyPr/>
        <a:lstStyle/>
        <a:p>
          <a:endParaRPr lang="zh-CN" altLang="en-US"/>
        </a:p>
      </dgm:t>
    </dgm:pt>
    <dgm:pt modelId="{D06FC83E-3D2D-464E-9E71-BE6472C0B57E}" type="sibTrans" cxnId="{A3A0C972-02DC-4643-AC1E-38C8EFB0A638}">
      <dgm:prSet/>
      <dgm:spPr/>
      <dgm:t>
        <a:bodyPr/>
        <a:lstStyle/>
        <a:p>
          <a:endParaRPr lang="zh-CN" altLang="en-US"/>
        </a:p>
      </dgm:t>
    </dgm:pt>
    <dgm:pt modelId="{7B389182-7A39-4F15-A616-3AA7A9BF72D4}">
      <dgm:prSet phldrT="[文本]" custT="1"/>
      <dgm:spPr/>
      <dgm:t>
        <a:bodyPr/>
        <a:lstStyle/>
        <a:p>
          <a:r>
            <a:rPr lang="en-US" altLang="zh-CN" sz="10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1</a:t>
          </a:r>
          <a:r>
            <a:rPr lang="zh-CN" altLang="en-US" sz="10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、本周应当完成哪些任务；</a:t>
          </a:r>
          <a:endParaRPr lang="zh-CN" altLang="en-US" sz="1000" dirty="0">
            <a:latin typeface="仿宋_GB2312" panose="02010609030101010101" pitchFamily="49" charset="-122"/>
            <a:ea typeface="仿宋_GB2312" panose="02010609030101010101" pitchFamily="49" charset="-122"/>
          </a:endParaRPr>
        </a:p>
      </dgm:t>
    </dgm:pt>
    <dgm:pt modelId="{30882FE3-B493-4947-9003-10B1B3BDC842}" type="parTrans" cxnId="{D6D039DA-A644-41C0-803A-F02410548FFA}">
      <dgm:prSet/>
      <dgm:spPr/>
      <dgm:t>
        <a:bodyPr/>
        <a:lstStyle/>
        <a:p>
          <a:endParaRPr lang="zh-CN" altLang="en-US"/>
        </a:p>
      </dgm:t>
    </dgm:pt>
    <dgm:pt modelId="{E4F06F49-F179-4706-A025-96AE20B7A78A}" type="sibTrans" cxnId="{D6D039DA-A644-41C0-803A-F02410548FFA}">
      <dgm:prSet/>
      <dgm:spPr/>
      <dgm:t>
        <a:bodyPr/>
        <a:lstStyle/>
        <a:p>
          <a:endParaRPr lang="zh-CN" altLang="en-US"/>
        </a:p>
      </dgm:t>
    </dgm:pt>
    <dgm:pt modelId="{9052052F-38A7-4201-B112-CA14C9C8815A}">
      <dgm:prSet phldrT="[文本]" custT="1"/>
      <dgm:spPr/>
      <dgm:t>
        <a:bodyPr/>
        <a:lstStyle/>
        <a:p>
          <a:r>
            <a:rPr lang="zh-CN" altLang="en-US" sz="2400" dirty="0" smtClean="0">
              <a:latin typeface="楷体_GB2312" panose="02010609030101010101" pitchFamily="49" charset="-122"/>
              <a:ea typeface="楷体_GB2312" panose="02010609030101010101" pitchFamily="49" charset="-122"/>
            </a:rPr>
            <a:t>任务流程</a:t>
          </a:r>
          <a:endParaRPr lang="zh-CN" altLang="en-US" sz="2400" dirty="0">
            <a:latin typeface="楷体_GB2312" panose="02010609030101010101" pitchFamily="49" charset="-122"/>
            <a:ea typeface="楷体_GB2312" panose="02010609030101010101" pitchFamily="49" charset="-122"/>
          </a:endParaRPr>
        </a:p>
      </dgm:t>
    </dgm:pt>
    <dgm:pt modelId="{033DE8E8-09B3-49BD-8710-606E7D30ECFE}" type="parTrans" cxnId="{D3E3131B-D328-4741-85B9-40128CD27EDA}">
      <dgm:prSet/>
      <dgm:spPr/>
      <dgm:t>
        <a:bodyPr/>
        <a:lstStyle/>
        <a:p>
          <a:endParaRPr lang="zh-CN" altLang="en-US"/>
        </a:p>
      </dgm:t>
    </dgm:pt>
    <dgm:pt modelId="{1673962B-9B2E-4750-9E62-ACDA23AE2482}" type="sibTrans" cxnId="{D3E3131B-D328-4741-85B9-40128CD27EDA}">
      <dgm:prSet/>
      <dgm:spPr/>
      <dgm:t>
        <a:bodyPr/>
        <a:lstStyle/>
        <a:p>
          <a:endParaRPr lang="zh-CN" altLang="en-US"/>
        </a:p>
      </dgm:t>
    </dgm:pt>
    <dgm:pt modelId="{EF4507D7-48A6-405A-914C-E3CDBF58DF16}">
      <dgm:prSet phldrT="[文本]" custT="1"/>
      <dgm:spPr/>
      <dgm:t>
        <a:bodyPr/>
        <a:lstStyle/>
        <a:p>
          <a:endParaRPr lang="zh-CN" altLang="en-US" sz="1000" dirty="0">
            <a:latin typeface="仿宋_GB2312" panose="02010609030101010101" pitchFamily="49" charset="-122"/>
            <a:ea typeface="仿宋_GB2312" panose="02010609030101010101" pitchFamily="49" charset="-122"/>
          </a:endParaRPr>
        </a:p>
      </dgm:t>
    </dgm:pt>
    <dgm:pt modelId="{20E89B3B-4589-4AF5-837A-44D0A0CDF486}" type="parTrans" cxnId="{8FCF1209-A4E5-498F-84D8-823B66241AF1}">
      <dgm:prSet/>
      <dgm:spPr/>
      <dgm:t>
        <a:bodyPr/>
        <a:lstStyle/>
        <a:p>
          <a:endParaRPr lang="zh-CN" altLang="en-US"/>
        </a:p>
      </dgm:t>
    </dgm:pt>
    <dgm:pt modelId="{3E44D100-D4E3-473B-BFB4-048E8FE82F67}" type="sibTrans" cxnId="{8FCF1209-A4E5-498F-84D8-823B66241AF1}">
      <dgm:prSet/>
      <dgm:spPr/>
      <dgm:t>
        <a:bodyPr/>
        <a:lstStyle/>
        <a:p>
          <a:endParaRPr lang="zh-CN" altLang="en-US"/>
        </a:p>
      </dgm:t>
    </dgm:pt>
    <dgm:pt modelId="{0C160F14-3E4B-45AF-9158-0B1FF390997D}">
      <dgm:prSet phldrT="[文本]"/>
      <dgm:spPr/>
      <dgm:t>
        <a:bodyPr/>
        <a:lstStyle/>
        <a:p>
          <a:r>
            <a:rPr lang="zh-CN" altLang="en-US" dirty="0" smtClean="0">
              <a:latin typeface="楷体_GB2312" panose="02010609030101010101" pitchFamily="49" charset="-122"/>
              <a:ea typeface="楷体_GB2312" panose="02010609030101010101" pitchFamily="49" charset="-122"/>
            </a:rPr>
            <a:t>发掘问题</a:t>
          </a:r>
          <a:endParaRPr lang="zh-CN" altLang="en-US" dirty="0">
            <a:latin typeface="楷体_GB2312" panose="02010609030101010101" pitchFamily="49" charset="-122"/>
            <a:ea typeface="楷体_GB2312" panose="02010609030101010101" pitchFamily="49" charset="-122"/>
          </a:endParaRPr>
        </a:p>
      </dgm:t>
    </dgm:pt>
    <dgm:pt modelId="{59011C91-C7A1-414A-938D-62A041C25E6D}" type="parTrans" cxnId="{8ACD4300-5B50-46E0-854E-B62509487159}">
      <dgm:prSet/>
      <dgm:spPr/>
      <dgm:t>
        <a:bodyPr/>
        <a:lstStyle/>
        <a:p>
          <a:endParaRPr lang="zh-CN" altLang="en-US"/>
        </a:p>
      </dgm:t>
    </dgm:pt>
    <dgm:pt modelId="{C1EFF36B-D73F-433C-911B-0853FCE89D5F}" type="sibTrans" cxnId="{8ACD4300-5B50-46E0-854E-B62509487159}">
      <dgm:prSet/>
      <dgm:spPr/>
      <dgm:t>
        <a:bodyPr/>
        <a:lstStyle/>
        <a:p>
          <a:endParaRPr lang="zh-CN" altLang="en-US"/>
        </a:p>
      </dgm:t>
    </dgm:pt>
    <dgm:pt modelId="{5D0E23DD-9A2F-4662-A9AD-1E84A7315B5A}">
      <dgm:prSet phldrT="[文本]" custT="1"/>
      <dgm:spPr/>
      <dgm:t>
        <a:bodyPr/>
        <a:lstStyle/>
        <a:p>
          <a:r>
            <a:rPr lang="en-US" altLang="zh-CN" sz="10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1</a:t>
          </a:r>
          <a:r>
            <a:rPr lang="zh-CN" altLang="en-US" sz="10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、</a:t>
          </a:r>
          <a:r>
            <a:rPr lang="en-US" altLang="zh-CN" sz="10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project9</a:t>
          </a:r>
          <a:r>
            <a:rPr lang="zh-CN" altLang="en-US" sz="10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难度较大，由于</a:t>
          </a:r>
          <a:r>
            <a:rPr lang="en-US" altLang="zh-CN" sz="10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Nand2tetris</a:t>
          </a:r>
          <a:r>
            <a:rPr lang="zh-CN" altLang="en-US" sz="10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的课程内容是循序渐进式的，在没有前期作业基础的前提下独立完成</a:t>
          </a:r>
          <a:r>
            <a:rPr lang="en-US" altLang="zh-CN" sz="10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project9</a:t>
          </a:r>
          <a:r>
            <a:rPr lang="zh-CN" altLang="en-US" sz="10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耗时较长；</a:t>
          </a:r>
          <a:endParaRPr lang="zh-CN" altLang="en-US" sz="1000" dirty="0">
            <a:latin typeface="仿宋_GB2312" panose="02010609030101010101" pitchFamily="49" charset="-122"/>
            <a:ea typeface="仿宋_GB2312" panose="02010609030101010101" pitchFamily="49" charset="-122"/>
          </a:endParaRPr>
        </a:p>
      </dgm:t>
    </dgm:pt>
    <dgm:pt modelId="{3889AA5F-DA56-45E0-BA2D-64720D8A7675}" type="parTrans" cxnId="{615B396E-839B-4ECC-85B2-DBED3E2B94B8}">
      <dgm:prSet/>
      <dgm:spPr/>
      <dgm:t>
        <a:bodyPr/>
        <a:lstStyle/>
        <a:p>
          <a:endParaRPr lang="zh-CN" altLang="en-US"/>
        </a:p>
      </dgm:t>
    </dgm:pt>
    <dgm:pt modelId="{E2300830-89A7-4A06-9CDA-A985E43132AE}" type="sibTrans" cxnId="{615B396E-839B-4ECC-85B2-DBED3E2B94B8}">
      <dgm:prSet/>
      <dgm:spPr/>
      <dgm:t>
        <a:bodyPr/>
        <a:lstStyle/>
        <a:p>
          <a:endParaRPr lang="zh-CN" altLang="en-US"/>
        </a:p>
      </dgm:t>
    </dgm:pt>
    <dgm:pt modelId="{99404280-CF2D-4307-8490-3FA43639810E}">
      <dgm:prSet phldrT="[文本]" custT="1"/>
      <dgm:spPr/>
      <dgm:t>
        <a:bodyPr/>
        <a:lstStyle/>
        <a:p>
          <a:r>
            <a:rPr lang="en-US" altLang="zh-CN" sz="10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2</a:t>
          </a:r>
          <a:r>
            <a:rPr lang="zh-CN" altLang="en-US" sz="10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、这些任务应当交由谁来完成；</a:t>
          </a:r>
          <a:endParaRPr lang="zh-CN" altLang="en-US" sz="1000" dirty="0">
            <a:latin typeface="仿宋_GB2312" panose="02010609030101010101" pitchFamily="49" charset="-122"/>
            <a:ea typeface="仿宋_GB2312" panose="02010609030101010101" pitchFamily="49" charset="-122"/>
          </a:endParaRPr>
        </a:p>
      </dgm:t>
    </dgm:pt>
    <dgm:pt modelId="{0E06ACCF-7314-4C03-B8B8-3D9C64C9F894}" type="parTrans" cxnId="{1E2CCF8E-5D19-4D55-96F5-C28B74434192}">
      <dgm:prSet/>
      <dgm:spPr/>
      <dgm:t>
        <a:bodyPr/>
        <a:lstStyle/>
        <a:p>
          <a:endParaRPr lang="zh-CN" altLang="en-US"/>
        </a:p>
      </dgm:t>
    </dgm:pt>
    <dgm:pt modelId="{5F4E7FEE-5812-484E-AE0D-8596BBB5D997}" type="sibTrans" cxnId="{1E2CCF8E-5D19-4D55-96F5-C28B74434192}">
      <dgm:prSet/>
      <dgm:spPr/>
      <dgm:t>
        <a:bodyPr/>
        <a:lstStyle/>
        <a:p>
          <a:endParaRPr lang="zh-CN" altLang="en-US"/>
        </a:p>
      </dgm:t>
    </dgm:pt>
    <dgm:pt modelId="{5448FD1C-6B01-4FAD-B48C-A4FA70B155D6}">
      <dgm:prSet phldrT="[文本]" custT="1"/>
      <dgm:spPr/>
      <dgm:t>
        <a:bodyPr/>
        <a:lstStyle/>
        <a:p>
          <a:r>
            <a:rPr lang="en-US" altLang="zh-CN" sz="10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3</a:t>
          </a:r>
          <a:r>
            <a:rPr lang="zh-CN" altLang="en-US" sz="10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、时间节点。</a:t>
          </a:r>
          <a:endParaRPr lang="zh-CN" altLang="en-US" sz="1000" dirty="0">
            <a:latin typeface="仿宋_GB2312" panose="02010609030101010101" pitchFamily="49" charset="-122"/>
            <a:ea typeface="仿宋_GB2312" panose="02010609030101010101" pitchFamily="49" charset="-122"/>
          </a:endParaRPr>
        </a:p>
      </dgm:t>
    </dgm:pt>
    <dgm:pt modelId="{E4C54084-B576-4806-BA9C-1232CD25A7C7}" type="parTrans" cxnId="{0CA55BC6-A00D-4E97-8292-2E897884BBB0}">
      <dgm:prSet/>
      <dgm:spPr/>
      <dgm:t>
        <a:bodyPr/>
        <a:lstStyle/>
        <a:p>
          <a:endParaRPr lang="zh-CN" altLang="en-US"/>
        </a:p>
      </dgm:t>
    </dgm:pt>
    <dgm:pt modelId="{051A74E7-E9D5-4FC4-A733-EBF0DC1C75BB}" type="sibTrans" cxnId="{0CA55BC6-A00D-4E97-8292-2E897884BBB0}">
      <dgm:prSet/>
      <dgm:spPr/>
      <dgm:t>
        <a:bodyPr/>
        <a:lstStyle/>
        <a:p>
          <a:endParaRPr lang="zh-CN" altLang="en-US"/>
        </a:p>
      </dgm:t>
    </dgm:pt>
    <dgm:pt modelId="{49B5A52F-98BC-44F6-AF2F-91AAD82698E5}">
      <dgm:prSet phldrT="[文本]" custT="1"/>
      <dgm:spPr/>
      <dgm:t>
        <a:bodyPr/>
        <a:lstStyle/>
        <a:p>
          <a:r>
            <a:rPr lang="zh-CN" altLang="en-US" sz="10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议题：</a:t>
          </a:r>
          <a:endParaRPr lang="zh-CN" altLang="en-US" sz="1000" dirty="0">
            <a:latin typeface="仿宋_GB2312" panose="02010609030101010101" pitchFamily="49" charset="-122"/>
            <a:ea typeface="仿宋_GB2312" panose="02010609030101010101" pitchFamily="49" charset="-122"/>
          </a:endParaRPr>
        </a:p>
      </dgm:t>
    </dgm:pt>
    <dgm:pt modelId="{2A51BE62-FD7A-4CA2-80A0-9BC4C2868D35}" type="parTrans" cxnId="{776B0168-0875-4BE6-9CB4-3A2D7C209330}">
      <dgm:prSet/>
      <dgm:spPr/>
      <dgm:t>
        <a:bodyPr/>
        <a:lstStyle/>
        <a:p>
          <a:endParaRPr lang="zh-CN" altLang="en-US"/>
        </a:p>
      </dgm:t>
    </dgm:pt>
    <dgm:pt modelId="{F8F23646-2814-4D74-8554-1548AFA2FE2A}" type="sibTrans" cxnId="{776B0168-0875-4BE6-9CB4-3A2D7C209330}">
      <dgm:prSet/>
      <dgm:spPr/>
      <dgm:t>
        <a:bodyPr/>
        <a:lstStyle/>
        <a:p>
          <a:endParaRPr lang="zh-CN" altLang="en-US"/>
        </a:p>
      </dgm:t>
    </dgm:pt>
    <dgm:pt modelId="{5A0C7119-A1BD-48D1-9C85-11D77F31FD13}">
      <dgm:prSet phldrT="[文本]" custT="1"/>
      <dgm:spPr/>
      <dgm:t>
        <a:bodyPr/>
        <a:lstStyle/>
        <a:p>
          <a:endParaRPr lang="zh-CN" altLang="en-US" sz="1000" dirty="0">
            <a:latin typeface="仿宋_GB2312" panose="02010609030101010101" pitchFamily="49" charset="-122"/>
            <a:ea typeface="仿宋_GB2312" panose="02010609030101010101" pitchFamily="49" charset="-122"/>
          </a:endParaRPr>
        </a:p>
      </dgm:t>
    </dgm:pt>
    <dgm:pt modelId="{58CC2421-0972-4E54-8350-831047A979C0}" type="parTrans" cxnId="{F5C08C81-AD72-4715-BED0-B26520D8E0F2}">
      <dgm:prSet/>
      <dgm:spPr/>
      <dgm:t>
        <a:bodyPr/>
        <a:lstStyle/>
        <a:p>
          <a:endParaRPr lang="zh-CN" altLang="en-US"/>
        </a:p>
      </dgm:t>
    </dgm:pt>
    <dgm:pt modelId="{4AB4685F-BC4D-4536-A688-2929EA53B112}" type="sibTrans" cxnId="{F5C08C81-AD72-4715-BED0-B26520D8E0F2}">
      <dgm:prSet/>
      <dgm:spPr/>
      <dgm:t>
        <a:bodyPr/>
        <a:lstStyle/>
        <a:p>
          <a:endParaRPr lang="zh-CN" altLang="en-US"/>
        </a:p>
      </dgm:t>
    </dgm:pt>
    <dgm:pt modelId="{7888E13F-A1AE-47A6-9BBA-F2975C194E0D}">
      <dgm:prSet phldrT="[文本]" custT="1"/>
      <dgm:spPr/>
      <dgm:t>
        <a:bodyPr/>
        <a:lstStyle/>
        <a:p>
          <a:endParaRPr lang="zh-CN" altLang="en-US" sz="1000" dirty="0">
            <a:latin typeface="仿宋_GB2312" panose="02010609030101010101" pitchFamily="49" charset="-122"/>
            <a:ea typeface="仿宋_GB2312" panose="02010609030101010101" pitchFamily="49" charset="-122"/>
          </a:endParaRPr>
        </a:p>
      </dgm:t>
    </dgm:pt>
    <dgm:pt modelId="{3AA0A440-9B19-4ABC-9E54-52C14E942D43}" type="parTrans" cxnId="{61BFEB92-097A-45AE-8F89-D8177A039025}">
      <dgm:prSet/>
      <dgm:spPr/>
      <dgm:t>
        <a:bodyPr/>
        <a:lstStyle/>
        <a:p>
          <a:endParaRPr lang="zh-CN" altLang="en-US"/>
        </a:p>
      </dgm:t>
    </dgm:pt>
    <dgm:pt modelId="{B908E332-5876-417D-BBCA-AFD8707CD173}" type="sibTrans" cxnId="{61BFEB92-097A-45AE-8F89-D8177A039025}">
      <dgm:prSet/>
      <dgm:spPr/>
      <dgm:t>
        <a:bodyPr/>
        <a:lstStyle/>
        <a:p>
          <a:endParaRPr lang="zh-CN" altLang="en-US"/>
        </a:p>
      </dgm:t>
    </dgm:pt>
    <dgm:pt modelId="{DFFB30B2-6DC5-4B93-87CB-AE0B143499C6}">
      <dgm:prSet custT="1"/>
      <dgm:spPr/>
      <dgm:t>
        <a:bodyPr/>
        <a:lstStyle/>
        <a:p>
          <a:r>
            <a:rPr lang="en-US" altLang="zh-CN" sz="10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1</a:t>
          </a:r>
          <a:r>
            <a:rPr lang="zh-CN" altLang="en-US" sz="10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、第三周应继续推进完成</a:t>
          </a:r>
          <a:r>
            <a:rPr lang="en-US" altLang="en-US" sz="10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Nand2tetris</a:t>
          </a:r>
          <a:r>
            <a:rPr lang="zh-CN" altLang="en-US" sz="10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作业，更新并修改</a:t>
          </a:r>
          <a:r>
            <a:rPr lang="en-US" altLang="zh-CN" sz="10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Wiki</a:t>
          </a:r>
          <a:r>
            <a:rPr lang="zh-CN" altLang="en-US" sz="10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上的个人与小组主页内容，增加</a:t>
          </a:r>
          <a:r>
            <a:rPr lang="en-US" altLang="zh-CN" sz="10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project</a:t>
          </a:r>
          <a:r>
            <a:rPr lang="zh-CN" altLang="en-US" sz="10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主页，增加</a:t>
          </a:r>
          <a:r>
            <a:rPr lang="en-US" altLang="zh-CN" sz="10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Endnotes</a:t>
          </a:r>
          <a:r>
            <a:rPr lang="zh-CN" altLang="en-US" sz="10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文献索引；</a:t>
          </a:r>
          <a:endParaRPr lang="zh-CN" altLang="en-US" sz="1000" dirty="0">
            <a:latin typeface="仿宋_GB2312" panose="02010609030101010101" pitchFamily="49" charset="-122"/>
            <a:ea typeface="仿宋_GB2312" panose="02010609030101010101" pitchFamily="49" charset="-122"/>
          </a:endParaRPr>
        </a:p>
      </dgm:t>
    </dgm:pt>
    <dgm:pt modelId="{F101860D-B691-47CF-A7F6-5C39F7D6D66D}" type="parTrans" cxnId="{86D4B130-EFEA-4FBF-AB00-B1757F1A7488}">
      <dgm:prSet/>
      <dgm:spPr/>
      <dgm:t>
        <a:bodyPr/>
        <a:lstStyle/>
        <a:p>
          <a:endParaRPr lang="zh-CN" altLang="en-US"/>
        </a:p>
      </dgm:t>
    </dgm:pt>
    <dgm:pt modelId="{1845DA81-98EA-438A-853E-C31749D96526}" type="sibTrans" cxnId="{86D4B130-EFEA-4FBF-AB00-B1757F1A7488}">
      <dgm:prSet/>
      <dgm:spPr/>
      <dgm:t>
        <a:bodyPr/>
        <a:lstStyle/>
        <a:p>
          <a:endParaRPr lang="zh-CN" altLang="en-US"/>
        </a:p>
      </dgm:t>
    </dgm:pt>
    <dgm:pt modelId="{4281A2C1-760C-4C85-AD68-5CDC1F263DC8}">
      <dgm:prSet custT="1"/>
      <dgm:spPr/>
      <dgm:t>
        <a:bodyPr/>
        <a:lstStyle/>
        <a:p>
          <a:r>
            <a:rPr lang="en-US" altLang="zh-CN" sz="10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2</a:t>
          </a:r>
          <a:r>
            <a:rPr lang="zh-CN" altLang="en-US" sz="10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、唐天映继续完成</a:t>
          </a:r>
          <a:r>
            <a:rPr lang="en-US" altLang="zh-CN" sz="10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project9</a:t>
          </a:r>
          <a:r>
            <a:rPr lang="zh-CN" altLang="en-US" sz="10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；</a:t>
          </a:r>
          <a:endParaRPr lang="zh-CN" altLang="en-US" sz="1000" dirty="0">
            <a:latin typeface="仿宋_GB2312" panose="02010609030101010101" pitchFamily="49" charset="-122"/>
            <a:ea typeface="仿宋_GB2312" panose="02010609030101010101" pitchFamily="49" charset="-122"/>
          </a:endParaRPr>
        </a:p>
      </dgm:t>
    </dgm:pt>
    <dgm:pt modelId="{019B936D-2AEF-4F24-9334-33724BAB770B}" type="parTrans" cxnId="{5DD18197-8C19-4297-B592-3922736E1BCD}">
      <dgm:prSet/>
      <dgm:spPr/>
      <dgm:t>
        <a:bodyPr/>
        <a:lstStyle/>
        <a:p>
          <a:endParaRPr lang="zh-CN" altLang="en-US"/>
        </a:p>
      </dgm:t>
    </dgm:pt>
    <dgm:pt modelId="{68C5AA54-7E21-44CF-B08B-93E62EFFEDD4}" type="sibTrans" cxnId="{5DD18197-8C19-4297-B592-3922736E1BCD}">
      <dgm:prSet/>
      <dgm:spPr/>
      <dgm:t>
        <a:bodyPr/>
        <a:lstStyle/>
        <a:p>
          <a:endParaRPr lang="zh-CN" altLang="en-US"/>
        </a:p>
      </dgm:t>
    </dgm:pt>
    <dgm:pt modelId="{6E040E3E-DDC4-4872-BFB3-6D91583E24FC}">
      <dgm:prSet custT="1"/>
      <dgm:spPr/>
      <dgm:t>
        <a:bodyPr/>
        <a:lstStyle/>
        <a:p>
          <a:r>
            <a:rPr lang="en-US" altLang="zh-CN" sz="10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5</a:t>
          </a:r>
          <a:r>
            <a:rPr lang="zh-CN" altLang="en-US" sz="10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、没有设立特别明确的时间节点，</a:t>
          </a:r>
          <a:r>
            <a:rPr lang="en-US" altLang="zh-CN" sz="10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Deadline</a:t>
          </a:r>
          <a:r>
            <a:rPr lang="zh-CN" altLang="en-US" sz="10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为本周三。</a:t>
          </a:r>
          <a:endParaRPr lang="zh-CN" altLang="en-US" sz="1000" dirty="0">
            <a:latin typeface="仿宋_GB2312" panose="02010609030101010101" pitchFamily="49" charset="-122"/>
            <a:ea typeface="仿宋_GB2312" panose="02010609030101010101" pitchFamily="49" charset="-122"/>
          </a:endParaRPr>
        </a:p>
      </dgm:t>
    </dgm:pt>
    <dgm:pt modelId="{3541A6C0-0898-4C76-B980-9DC16190B996}" type="parTrans" cxnId="{190A16B4-497A-4E28-8037-20B66A4CCF1C}">
      <dgm:prSet/>
      <dgm:spPr/>
      <dgm:t>
        <a:bodyPr/>
        <a:lstStyle/>
        <a:p>
          <a:endParaRPr lang="zh-CN" altLang="en-US"/>
        </a:p>
      </dgm:t>
    </dgm:pt>
    <dgm:pt modelId="{ED9B230D-5C3E-41F4-89C7-795B582AA79C}" type="sibTrans" cxnId="{190A16B4-497A-4E28-8037-20B66A4CCF1C}">
      <dgm:prSet/>
      <dgm:spPr/>
      <dgm:t>
        <a:bodyPr/>
        <a:lstStyle/>
        <a:p>
          <a:endParaRPr lang="zh-CN" altLang="en-US"/>
        </a:p>
      </dgm:t>
    </dgm:pt>
    <dgm:pt modelId="{9EE95152-C004-4064-A828-85FDC1B05E62}">
      <dgm:prSet custT="1"/>
      <dgm:spPr/>
      <dgm:t>
        <a:bodyPr/>
        <a:lstStyle/>
        <a:p>
          <a:r>
            <a:rPr lang="en-US" altLang="zh-CN" sz="10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3</a:t>
          </a:r>
          <a:r>
            <a:rPr lang="zh-CN" altLang="en-US" sz="10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、彭德利完成</a:t>
          </a:r>
          <a:r>
            <a:rPr lang="en-US" altLang="zh-CN" sz="10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project3-4</a:t>
          </a:r>
          <a:r>
            <a:rPr lang="zh-CN" altLang="en-US" sz="10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，并整理</a:t>
          </a:r>
          <a:r>
            <a:rPr lang="en-US" altLang="zh-CN" sz="10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project1-2</a:t>
          </a:r>
          <a:r>
            <a:rPr lang="zh-CN" altLang="en-US" sz="10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；</a:t>
          </a:r>
          <a:endParaRPr lang="zh-CN" altLang="en-US" sz="1000" dirty="0">
            <a:latin typeface="仿宋_GB2312" panose="02010609030101010101" pitchFamily="49" charset="-122"/>
            <a:ea typeface="仿宋_GB2312" panose="02010609030101010101" pitchFamily="49" charset="-122"/>
          </a:endParaRPr>
        </a:p>
      </dgm:t>
    </dgm:pt>
    <dgm:pt modelId="{373FCBAA-F87B-47E7-8BF5-58BCA959003B}" type="parTrans" cxnId="{2A12F9C2-4510-4A0A-975E-3D3FE1435637}">
      <dgm:prSet/>
      <dgm:spPr/>
      <dgm:t>
        <a:bodyPr/>
        <a:lstStyle/>
        <a:p>
          <a:endParaRPr lang="zh-CN" altLang="en-US"/>
        </a:p>
      </dgm:t>
    </dgm:pt>
    <dgm:pt modelId="{6BD1BFFA-2497-4924-A826-6C8C15D07432}" type="sibTrans" cxnId="{2A12F9C2-4510-4A0A-975E-3D3FE1435637}">
      <dgm:prSet/>
      <dgm:spPr/>
      <dgm:t>
        <a:bodyPr/>
        <a:lstStyle/>
        <a:p>
          <a:endParaRPr lang="zh-CN" altLang="en-US"/>
        </a:p>
      </dgm:t>
    </dgm:pt>
    <dgm:pt modelId="{728CF6FA-6D2A-49AE-9A77-66CC39C4C355}">
      <dgm:prSet custT="1"/>
      <dgm:spPr/>
      <dgm:t>
        <a:bodyPr/>
        <a:lstStyle/>
        <a:p>
          <a:r>
            <a:rPr lang="en-US" altLang="zh-CN" sz="10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4</a:t>
          </a:r>
          <a:r>
            <a:rPr lang="zh-CN" altLang="en-US" sz="10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、张恪易与张晨对</a:t>
          </a:r>
          <a:r>
            <a:rPr lang="en-US" altLang="zh-CN" sz="10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Wiki</a:t>
          </a:r>
          <a:r>
            <a:rPr lang="zh-CN" altLang="en-US" sz="10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主页进行维护，迭代新的内容。</a:t>
          </a:r>
          <a:endParaRPr lang="zh-CN" altLang="en-US" sz="1000" dirty="0">
            <a:latin typeface="仿宋_GB2312" panose="02010609030101010101" pitchFamily="49" charset="-122"/>
            <a:ea typeface="仿宋_GB2312" panose="02010609030101010101" pitchFamily="49" charset="-122"/>
          </a:endParaRPr>
        </a:p>
      </dgm:t>
    </dgm:pt>
    <dgm:pt modelId="{D073AEDF-DEB1-4FDC-A9B1-C42EA052A1B1}" type="parTrans" cxnId="{9DD8E704-A1F1-430C-8EA4-2460B5017936}">
      <dgm:prSet/>
      <dgm:spPr/>
      <dgm:t>
        <a:bodyPr/>
        <a:lstStyle/>
        <a:p>
          <a:endParaRPr lang="zh-CN" altLang="en-US"/>
        </a:p>
      </dgm:t>
    </dgm:pt>
    <dgm:pt modelId="{F85F4C43-0A87-48E1-A3D4-F65824DE0AB2}" type="sibTrans" cxnId="{9DD8E704-A1F1-430C-8EA4-2460B5017936}">
      <dgm:prSet/>
      <dgm:spPr/>
      <dgm:t>
        <a:bodyPr/>
        <a:lstStyle/>
        <a:p>
          <a:endParaRPr lang="zh-CN" altLang="en-US"/>
        </a:p>
      </dgm:t>
    </dgm:pt>
    <dgm:pt modelId="{816BD05A-B666-4527-A915-C6083E175BC9}">
      <dgm:prSet phldrT="[文本]" custT="1"/>
      <dgm:spPr/>
      <dgm:t>
        <a:bodyPr/>
        <a:lstStyle/>
        <a:p>
          <a:r>
            <a:rPr lang="en-US" altLang="zh-CN" sz="10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2</a:t>
          </a:r>
          <a:r>
            <a:rPr lang="zh-CN" altLang="en-US" sz="10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、将完成</a:t>
          </a:r>
          <a:r>
            <a:rPr lang="en-US" altLang="zh-CN" sz="10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project</a:t>
          </a:r>
          <a:r>
            <a:rPr lang="zh-CN" altLang="en-US" sz="10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的思路和方法展示在</a:t>
          </a:r>
          <a:r>
            <a:rPr lang="en-US" altLang="zh-CN" sz="10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wiki</a:t>
          </a:r>
          <a:r>
            <a:rPr lang="zh-CN" altLang="en-US" sz="10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上有一定的难度，每个</a:t>
          </a:r>
          <a:r>
            <a:rPr lang="en-US" altLang="zh-CN" sz="10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project</a:t>
          </a:r>
          <a:r>
            <a:rPr lang="zh-CN" altLang="en-US" sz="10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内容不同，如何用比较通用的模板直观展现需要总结规律；</a:t>
          </a:r>
          <a:endParaRPr lang="zh-CN" altLang="en-US" sz="1000" dirty="0">
            <a:latin typeface="仿宋_GB2312" panose="02010609030101010101" pitchFamily="49" charset="-122"/>
            <a:ea typeface="仿宋_GB2312" panose="02010609030101010101" pitchFamily="49" charset="-122"/>
          </a:endParaRPr>
        </a:p>
      </dgm:t>
    </dgm:pt>
    <dgm:pt modelId="{EBD294CE-F349-4781-9312-E1E8BD415EB8}" type="parTrans" cxnId="{2C7106E9-2709-4E0E-9974-F82464CE08E4}">
      <dgm:prSet/>
      <dgm:spPr/>
      <dgm:t>
        <a:bodyPr/>
        <a:lstStyle/>
        <a:p>
          <a:endParaRPr lang="zh-CN" altLang="en-US"/>
        </a:p>
      </dgm:t>
    </dgm:pt>
    <dgm:pt modelId="{E519ABAF-750F-4497-8ECE-C3605C00467E}" type="sibTrans" cxnId="{2C7106E9-2709-4E0E-9974-F82464CE08E4}">
      <dgm:prSet/>
      <dgm:spPr/>
      <dgm:t>
        <a:bodyPr/>
        <a:lstStyle/>
        <a:p>
          <a:endParaRPr lang="zh-CN" altLang="en-US"/>
        </a:p>
      </dgm:t>
    </dgm:pt>
    <dgm:pt modelId="{BDF85E73-A8EB-4A70-B17D-128A2C0489D4}">
      <dgm:prSet phldrT="[文本]" custT="1"/>
      <dgm:spPr/>
      <dgm:t>
        <a:bodyPr/>
        <a:lstStyle/>
        <a:p>
          <a:r>
            <a:rPr lang="en-US" altLang="zh-CN" sz="10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3</a:t>
          </a:r>
          <a:r>
            <a:rPr lang="zh-CN" altLang="en-US" sz="10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、时间的不确定性。</a:t>
          </a:r>
          <a:endParaRPr lang="zh-CN" altLang="en-US" sz="1000" dirty="0">
            <a:latin typeface="仿宋_GB2312" panose="02010609030101010101" pitchFamily="49" charset="-122"/>
            <a:ea typeface="仿宋_GB2312" panose="02010609030101010101" pitchFamily="49" charset="-122"/>
          </a:endParaRPr>
        </a:p>
      </dgm:t>
    </dgm:pt>
    <dgm:pt modelId="{350C608B-2897-4CED-8113-D8BFE8B626A0}" type="parTrans" cxnId="{9D8B90CF-693E-4206-BB33-E237F25C3311}">
      <dgm:prSet/>
      <dgm:spPr/>
      <dgm:t>
        <a:bodyPr/>
        <a:lstStyle/>
        <a:p>
          <a:endParaRPr lang="zh-CN" altLang="en-US"/>
        </a:p>
      </dgm:t>
    </dgm:pt>
    <dgm:pt modelId="{6AB3DF0D-9D20-455B-AE9D-BDFB09277D36}" type="sibTrans" cxnId="{9D8B90CF-693E-4206-BB33-E237F25C3311}">
      <dgm:prSet/>
      <dgm:spPr/>
      <dgm:t>
        <a:bodyPr/>
        <a:lstStyle/>
        <a:p>
          <a:endParaRPr lang="zh-CN" altLang="en-US"/>
        </a:p>
      </dgm:t>
    </dgm:pt>
    <dgm:pt modelId="{CD62B700-1A69-4AF5-9A4A-26A59A12ED36}" type="pres">
      <dgm:prSet presAssocID="{436265AB-5390-49EF-9C63-9544117A7036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293850E2-EC71-4729-9150-06B87B68AD28}" type="pres">
      <dgm:prSet presAssocID="{FD5D7C33-5B40-4D2D-99C8-FDCD8145A005}" presName="composite" presStyleCnt="0"/>
      <dgm:spPr/>
    </dgm:pt>
    <dgm:pt modelId="{2FD6B1F5-6AAC-452D-BA1A-0791EB1FA462}" type="pres">
      <dgm:prSet presAssocID="{FD5D7C33-5B40-4D2D-99C8-FDCD8145A005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010163B-E75D-4A5D-B0AC-2525A766492E}" type="pres">
      <dgm:prSet presAssocID="{FD5D7C33-5B40-4D2D-99C8-FDCD8145A005}" presName="parSh" presStyleLbl="node1" presStyleIdx="0" presStyleCnt="3" custLinFactNeighborX="392" custLinFactNeighborY="9679"/>
      <dgm:spPr/>
      <dgm:t>
        <a:bodyPr/>
        <a:lstStyle/>
        <a:p>
          <a:endParaRPr lang="zh-CN" altLang="en-US"/>
        </a:p>
      </dgm:t>
    </dgm:pt>
    <dgm:pt modelId="{63A66173-B8AE-42BE-B943-75C51D4ADF2D}" type="pres">
      <dgm:prSet presAssocID="{FD5D7C33-5B40-4D2D-99C8-FDCD8145A005}" presName="desTx" presStyleLbl="fgAcc1" presStyleIdx="0" presStyleCnt="3" custScaleX="116030" custScaleY="89376" custLinFactNeighborX="6228" custLinFactNeighborY="-317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95A3FC5-C68A-4A78-9E6D-A9AF0DBB0203}" type="pres">
      <dgm:prSet presAssocID="{D06FC83E-3D2D-464E-9E71-BE6472C0B57E}" presName="sibTrans" presStyleLbl="sibTrans2D1" presStyleIdx="0" presStyleCnt="2" custAng="11277" custLinFactNeighborX="2649" custLinFactNeighborY="15651"/>
      <dgm:spPr/>
      <dgm:t>
        <a:bodyPr/>
        <a:lstStyle/>
        <a:p>
          <a:endParaRPr lang="zh-CN" altLang="en-US"/>
        </a:p>
      </dgm:t>
    </dgm:pt>
    <dgm:pt modelId="{30EF8242-9D2E-4387-A5AA-282AF47D59FE}" type="pres">
      <dgm:prSet presAssocID="{D06FC83E-3D2D-464E-9E71-BE6472C0B57E}" presName="connTx" presStyleLbl="sibTrans2D1" presStyleIdx="0" presStyleCnt="2"/>
      <dgm:spPr/>
      <dgm:t>
        <a:bodyPr/>
        <a:lstStyle/>
        <a:p>
          <a:endParaRPr lang="zh-CN" altLang="en-US"/>
        </a:p>
      </dgm:t>
    </dgm:pt>
    <dgm:pt modelId="{69DB64BA-6D7C-4FD0-9C2D-8A13F9914826}" type="pres">
      <dgm:prSet presAssocID="{9052052F-38A7-4201-B112-CA14C9C8815A}" presName="composite" presStyleCnt="0"/>
      <dgm:spPr/>
    </dgm:pt>
    <dgm:pt modelId="{BB024F09-2E48-4D38-9D91-60B77E33B2F3}" type="pres">
      <dgm:prSet presAssocID="{9052052F-38A7-4201-B112-CA14C9C8815A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3769FCD-AC8F-4308-B70B-0DFA51FFB15A}" type="pres">
      <dgm:prSet presAssocID="{9052052F-38A7-4201-B112-CA14C9C8815A}" presName="parSh" presStyleLbl="node1" presStyleIdx="1" presStyleCnt="3" custScaleX="98090" custScaleY="95785" custLinFactNeighborX="1510" custLinFactNeighborY="7372"/>
      <dgm:spPr/>
      <dgm:t>
        <a:bodyPr/>
        <a:lstStyle/>
        <a:p>
          <a:endParaRPr lang="zh-CN" altLang="en-US"/>
        </a:p>
      </dgm:t>
    </dgm:pt>
    <dgm:pt modelId="{2C46FF0A-16C6-43CC-88D4-3D3069BEDAEF}" type="pres">
      <dgm:prSet presAssocID="{9052052F-38A7-4201-B112-CA14C9C8815A}" presName="desTx" presStyleLbl="fgAcc1" presStyleIdx="1" presStyleCnt="3" custScaleX="114431" custScaleY="88939" custLinFactNeighborX="3439" custLinFactNeighborY="-269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7054365-ABD0-46C5-8420-AFF27AB043E5}" type="pres">
      <dgm:prSet presAssocID="{1673962B-9B2E-4750-9E62-ACDA23AE2482}" presName="sibTrans" presStyleLbl="sibTrans2D1" presStyleIdx="1" presStyleCnt="2" custLinFactNeighborX="3887" custLinFactNeighborY="19780"/>
      <dgm:spPr/>
      <dgm:t>
        <a:bodyPr/>
        <a:lstStyle/>
        <a:p>
          <a:endParaRPr lang="zh-CN" altLang="en-US"/>
        </a:p>
      </dgm:t>
    </dgm:pt>
    <dgm:pt modelId="{80AC934E-9F86-47A7-BF3D-096ADD1801B8}" type="pres">
      <dgm:prSet presAssocID="{1673962B-9B2E-4750-9E62-ACDA23AE2482}" presName="connTx" presStyleLbl="sibTrans2D1" presStyleIdx="1" presStyleCnt="2"/>
      <dgm:spPr/>
      <dgm:t>
        <a:bodyPr/>
        <a:lstStyle/>
        <a:p>
          <a:endParaRPr lang="zh-CN" altLang="en-US"/>
        </a:p>
      </dgm:t>
    </dgm:pt>
    <dgm:pt modelId="{B44D3B98-AF11-49BD-9C02-960920AB19B6}" type="pres">
      <dgm:prSet presAssocID="{0C160F14-3E4B-45AF-9158-0B1FF390997D}" presName="composite" presStyleCnt="0"/>
      <dgm:spPr/>
    </dgm:pt>
    <dgm:pt modelId="{4F62ACB9-6EB3-46D3-88CE-775A05A10893}" type="pres">
      <dgm:prSet presAssocID="{0C160F14-3E4B-45AF-9158-0B1FF390997D}" presName="par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711F695-23F4-4BA0-B111-0CFDFD4832DB}" type="pres">
      <dgm:prSet presAssocID="{0C160F14-3E4B-45AF-9158-0B1FF390997D}" presName="parSh" presStyleLbl="node1" presStyleIdx="2" presStyleCnt="3" custScaleX="97650" custScaleY="93223" custLinFactNeighborX="4405" custLinFactNeighborY="7730"/>
      <dgm:spPr/>
      <dgm:t>
        <a:bodyPr/>
        <a:lstStyle/>
        <a:p>
          <a:endParaRPr lang="zh-CN" altLang="en-US"/>
        </a:p>
      </dgm:t>
    </dgm:pt>
    <dgm:pt modelId="{8910FE79-C8A6-4673-AC17-E82A107C5B80}" type="pres">
      <dgm:prSet presAssocID="{0C160F14-3E4B-45AF-9158-0B1FF390997D}" presName="desTx" presStyleLbl="fgAcc1" presStyleIdx="2" presStyleCnt="3" custScaleY="89407" custLinFactNeighborX="2933" custLinFactNeighborY="-226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835C5F2-FD9B-4EEE-AC9F-DAA4332FEE09}" type="presOf" srcId="{7888E13F-A1AE-47A6-9BBA-F2975C194E0D}" destId="{63A66173-B8AE-42BE-B943-75C51D4ADF2D}" srcOrd="0" destOrd="0" presId="urn:microsoft.com/office/officeart/2005/8/layout/process3"/>
    <dgm:cxn modelId="{5DD18197-8C19-4297-B592-3922736E1BCD}" srcId="{9052052F-38A7-4201-B112-CA14C9C8815A}" destId="{4281A2C1-760C-4C85-AD68-5CDC1F263DC8}" srcOrd="2" destOrd="0" parTransId="{019B936D-2AEF-4F24-9334-33724BAB770B}" sibTransId="{68C5AA54-7E21-44CF-B08B-93E62EFFEDD4}"/>
    <dgm:cxn modelId="{A3B0D6CB-EB91-4C8C-83B6-9EDE791147DB}" type="presOf" srcId="{49B5A52F-98BC-44F6-AF2F-91AAD82698E5}" destId="{63A66173-B8AE-42BE-B943-75C51D4ADF2D}" srcOrd="0" destOrd="1" presId="urn:microsoft.com/office/officeart/2005/8/layout/process3"/>
    <dgm:cxn modelId="{4942B35A-9FA7-4090-9FF6-4E75C73D5C28}" type="presOf" srcId="{6E040E3E-DDC4-4872-BFB3-6D91583E24FC}" destId="{2C46FF0A-16C6-43CC-88D4-3D3069BEDAEF}" srcOrd="0" destOrd="5" presId="urn:microsoft.com/office/officeart/2005/8/layout/process3"/>
    <dgm:cxn modelId="{615B396E-839B-4ECC-85B2-DBED3E2B94B8}" srcId="{0C160F14-3E4B-45AF-9158-0B1FF390997D}" destId="{5D0E23DD-9A2F-4662-A9AD-1E84A7315B5A}" srcOrd="0" destOrd="0" parTransId="{3889AA5F-DA56-45E0-BA2D-64720D8A7675}" sibTransId="{E2300830-89A7-4A06-9CDA-A985E43132AE}"/>
    <dgm:cxn modelId="{D4CF5538-9ABA-4B1C-9991-AA29F6ACEEC4}" type="presOf" srcId="{5D0E23DD-9A2F-4662-A9AD-1E84A7315B5A}" destId="{8910FE79-C8A6-4673-AC17-E82A107C5B80}" srcOrd="0" destOrd="0" presId="urn:microsoft.com/office/officeart/2005/8/layout/process3"/>
    <dgm:cxn modelId="{D6D039DA-A644-41C0-803A-F02410548FFA}" srcId="{FD5D7C33-5B40-4D2D-99C8-FDCD8145A005}" destId="{7B389182-7A39-4F15-A616-3AA7A9BF72D4}" srcOrd="2" destOrd="0" parTransId="{30882FE3-B493-4947-9003-10B1B3BDC842}" sibTransId="{E4F06F49-F179-4706-A025-96AE20B7A78A}"/>
    <dgm:cxn modelId="{1D1E15B4-24E4-45BC-92CA-33A86F98BE21}" type="presOf" srcId="{1673962B-9B2E-4750-9E62-ACDA23AE2482}" destId="{80AC934E-9F86-47A7-BF3D-096ADD1801B8}" srcOrd="1" destOrd="0" presId="urn:microsoft.com/office/officeart/2005/8/layout/process3"/>
    <dgm:cxn modelId="{AAB104AD-118E-4B2E-93CB-79280A2A00A8}" type="presOf" srcId="{9052052F-38A7-4201-B112-CA14C9C8815A}" destId="{D3769FCD-AC8F-4308-B70B-0DFA51FFB15A}" srcOrd="1" destOrd="0" presId="urn:microsoft.com/office/officeart/2005/8/layout/process3"/>
    <dgm:cxn modelId="{F5D51562-2082-4022-A73C-AC07ECA78452}" type="presOf" srcId="{4281A2C1-760C-4C85-AD68-5CDC1F263DC8}" destId="{2C46FF0A-16C6-43CC-88D4-3D3069BEDAEF}" srcOrd="0" destOrd="2" presId="urn:microsoft.com/office/officeart/2005/8/layout/process3"/>
    <dgm:cxn modelId="{256C3C96-B41F-4DB3-8BA2-5BA5AF4C9EB2}" type="presOf" srcId="{816BD05A-B666-4527-A915-C6083E175BC9}" destId="{8910FE79-C8A6-4673-AC17-E82A107C5B80}" srcOrd="0" destOrd="1" presId="urn:microsoft.com/office/officeart/2005/8/layout/process3"/>
    <dgm:cxn modelId="{9D8B90CF-693E-4206-BB33-E237F25C3311}" srcId="{0C160F14-3E4B-45AF-9158-0B1FF390997D}" destId="{BDF85E73-A8EB-4A70-B17D-128A2C0489D4}" srcOrd="2" destOrd="0" parTransId="{350C608B-2897-4CED-8113-D8BFE8B626A0}" sibTransId="{6AB3DF0D-9D20-455B-AE9D-BDFB09277D36}"/>
    <dgm:cxn modelId="{A3A0C972-02DC-4643-AC1E-38C8EFB0A638}" srcId="{436265AB-5390-49EF-9C63-9544117A7036}" destId="{FD5D7C33-5B40-4D2D-99C8-FDCD8145A005}" srcOrd="0" destOrd="0" parTransId="{9AA715F6-5C71-445B-9B09-6BF69B5D790F}" sibTransId="{D06FC83E-3D2D-464E-9E71-BE6472C0B57E}"/>
    <dgm:cxn modelId="{D6CF09E8-4FA5-496B-8337-0FCD097E1880}" type="presOf" srcId="{9052052F-38A7-4201-B112-CA14C9C8815A}" destId="{BB024F09-2E48-4D38-9D91-60B77E33B2F3}" srcOrd="0" destOrd="0" presId="urn:microsoft.com/office/officeart/2005/8/layout/process3"/>
    <dgm:cxn modelId="{86D4B130-EFEA-4FBF-AB00-B1757F1A7488}" srcId="{9052052F-38A7-4201-B112-CA14C9C8815A}" destId="{DFFB30B2-6DC5-4B93-87CB-AE0B143499C6}" srcOrd="1" destOrd="0" parTransId="{F101860D-B691-47CF-A7F6-5C39F7D6D66D}" sibTransId="{1845DA81-98EA-438A-853E-C31749D96526}"/>
    <dgm:cxn modelId="{9DD8E704-A1F1-430C-8EA4-2460B5017936}" srcId="{9052052F-38A7-4201-B112-CA14C9C8815A}" destId="{728CF6FA-6D2A-49AE-9A77-66CC39C4C355}" srcOrd="4" destOrd="0" parTransId="{D073AEDF-DEB1-4FDC-A9B1-C42EA052A1B1}" sibTransId="{F85F4C43-0A87-48E1-A3D4-F65824DE0AB2}"/>
    <dgm:cxn modelId="{0699077F-22BF-4C87-9B29-7133A85584B8}" type="presOf" srcId="{D06FC83E-3D2D-464E-9E71-BE6472C0B57E}" destId="{395A3FC5-C68A-4A78-9E6D-A9AF0DBB0203}" srcOrd="0" destOrd="0" presId="urn:microsoft.com/office/officeart/2005/8/layout/process3"/>
    <dgm:cxn modelId="{3F6E9858-683A-46CE-97E2-8BEB7AF10679}" type="presOf" srcId="{FD5D7C33-5B40-4D2D-99C8-FDCD8145A005}" destId="{5010163B-E75D-4A5D-B0AC-2525A766492E}" srcOrd="1" destOrd="0" presId="urn:microsoft.com/office/officeart/2005/8/layout/process3"/>
    <dgm:cxn modelId="{D21F60F3-FAFB-4F1E-AB90-418982BE33E8}" type="presOf" srcId="{D06FC83E-3D2D-464E-9E71-BE6472C0B57E}" destId="{30EF8242-9D2E-4387-A5AA-282AF47D59FE}" srcOrd="1" destOrd="0" presId="urn:microsoft.com/office/officeart/2005/8/layout/process3"/>
    <dgm:cxn modelId="{DC921C70-2953-4F3F-A41B-D4BB491AFF73}" type="presOf" srcId="{5A0C7119-A1BD-48D1-9C85-11D77F31FD13}" destId="{63A66173-B8AE-42BE-B943-75C51D4ADF2D}" srcOrd="0" destOrd="5" presId="urn:microsoft.com/office/officeart/2005/8/layout/process3"/>
    <dgm:cxn modelId="{E199F463-ACD1-4060-BA53-2624D5D03BC6}" type="presOf" srcId="{728CF6FA-6D2A-49AE-9A77-66CC39C4C355}" destId="{2C46FF0A-16C6-43CC-88D4-3D3069BEDAEF}" srcOrd="0" destOrd="4" presId="urn:microsoft.com/office/officeart/2005/8/layout/process3"/>
    <dgm:cxn modelId="{3DE4FC61-2F3F-4057-8538-A68D2A5E1EA6}" type="presOf" srcId="{FD5D7C33-5B40-4D2D-99C8-FDCD8145A005}" destId="{2FD6B1F5-6AAC-452D-BA1A-0791EB1FA462}" srcOrd="0" destOrd="0" presId="urn:microsoft.com/office/officeart/2005/8/layout/process3"/>
    <dgm:cxn modelId="{D42EF04A-1BED-43AB-A400-1EB84839F6B2}" type="presOf" srcId="{7B389182-7A39-4F15-A616-3AA7A9BF72D4}" destId="{63A66173-B8AE-42BE-B943-75C51D4ADF2D}" srcOrd="0" destOrd="2" presId="urn:microsoft.com/office/officeart/2005/8/layout/process3"/>
    <dgm:cxn modelId="{58906139-FF0C-400A-B719-62AFC4A9B594}" type="presOf" srcId="{1673962B-9B2E-4750-9E62-ACDA23AE2482}" destId="{87054365-ABD0-46C5-8420-AFF27AB043E5}" srcOrd="0" destOrd="0" presId="urn:microsoft.com/office/officeart/2005/8/layout/process3"/>
    <dgm:cxn modelId="{69DA632A-A728-4EEE-9C54-A5BC3D8C1F09}" type="presOf" srcId="{436265AB-5390-49EF-9C63-9544117A7036}" destId="{CD62B700-1A69-4AF5-9A4A-26A59A12ED36}" srcOrd="0" destOrd="0" presId="urn:microsoft.com/office/officeart/2005/8/layout/process3"/>
    <dgm:cxn modelId="{7B0ABF47-7D5A-4B11-A79B-F865F8FA71D8}" type="presOf" srcId="{9EE95152-C004-4064-A828-85FDC1B05E62}" destId="{2C46FF0A-16C6-43CC-88D4-3D3069BEDAEF}" srcOrd="0" destOrd="3" presId="urn:microsoft.com/office/officeart/2005/8/layout/process3"/>
    <dgm:cxn modelId="{8FCF1209-A4E5-498F-84D8-823B66241AF1}" srcId="{9052052F-38A7-4201-B112-CA14C9C8815A}" destId="{EF4507D7-48A6-405A-914C-E3CDBF58DF16}" srcOrd="0" destOrd="0" parTransId="{20E89B3B-4589-4AF5-837A-44D0A0CDF486}" sibTransId="{3E44D100-D4E3-473B-BFB4-048E8FE82F67}"/>
    <dgm:cxn modelId="{2A12F9C2-4510-4A0A-975E-3D3FE1435637}" srcId="{9052052F-38A7-4201-B112-CA14C9C8815A}" destId="{9EE95152-C004-4064-A828-85FDC1B05E62}" srcOrd="3" destOrd="0" parTransId="{373FCBAA-F87B-47E7-8BF5-58BCA959003B}" sibTransId="{6BD1BFFA-2497-4924-A826-6C8C15D07432}"/>
    <dgm:cxn modelId="{2C7106E9-2709-4E0E-9974-F82464CE08E4}" srcId="{0C160F14-3E4B-45AF-9158-0B1FF390997D}" destId="{816BD05A-B666-4527-A915-C6083E175BC9}" srcOrd="1" destOrd="0" parTransId="{EBD294CE-F349-4781-9312-E1E8BD415EB8}" sibTransId="{E519ABAF-750F-4497-8ECE-C3605C00467E}"/>
    <dgm:cxn modelId="{35F57EBE-A36E-426C-BFA5-FDF255CED757}" type="presOf" srcId="{5448FD1C-6B01-4FAD-B48C-A4FA70B155D6}" destId="{63A66173-B8AE-42BE-B943-75C51D4ADF2D}" srcOrd="0" destOrd="4" presId="urn:microsoft.com/office/officeart/2005/8/layout/process3"/>
    <dgm:cxn modelId="{0CA55BC6-A00D-4E97-8292-2E897884BBB0}" srcId="{FD5D7C33-5B40-4D2D-99C8-FDCD8145A005}" destId="{5448FD1C-6B01-4FAD-B48C-A4FA70B155D6}" srcOrd="4" destOrd="0" parTransId="{E4C54084-B576-4806-BA9C-1232CD25A7C7}" sibTransId="{051A74E7-E9D5-4FC4-A733-EBF0DC1C75BB}"/>
    <dgm:cxn modelId="{61BFEB92-097A-45AE-8F89-D8177A039025}" srcId="{FD5D7C33-5B40-4D2D-99C8-FDCD8145A005}" destId="{7888E13F-A1AE-47A6-9BBA-F2975C194E0D}" srcOrd="0" destOrd="0" parTransId="{3AA0A440-9B19-4ABC-9E54-52C14E942D43}" sibTransId="{B908E332-5876-417D-BBCA-AFD8707CD173}"/>
    <dgm:cxn modelId="{30FC9B8B-E1BF-4832-8A11-ABD078F7777A}" type="presOf" srcId="{0C160F14-3E4B-45AF-9158-0B1FF390997D}" destId="{D711F695-23F4-4BA0-B111-0CFDFD4832DB}" srcOrd="1" destOrd="0" presId="urn:microsoft.com/office/officeart/2005/8/layout/process3"/>
    <dgm:cxn modelId="{190A16B4-497A-4E28-8037-20B66A4CCF1C}" srcId="{9052052F-38A7-4201-B112-CA14C9C8815A}" destId="{6E040E3E-DDC4-4872-BFB3-6D91583E24FC}" srcOrd="5" destOrd="0" parTransId="{3541A6C0-0898-4C76-B980-9DC16190B996}" sibTransId="{ED9B230D-5C3E-41F4-89C7-795B582AA79C}"/>
    <dgm:cxn modelId="{1E2CCF8E-5D19-4D55-96F5-C28B74434192}" srcId="{FD5D7C33-5B40-4D2D-99C8-FDCD8145A005}" destId="{99404280-CF2D-4307-8490-3FA43639810E}" srcOrd="3" destOrd="0" parTransId="{0E06ACCF-7314-4C03-B8B8-3D9C64C9F894}" sibTransId="{5F4E7FEE-5812-484E-AE0D-8596BBB5D997}"/>
    <dgm:cxn modelId="{1AC11690-1488-4005-B65B-78AC9EC868EA}" type="presOf" srcId="{EF4507D7-48A6-405A-914C-E3CDBF58DF16}" destId="{2C46FF0A-16C6-43CC-88D4-3D3069BEDAEF}" srcOrd="0" destOrd="0" presId="urn:microsoft.com/office/officeart/2005/8/layout/process3"/>
    <dgm:cxn modelId="{776B0168-0875-4BE6-9CB4-3A2D7C209330}" srcId="{FD5D7C33-5B40-4D2D-99C8-FDCD8145A005}" destId="{49B5A52F-98BC-44F6-AF2F-91AAD82698E5}" srcOrd="1" destOrd="0" parTransId="{2A51BE62-FD7A-4CA2-80A0-9BC4C2868D35}" sibTransId="{F8F23646-2814-4D74-8554-1548AFA2FE2A}"/>
    <dgm:cxn modelId="{0FF529A8-56E4-4859-AD7B-946AAFD41D27}" type="presOf" srcId="{BDF85E73-A8EB-4A70-B17D-128A2C0489D4}" destId="{8910FE79-C8A6-4673-AC17-E82A107C5B80}" srcOrd="0" destOrd="2" presId="urn:microsoft.com/office/officeart/2005/8/layout/process3"/>
    <dgm:cxn modelId="{B363A496-C46A-4EAD-9F7F-C3156D1616E9}" type="presOf" srcId="{99404280-CF2D-4307-8490-3FA43639810E}" destId="{63A66173-B8AE-42BE-B943-75C51D4ADF2D}" srcOrd="0" destOrd="3" presId="urn:microsoft.com/office/officeart/2005/8/layout/process3"/>
    <dgm:cxn modelId="{E32E827B-F0B3-4894-9F54-2089CA706BEA}" type="presOf" srcId="{0C160F14-3E4B-45AF-9158-0B1FF390997D}" destId="{4F62ACB9-6EB3-46D3-88CE-775A05A10893}" srcOrd="0" destOrd="0" presId="urn:microsoft.com/office/officeart/2005/8/layout/process3"/>
    <dgm:cxn modelId="{D3E3131B-D328-4741-85B9-40128CD27EDA}" srcId="{436265AB-5390-49EF-9C63-9544117A7036}" destId="{9052052F-38A7-4201-B112-CA14C9C8815A}" srcOrd="1" destOrd="0" parTransId="{033DE8E8-09B3-49BD-8710-606E7D30ECFE}" sibTransId="{1673962B-9B2E-4750-9E62-ACDA23AE2482}"/>
    <dgm:cxn modelId="{F5C08C81-AD72-4715-BED0-B26520D8E0F2}" srcId="{FD5D7C33-5B40-4D2D-99C8-FDCD8145A005}" destId="{5A0C7119-A1BD-48D1-9C85-11D77F31FD13}" srcOrd="5" destOrd="0" parTransId="{58CC2421-0972-4E54-8350-831047A979C0}" sibTransId="{4AB4685F-BC4D-4536-A688-2929EA53B112}"/>
    <dgm:cxn modelId="{6680EFAD-814C-443B-942C-2484603330A1}" type="presOf" srcId="{DFFB30B2-6DC5-4B93-87CB-AE0B143499C6}" destId="{2C46FF0A-16C6-43CC-88D4-3D3069BEDAEF}" srcOrd="0" destOrd="1" presId="urn:microsoft.com/office/officeart/2005/8/layout/process3"/>
    <dgm:cxn modelId="{8ACD4300-5B50-46E0-854E-B62509487159}" srcId="{436265AB-5390-49EF-9C63-9544117A7036}" destId="{0C160F14-3E4B-45AF-9158-0B1FF390997D}" srcOrd="2" destOrd="0" parTransId="{59011C91-C7A1-414A-938D-62A041C25E6D}" sibTransId="{C1EFF36B-D73F-433C-911B-0853FCE89D5F}"/>
    <dgm:cxn modelId="{A512BBAD-7D0C-4FAD-832A-312D85F0BEA6}" type="presParOf" srcId="{CD62B700-1A69-4AF5-9A4A-26A59A12ED36}" destId="{293850E2-EC71-4729-9150-06B87B68AD28}" srcOrd="0" destOrd="0" presId="urn:microsoft.com/office/officeart/2005/8/layout/process3"/>
    <dgm:cxn modelId="{C56E28A9-6EE5-4765-B39A-F9F5901101E7}" type="presParOf" srcId="{293850E2-EC71-4729-9150-06B87B68AD28}" destId="{2FD6B1F5-6AAC-452D-BA1A-0791EB1FA462}" srcOrd="0" destOrd="0" presId="urn:microsoft.com/office/officeart/2005/8/layout/process3"/>
    <dgm:cxn modelId="{FE41A00C-7CA0-4312-9978-A981970517A2}" type="presParOf" srcId="{293850E2-EC71-4729-9150-06B87B68AD28}" destId="{5010163B-E75D-4A5D-B0AC-2525A766492E}" srcOrd="1" destOrd="0" presId="urn:microsoft.com/office/officeart/2005/8/layout/process3"/>
    <dgm:cxn modelId="{75F8EA0D-4227-467D-A95C-3BE4C3CAFE71}" type="presParOf" srcId="{293850E2-EC71-4729-9150-06B87B68AD28}" destId="{63A66173-B8AE-42BE-B943-75C51D4ADF2D}" srcOrd="2" destOrd="0" presId="urn:microsoft.com/office/officeart/2005/8/layout/process3"/>
    <dgm:cxn modelId="{880D92A4-623E-4442-9AB2-DFE326FD9788}" type="presParOf" srcId="{CD62B700-1A69-4AF5-9A4A-26A59A12ED36}" destId="{395A3FC5-C68A-4A78-9E6D-A9AF0DBB0203}" srcOrd="1" destOrd="0" presId="urn:microsoft.com/office/officeart/2005/8/layout/process3"/>
    <dgm:cxn modelId="{69702EA9-4226-4EE4-A669-FF5EA9B66168}" type="presParOf" srcId="{395A3FC5-C68A-4A78-9E6D-A9AF0DBB0203}" destId="{30EF8242-9D2E-4387-A5AA-282AF47D59FE}" srcOrd="0" destOrd="0" presId="urn:microsoft.com/office/officeart/2005/8/layout/process3"/>
    <dgm:cxn modelId="{28CF5176-7A13-4A4E-8ACA-4FC6430A4864}" type="presParOf" srcId="{CD62B700-1A69-4AF5-9A4A-26A59A12ED36}" destId="{69DB64BA-6D7C-4FD0-9C2D-8A13F9914826}" srcOrd="2" destOrd="0" presId="urn:microsoft.com/office/officeart/2005/8/layout/process3"/>
    <dgm:cxn modelId="{E079D327-3B42-461C-A878-F01F0FA7CA09}" type="presParOf" srcId="{69DB64BA-6D7C-4FD0-9C2D-8A13F9914826}" destId="{BB024F09-2E48-4D38-9D91-60B77E33B2F3}" srcOrd="0" destOrd="0" presId="urn:microsoft.com/office/officeart/2005/8/layout/process3"/>
    <dgm:cxn modelId="{E32DEFA3-68B3-4126-A0C0-568DBABED9F2}" type="presParOf" srcId="{69DB64BA-6D7C-4FD0-9C2D-8A13F9914826}" destId="{D3769FCD-AC8F-4308-B70B-0DFA51FFB15A}" srcOrd="1" destOrd="0" presId="urn:microsoft.com/office/officeart/2005/8/layout/process3"/>
    <dgm:cxn modelId="{FF9CC09D-3495-4BF0-AE4D-89B6DAABEFF4}" type="presParOf" srcId="{69DB64BA-6D7C-4FD0-9C2D-8A13F9914826}" destId="{2C46FF0A-16C6-43CC-88D4-3D3069BEDAEF}" srcOrd="2" destOrd="0" presId="urn:microsoft.com/office/officeart/2005/8/layout/process3"/>
    <dgm:cxn modelId="{EEE3C0DC-6014-4FF0-86DF-310B5342ED3D}" type="presParOf" srcId="{CD62B700-1A69-4AF5-9A4A-26A59A12ED36}" destId="{87054365-ABD0-46C5-8420-AFF27AB043E5}" srcOrd="3" destOrd="0" presId="urn:microsoft.com/office/officeart/2005/8/layout/process3"/>
    <dgm:cxn modelId="{A8BC9527-3A9C-4460-818B-041DD4A0B3D4}" type="presParOf" srcId="{87054365-ABD0-46C5-8420-AFF27AB043E5}" destId="{80AC934E-9F86-47A7-BF3D-096ADD1801B8}" srcOrd="0" destOrd="0" presId="urn:microsoft.com/office/officeart/2005/8/layout/process3"/>
    <dgm:cxn modelId="{41F40747-90EA-4024-A7A6-7663F70AAC50}" type="presParOf" srcId="{CD62B700-1A69-4AF5-9A4A-26A59A12ED36}" destId="{B44D3B98-AF11-49BD-9C02-960920AB19B6}" srcOrd="4" destOrd="0" presId="urn:microsoft.com/office/officeart/2005/8/layout/process3"/>
    <dgm:cxn modelId="{013F932A-0582-4624-8E61-8D6E9B70CAD4}" type="presParOf" srcId="{B44D3B98-AF11-49BD-9C02-960920AB19B6}" destId="{4F62ACB9-6EB3-46D3-88CE-775A05A10893}" srcOrd="0" destOrd="0" presId="urn:microsoft.com/office/officeart/2005/8/layout/process3"/>
    <dgm:cxn modelId="{7529E42C-FCEC-42B8-8080-0C548F8CCF90}" type="presParOf" srcId="{B44D3B98-AF11-49BD-9C02-960920AB19B6}" destId="{D711F695-23F4-4BA0-B111-0CFDFD4832DB}" srcOrd="1" destOrd="0" presId="urn:microsoft.com/office/officeart/2005/8/layout/process3"/>
    <dgm:cxn modelId="{63B973BD-064E-4B1C-8368-17D8A8B97686}" type="presParOf" srcId="{B44D3B98-AF11-49BD-9C02-960920AB19B6}" destId="{8910FE79-C8A6-4673-AC17-E82A107C5B80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10163B-E75D-4A5D-B0AC-2525A766492E}">
      <dsp:nvSpPr>
        <dsp:cNvPr id="0" name=""/>
        <dsp:cNvSpPr/>
      </dsp:nvSpPr>
      <dsp:spPr>
        <a:xfrm>
          <a:off x="10508" y="611445"/>
          <a:ext cx="1785381" cy="102607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latin typeface="楷体_GB2312" panose="02010609030101010101" pitchFamily="49" charset="-122"/>
              <a:ea typeface="楷体_GB2312" panose="02010609030101010101" pitchFamily="49" charset="-122"/>
            </a:rPr>
            <a:t>战术会议</a:t>
          </a:r>
          <a:endParaRPr lang="zh-CN" altLang="en-US" sz="2400" kern="1200" dirty="0">
            <a:latin typeface="楷体_GB2312" panose="02010609030101010101" pitchFamily="49" charset="-122"/>
            <a:ea typeface="楷体_GB2312" panose="02010609030101010101" pitchFamily="49" charset="-122"/>
          </a:endParaRPr>
        </a:p>
      </dsp:txBody>
      <dsp:txXfrm>
        <a:off x="10508" y="611445"/>
        <a:ext cx="1785381" cy="684051"/>
      </dsp:txXfrm>
    </dsp:sp>
    <dsp:sp modelId="{63A66173-B8AE-42BE-B943-75C51D4ADF2D}">
      <dsp:nvSpPr>
        <dsp:cNvPr id="0" name=""/>
        <dsp:cNvSpPr/>
      </dsp:nvSpPr>
      <dsp:spPr>
        <a:xfrm>
          <a:off x="337285" y="1259622"/>
          <a:ext cx="2071578" cy="26544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1000" kern="1200" dirty="0">
            <a:latin typeface="仿宋_GB2312" panose="02010609030101010101" pitchFamily="49" charset="-122"/>
            <a:ea typeface="仿宋_GB2312" panose="02010609030101010101" pitchFamily="49" charset="-122"/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000" kern="12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议题：</a:t>
          </a:r>
          <a:endParaRPr lang="zh-CN" altLang="en-US" sz="1000" kern="1200" dirty="0">
            <a:latin typeface="仿宋_GB2312" panose="02010609030101010101" pitchFamily="49" charset="-122"/>
            <a:ea typeface="仿宋_GB2312" panose="02010609030101010101" pitchFamily="49" charset="-122"/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000" kern="12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1</a:t>
          </a:r>
          <a:r>
            <a:rPr lang="zh-CN" altLang="en-US" sz="1000" kern="12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、本周应当完成哪些任务；</a:t>
          </a:r>
          <a:endParaRPr lang="zh-CN" altLang="en-US" sz="1000" kern="1200" dirty="0">
            <a:latin typeface="仿宋_GB2312" panose="02010609030101010101" pitchFamily="49" charset="-122"/>
            <a:ea typeface="仿宋_GB2312" panose="02010609030101010101" pitchFamily="49" charset="-122"/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000" kern="12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2</a:t>
          </a:r>
          <a:r>
            <a:rPr lang="zh-CN" altLang="en-US" sz="1000" kern="12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、这些任务应当交由谁来完成；</a:t>
          </a:r>
          <a:endParaRPr lang="zh-CN" altLang="en-US" sz="1000" kern="1200" dirty="0">
            <a:latin typeface="仿宋_GB2312" panose="02010609030101010101" pitchFamily="49" charset="-122"/>
            <a:ea typeface="仿宋_GB2312" panose="02010609030101010101" pitchFamily="49" charset="-122"/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000" kern="12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3</a:t>
          </a:r>
          <a:r>
            <a:rPr lang="zh-CN" altLang="en-US" sz="1000" kern="12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、时间节点。</a:t>
          </a:r>
          <a:endParaRPr lang="zh-CN" altLang="en-US" sz="1000" kern="1200" dirty="0">
            <a:latin typeface="仿宋_GB2312" panose="02010609030101010101" pitchFamily="49" charset="-122"/>
            <a:ea typeface="仿宋_GB2312" panose="02010609030101010101" pitchFamily="49" charset="-122"/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1000" kern="1200" dirty="0">
            <a:latin typeface="仿宋_GB2312" panose="02010609030101010101" pitchFamily="49" charset="-122"/>
            <a:ea typeface="仿宋_GB2312" panose="02010609030101010101" pitchFamily="49" charset="-122"/>
          </a:endParaRPr>
        </a:p>
      </dsp:txBody>
      <dsp:txXfrm>
        <a:off x="397959" y="1320296"/>
        <a:ext cx="1950230" cy="2533119"/>
      </dsp:txXfrm>
    </dsp:sp>
    <dsp:sp modelId="{395A3FC5-C68A-4A78-9E6D-A9AF0DBB0203}">
      <dsp:nvSpPr>
        <dsp:cNvPr id="0" name=""/>
        <dsp:cNvSpPr/>
      </dsp:nvSpPr>
      <dsp:spPr>
        <a:xfrm rot="311">
          <a:off x="2124800" y="795892"/>
          <a:ext cx="660218" cy="44450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tint val="6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900" kern="1200"/>
        </a:p>
      </dsp:txBody>
      <dsp:txXfrm>
        <a:off x="2124800" y="884788"/>
        <a:ext cx="526866" cy="266704"/>
      </dsp:txXfrm>
    </dsp:sp>
    <dsp:sp modelId="{D3769FCD-AC8F-4308-B70B-0DFA51FFB15A}">
      <dsp:nvSpPr>
        <dsp:cNvPr id="0" name=""/>
        <dsp:cNvSpPr/>
      </dsp:nvSpPr>
      <dsp:spPr>
        <a:xfrm>
          <a:off x="3041579" y="616247"/>
          <a:ext cx="1751281" cy="98282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latin typeface="楷体_GB2312" panose="02010609030101010101" pitchFamily="49" charset="-122"/>
              <a:ea typeface="楷体_GB2312" panose="02010609030101010101" pitchFamily="49" charset="-122"/>
            </a:rPr>
            <a:t>任务流程</a:t>
          </a:r>
          <a:endParaRPr lang="zh-CN" altLang="en-US" sz="2400" kern="1200" dirty="0">
            <a:latin typeface="楷体_GB2312" panose="02010609030101010101" pitchFamily="49" charset="-122"/>
            <a:ea typeface="楷体_GB2312" panose="02010609030101010101" pitchFamily="49" charset="-122"/>
          </a:endParaRPr>
        </a:p>
      </dsp:txBody>
      <dsp:txXfrm>
        <a:off x="3041579" y="616247"/>
        <a:ext cx="1751281" cy="655218"/>
      </dsp:txXfrm>
    </dsp:sp>
    <dsp:sp modelId="{2C46FF0A-16C6-43CC-88D4-3D3069BEDAEF}">
      <dsp:nvSpPr>
        <dsp:cNvPr id="0" name=""/>
        <dsp:cNvSpPr/>
      </dsp:nvSpPr>
      <dsp:spPr>
        <a:xfrm>
          <a:off x="3295825" y="1258383"/>
          <a:ext cx="2043030" cy="264148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1000" kern="1200" dirty="0">
            <a:latin typeface="仿宋_GB2312" panose="02010609030101010101" pitchFamily="49" charset="-122"/>
            <a:ea typeface="仿宋_GB2312" panose="02010609030101010101" pitchFamily="49" charset="-122"/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000" kern="12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1</a:t>
          </a:r>
          <a:r>
            <a:rPr lang="zh-CN" altLang="en-US" sz="1000" kern="12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、第三周应继续推进完成</a:t>
          </a:r>
          <a:r>
            <a:rPr lang="en-US" altLang="en-US" sz="1000" kern="12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Nand2tetris</a:t>
          </a:r>
          <a:r>
            <a:rPr lang="zh-CN" altLang="en-US" sz="1000" kern="12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作业，更新并修改</a:t>
          </a:r>
          <a:r>
            <a:rPr lang="en-US" altLang="zh-CN" sz="1000" kern="12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Wiki</a:t>
          </a:r>
          <a:r>
            <a:rPr lang="zh-CN" altLang="en-US" sz="1000" kern="12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上的个人与小组主页内容，增加</a:t>
          </a:r>
          <a:r>
            <a:rPr lang="en-US" altLang="zh-CN" sz="1000" kern="12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project</a:t>
          </a:r>
          <a:r>
            <a:rPr lang="zh-CN" altLang="en-US" sz="1000" kern="12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主页，增加</a:t>
          </a:r>
          <a:r>
            <a:rPr lang="en-US" altLang="zh-CN" sz="1000" kern="12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Endnotes</a:t>
          </a:r>
          <a:r>
            <a:rPr lang="zh-CN" altLang="en-US" sz="1000" kern="12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文献索引；</a:t>
          </a:r>
          <a:endParaRPr lang="zh-CN" altLang="en-US" sz="1000" kern="1200" dirty="0">
            <a:latin typeface="仿宋_GB2312" panose="02010609030101010101" pitchFamily="49" charset="-122"/>
            <a:ea typeface="仿宋_GB2312" panose="02010609030101010101" pitchFamily="49" charset="-122"/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000" kern="12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2</a:t>
          </a:r>
          <a:r>
            <a:rPr lang="zh-CN" altLang="en-US" sz="1000" kern="12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、唐天映继续完成</a:t>
          </a:r>
          <a:r>
            <a:rPr lang="en-US" altLang="zh-CN" sz="1000" kern="12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project9</a:t>
          </a:r>
          <a:r>
            <a:rPr lang="zh-CN" altLang="en-US" sz="1000" kern="12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；</a:t>
          </a:r>
          <a:endParaRPr lang="zh-CN" altLang="en-US" sz="1000" kern="1200" dirty="0">
            <a:latin typeface="仿宋_GB2312" panose="02010609030101010101" pitchFamily="49" charset="-122"/>
            <a:ea typeface="仿宋_GB2312" panose="02010609030101010101" pitchFamily="49" charset="-122"/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000" kern="12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3</a:t>
          </a:r>
          <a:r>
            <a:rPr lang="zh-CN" altLang="en-US" sz="1000" kern="12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、彭德利完成</a:t>
          </a:r>
          <a:r>
            <a:rPr lang="en-US" altLang="zh-CN" sz="1000" kern="12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project3-4</a:t>
          </a:r>
          <a:r>
            <a:rPr lang="zh-CN" altLang="en-US" sz="1000" kern="12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，并整理</a:t>
          </a:r>
          <a:r>
            <a:rPr lang="en-US" altLang="zh-CN" sz="1000" kern="12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project1-2</a:t>
          </a:r>
          <a:r>
            <a:rPr lang="zh-CN" altLang="en-US" sz="1000" kern="12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；</a:t>
          </a:r>
          <a:endParaRPr lang="zh-CN" altLang="en-US" sz="1000" kern="1200" dirty="0">
            <a:latin typeface="仿宋_GB2312" panose="02010609030101010101" pitchFamily="49" charset="-122"/>
            <a:ea typeface="仿宋_GB2312" panose="02010609030101010101" pitchFamily="49" charset="-122"/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000" kern="12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4</a:t>
          </a:r>
          <a:r>
            <a:rPr lang="zh-CN" altLang="en-US" sz="1000" kern="12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、张恪易与张晨对</a:t>
          </a:r>
          <a:r>
            <a:rPr lang="en-US" altLang="zh-CN" sz="1000" kern="12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Wiki</a:t>
          </a:r>
          <a:r>
            <a:rPr lang="zh-CN" altLang="en-US" sz="1000" kern="12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主页进行维护，迭代新的内容。</a:t>
          </a:r>
          <a:endParaRPr lang="zh-CN" altLang="en-US" sz="1000" kern="1200" dirty="0">
            <a:latin typeface="仿宋_GB2312" panose="02010609030101010101" pitchFamily="49" charset="-122"/>
            <a:ea typeface="仿宋_GB2312" panose="02010609030101010101" pitchFamily="49" charset="-122"/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000" kern="12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5</a:t>
          </a:r>
          <a:r>
            <a:rPr lang="zh-CN" altLang="en-US" sz="1000" kern="12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、没有设立特别明确的时间节点，</a:t>
          </a:r>
          <a:r>
            <a:rPr lang="en-US" altLang="zh-CN" sz="1000" kern="12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Deadline</a:t>
          </a:r>
          <a:r>
            <a:rPr lang="zh-CN" altLang="en-US" sz="1000" kern="12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为本周三。</a:t>
          </a:r>
          <a:endParaRPr lang="zh-CN" altLang="en-US" sz="1000" kern="1200" dirty="0">
            <a:latin typeface="仿宋_GB2312" panose="02010609030101010101" pitchFamily="49" charset="-122"/>
            <a:ea typeface="仿宋_GB2312" panose="02010609030101010101" pitchFamily="49" charset="-122"/>
          </a:endParaRPr>
        </a:p>
      </dsp:txBody>
      <dsp:txXfrm>
        <a:off x="3355663" y="1318221"/>
        <a:ext cx="1923354" cy="2521812"/>
      </dsp:txXfrm>
    </dsp:sp>
    <dsp:sp modelId="{87054365-ABD0-46C5-8420-AFF27AB043E5}">
      <dsp:nvSpPr>
        <dsp:cNvPr id="0" name=""/>
        <dsp:cNvSpPr/>
      </dsp:nvSpPr>
      <dsp:spPr>
        <a:xfrm rot="7688">
          <a:off x="5139280" y="812958"/>
          <a:ext cx="678503" cy="44450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tint val="6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900" kern="1200"/>
        </a:p>
      </dsp:txBody>
      <dsp:txXfrm>
        <a:off x="5139280" y="901711"/>
        <a:ext cx="545151" cy="266704"/>
      </dsp:txXfrm>
    </dsp:sp>
    <dsp:sp modelId="{D711F695-23F4-4BA0-B111-0CFDFD4832DB}">
      <dsp:nvSpPr>
        <dsp:cNvPr id="0" name=""/>
        <dsp:cNvSpPr/>
      </dsp:nvSpPr>
      <dsp:spPr>
        <a:xfrm>
          <a:off x="6073051" y="631780"/>
          <a:ext cx="1743425" cy="95653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latin typeface="楷体_GB2312" panose="02010609030101010101" pitchFamily="49" charset="-122"/>
              <a:ea typeface="楷体_GB2312" panose="02010609030101010101" pitchFamily="49" charset="-122"/>
            </a:rPr>
            <a:t>发掘问题</a:t>
          </a:r>
          <a:endParaRPr lang="zh-CN" altLang="en-US" sz="2400" kern="1200" dirty="0">
            <a:latin typeface="楷体_GB2312" panose="02010609030101010101" pitchFamily="49" charset="-122"/>
            <a:ea typeface="楷体_GB2312" panose="02010609030101010101" pitchFamily="49" charset="-122"/>
          </a:endParaRPr>
        </a:p>
      </dsp:txBody>
      <dsp:txXfrm>
        <a:off x="6073051" y="631780"/>
        <a:ext cx="1743425" cy="637693"/>
      </dsp:txXfrm>
    </dsp:sp>
    <dsp:sp modelId="{8910FE79-C8A6-4673-AC17-E82A107C5B80}">
      <dsp:nvSpPr>
        <dsp:cNvPr id="0" name=""/>
        <dsp:cNvSpPr/>
      </dsp:nvSpPr>
      <dsp:spPr>
        <a:xfrm>
          <a:off x="6342618" y="1245365"/>
          <a:ext cx="1785381" cy="265538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000" kern="12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1</a:t>
          </a:r>
          <a:r>
            <a:rPr lang="zh-CN" altLang="en-US" sz="1000" kern="12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、</a:t>
          </a:r>
          <a:r>
            <a:rPr lang="en-US" altLang="zh-CN" sz="1000" kern="12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project9</a:t>
          </a:r>
          <a:r>
            <a:rPr lang="zh-CN" altLang="en-US" sz="1000" kern="12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难度较大，由于</a:t>
          </a:r>
          <a:r>
            <a:rPr lang="en-US" altLang="zh-CN" sz="1000" kern="12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Nand2tetris</a:t>
          </a:r>
          <a:r>
            <a:rPr lang="zh-CN" altLang="en-US" sz="1000" kern="12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的课程内容是循序渐进式的，在没有前期作业基础的前提下独立完成</a:t>
          </a:r>
          <a:r>
            <a:rPr lang="en-US" altLang="zh-CN" sz="1000" kern="12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project9</a:t>
          </a:r>
          <a:r>
            <a:rPr lang="zh-CN" altLang="en-US" sz="1000" kern="12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耗时较长；</a:t>
          </a:r>
          <a:endParaRPr lang="zh-CN" altLang="en-US" sz="1000" kern="1200" dirty="0">
            <a:latin typeface="仿宋_GB2312" panose="02010609030101010101" pitchFamily="49" charset="-122"/>
            <a:ea typeface="仿宋_GB2312" panose="02010609030101010101" pitchFamily="49" charset="-122"/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000" kern="12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2</a:t>
          </a:r>
          <a:r>
            <a:rPr lang="zh-CN" altLang="en-US" sz="1000" kern="12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、将完成</a:t>
          </a:r>
          <a:r>
            <a:rPr lang="en-US" altLang="zh-CN" sz="1000" kern="12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project</a:t>
          </a:r>
          <a:r>
            <a:rPr lang="zh-CN" altLang="en-US" sz="1000" kern="12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的思路和方法展示在</a:t>
          </a:r>
          <a:r>
            <a:rPr lang="en-US" altLang="zh-CN" sz="1000" kern="12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wiki</a:t>
          </a:r>
          <a:r>
            <a:rPr lang="zh-CN" altLang="en-US" sz="1000" kern="12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上有一定的难度，每个</a:t>
          </a:r>
          <a:r>
            <a:rPr lang="en-US" altLang="zh-CN" sz="1000" kern="12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project</a:t>
          </a:r>
          <a:r>
            <a:rPr lang="zh-CN" altLang="en-US" sz="1000" kern="12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内容不同，如何用比较通用的模板直观展现需要总结规律；</a:t>
          </a:r>
          <a:endParaRPr lang="zh-CN" altLang="en-US" sz="1000" kern="1200" dirty="0">
            <a:latin typeface="仿宋_GB2312" panose="02010609030101010101" pitchFamily="49" charset="-122"/>
            <a:ea typeface="仿宋_GB2312" panose="02010609030101010101" pitchFamily="49" charset="-122"/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000" kern="12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3</a:t>
          </a:r>
          <a:r>
            <a:rPr lang="zh-CN" altLang="en-US" sz="1000" kern="12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、时间的不确定性。</a:t>
          </a:r>
          <a:endParaRPr lang="zh-CN" altLang="en-US" sz="1000" kern="1200" dirty="0">
            <a:latin typeface="仿宋_GB2312" panose="02010609030101010101" pitchFamily="49" charset="-122"/>
            <a:ea typeface="仿宋_GB2312" panose="02010609030101010101" pitchFamily="49" charset="-122"/>
          </a:endParaRPr>
        </a:p>
      </dsp:txBody>
      <dsp:txXfrm>
        <a:off x="6394910" y="1297657"/>
        <a:ext cx="1680797" cy="25508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DB203-CC43-493B-B6FF-CC3E3CEE03EE}" type="datetimeFigureOut">
              <a:rPr lang="zh-CN" altLang="en-US" smtClean="0"/>
              <a:t>2017/10/19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F483F-9D7B-4578-8020-E5F5950495F1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6463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DB203-CC43-493B-B6FF-CC3E3CEE03EE}" type="datetimeFigureOut">
              <a:rPr lang="zh-CN" altLang="en-US" smtClean="0"/>
              <a:t>2017/10/19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F483F-9D7B-4578-8020-E5F5950495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7368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DB203-CC43-493B-B6FF-CC3E3CEE03EE}" type="datetimeFigureOut">
              <a:rPr lang="zh-CN" altLang="en-US" smtClean="0"/>
              <a:t>2017/10/19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F483F-9D7B-4578-8020-E5F5950495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9676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DB203-CC43-493B-B6FF-CC3E3CEE03EE}" type="datetimeFigureOut">
              <a:rPr lang="zh-CN" altLang="en-US" smtClean="0"/>
              <a:t>2017/10/19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F483F-9D7B-4578-8020-E5F5950495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8013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DB203-CC43-493B-B6FF-CC3E3CEE03EE}" type="datetimeFigureOut">
              <a:rPr lang="zh-CN" altLang="en-US" smtClean="0"/>
              <a:t>2017/10/19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F483F-9D7B-4578-8020-E5F5950495F1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6563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DB203-CC43-493B-B6FF-CC3E3CEE03EE}" type="datetimeFigureOut">
              <a:rPr lang="zh-CN" altLang="en-US" smtClean="0"/>
              <a:t>2017/10/19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F483F-9D7B-4578-8020-E5F5950495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3604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DB203-CC43-493B-B6FF-CC3E3CEE03EE}" type="datetimeFigureOut">
              <a:rPr lang="zh-CN" altLang="en-US" smtClean="0"/>
              <a:t>2017/10/19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F483F-9D7B-4578-8020-E5F5950495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7106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DB203-CC43-493B-B6FF-CC3E3CEE03EE}" type="datetimeFigureOut">
              <a:rPr lang="zh-CN" altLang="en-US" smtClean="0"/>
              <a:t>2017/10/19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F483F-9D7B-4578-8020-E5F5950495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3703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DB203-CC43-493B-B6FF-CC3E3CEE03EE}" type="datetimeFigureOut">
              <a:rPr lang="zh-CN" altLang="en-US" smtClean="0"/>
              <a:t>2017/10/19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F483F-9D7B-4578-8020-E5F5950495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3879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F7DB203-CC43-493B-B6FF-CC3E3CEE03EE}" type="datetimeFigureOut">
              <a:rPr lang="zh-CN" altLang="en-US" smtClean="0"/>
              <a:t>2017/10/19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51F483F-9D7B-4578-8020-E5F5950495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9389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DB203-CC43-493B-B6FF-CC3E3CEE03EE}" type="datetimeFigureOut">
              <a:rPr lang="zh-CN" altLang="en-US" smtClean="0"/>
              <a:t>2017/10/19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F483F-9D7B-4578-8020-E5F5950495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7804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F7DB203-CC43-493B-B6FF-CC3E3CEE03EE}" type="datetimeFigureOut">
              <a:rPr lang="zh-CN" altLang="en-US" smtClean="0"/>
              <a:t>2017/10/19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51F483F-9D7B-4578-8020-E5F5950495F1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1513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00051" y="2014650"/>
            <a:ext cx="10058400" cy="1090246"/>
          </a:xfrm>
        </p:spPr>
        <p:txBody>
          <a:bodyPr>
            <a:normAutofit/>
          </a:bodyPr>
          <a:lstStyle/>
          <a:p>
            <a:pPr algn="ctr"/>
            <a:r>
              <a:rPr lang="zh-CN" altLang="en-US" sz="7200" dirty="0" smtClean="0"/>
              <a:t>第</a:t>
            </a:r>
            <a:r>
              <a:rPr lang="en-US" altLang="zh-CN" sz="7200" dirty="0" smtClean="0"/>
              <a:t>3</a:t>
            </a:r>
            <a:r>
              <a:rPr lang="zh-CN" altLang="en-US" sz="7200" dirty="0" smtClean="0"/>
              <a:t>小组第</a:t>
            </a:r>
            <a:r>
              <a:rPr lang="en-US" altLang="zh-CN" sz="7200" dirty="0" smtClean="0"/>
              <a:t>3</a:t>
            </a:r>
            <a:r>
              <a:rPr lang="zh-CN" altLang="en-US" sz="7200" dirty="0" smtClean="0"/>
              <a:t>周工作汇报</a:t>
            </a:r>
            <a:endParaRPr lang="zh-CN" altLang="en-US" sz="72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00051" y="4598377"/>
            <a:ext cx="10058400" cy="1000244"/>
          </a:xfrm>
        </p:spPr>
        <p:txBody>
          <a:bodyPr/>
          <a:lstStyle/>
          <a:p>
            <a:pPr algn="ctr"/>
            <a:r>
              <a:rPr lang="zh-CN" altLang="en-US" dirty="0" smtClean="0"/>
              <a:t>唐天映、彭德利、张恪易、张晨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491308" y="3515459"/>
            <a:ext cx="92758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/>
              <a:t>计算思维与系统设计</a:t>
            </a:r>
            <a:r>
              <a:rPr lang="en-US" altLang="zh-CN" sz="3200" dirty="0" smtClean="0"/>
              <a:t>-2017-</a:t>
            </a:r>
            <a:r>
              <a:rPr lang="zh-CN" altLang="en-US" sz="3200" dirty="0" smtClean="0"/>
              <a:t>秋季课程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158912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401520"/>
          </a:xfrm>
        </p:spPr>
        <p:txBody>
          <a:bodyPr/>
          <a:lstStyle/>
          <a:p>
            <a:r>
              <a:rPr lang="zh-CN" altLang="en-US" dirty="0"/>
              <a:t>合弄</a:t>
            </a:r>
            <a:r>
              <a:rPr lang="zh-CN" altLang="en-US" dirty="0" smtClean="0"/>
              <a:t>制</a:t>
            </a:r>
            <a:r>
              <a:rPr lang="en-US" altLang="zh-CN" dirty="0" smtClean="0"/>
              <a:t>—</a:t>
            </a:r>
            <a:r>
              <a:rPr lang="zh-CN" altLang="en-US" dirty="0" smtClean="0"/>
              <a:t>战术会议</a:t>
            </a:r>
            <a:endParaRPr lang="zh-CN" altLang="en-US" dirty="0"/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480251320"/>
              </p:ext>
            </p:extLst>
          </p:nvPr>
        </p:nvGraphicFramePr>
        <p:xfrm>
          <a:off x="2032000" y="1617785"/>
          <a:ext cx="8128000" cy="45205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6" name="组合 15"/>
          <p:cNvGrpSpPr/>
          <p:nvPr/>
        </p:nvGrpSpPr>
        <p:grpSpPr>
          <a:xfrm flipH="1">
            <a:off x="2945421" y="5539154"/>
            <a:ext cx="5943599" cy="599179"/>
            <a:chOff x="5139280" y="812958"/>
            <a:chExt cx="678503" cy="444508"/>
          </a:xfrm>
        </p:grpSpPr>
        <p:sp>
          <p:nvSpPr>
            <p:cNvPr id="17" name="右箭头 16"/>
            <p:cNvSpPr/>
            <p:nvPr/>
          </p:nvSpPr>
          <p:spPr>
            <a:xfrm rot="7688">
              <a:off x="5139280" y="812958"/>
              <a:ext cx="678503" cy="444508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右箭头 4"/>
            <p:cNvSpPr txBox="1"/>
            <p:nvPr/>
          </p:nvSpPr>
          <p:spPr>
            <a:xfrm rot="7688">
              <a:off x="5139280" y="901711"/>
              <a:ext cx="545151" cy="26670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1900" kern="1200"/>
            </a:p>
          </p:txBody>
        </p:sp>
      </p:grpSp>
      <p:sp>
        <p:nvSpPr>
          <p:cNvPr id="19" name="文本框 18"/>
          <p:cNvSpPr txBox="1"/>
          <p:nvPr/>
        </p:nvSpPr>
        <p:spPr>
          <a:xfrm>
            <a:off x="5234060" y="5607709"/>
            <a:ext cx="17848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治理会议</a:t>
            </a:r>
            <a:endParaRPr lang="zh-CN" altLang="en-US" sz="2400" dirty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93164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组合 103"/>
          <p:cNvGrpSpPr/>
          <p:nvPr/>
        </p:nvGrpSpPr>
        <p:grpSpPr>
          <a:xfrm>
            <a:off x="666207" y="326571"/>
            <a:ext cx="10860895" cy="5852160"/>
            <a:chOff x="1540395" y="842963"/>
            <a:chExt cx="9120598" cy="5157788"/>
          </a:xfrm>
        </p:grpSpPr>
        <p:grpSp>
          <p:nvGrpSpPr>
            <p:cNvPr id="71" name="组合 70"/>
            <p:cNvGrpSpPr/>
            <p:nvPr/>
          </p:nvGrpSpPr>
          <p:grpSpPr>
            <a:xfrm>
              <a:off x="2790929" y="973804"/>
              <a:ext cx="7701813" cy="4960472"/>
              <a:chOff x="1689236" y="155405"/>
              <a:chExt cx="8658545" cy="6613963"/>
            </a:xfrm>
          </p:grpSpPr>
          <p:grpSp>
            <p:nvGrpSpPr>
              <p:cNvPr id="72" name="组合 71"/>
              <p:cNvGrpSpPr/>
              <p:nvPr/>
            </p:nvGrpSpPr>
            <p:grpSpPr>
              <a:xfrm>
                <a:off x="1791948" y="1677450"/>
                <a:ext cx="8453120" cy="4346802"/>
                <a:chOff x="1788160" y="1716959"/>
                <a:chExt cx="8453120" cy="4346802"/>
              </a:xfrm>
            </p:grpSpPr>
            <p:grpSp>
              <p:nvGrpSpPr>
                <p:cNvPr id="79" name="组合 78"/>
                <p:cNvGrpSpPr/>
                <p:nvPr/>
              </p:nvGrpSpPr>
              <p:grpSpPr>
                <a:xfrm>
                  <a:off x="1788160" y="1717895"/>
                  <a:ext cx="8453120" cy="4345866"/>
                  <a:chOff x="1788160" y="1717895"/>
                  <a:chExt cx="8204778" cy="4345866"/>
                </a:xfrm>
              </p:grpSpPr>
              <p:sp>
                <p:nvSpPr>
                  <p:cNvPr id="84" name="矩形 83"/>
                  <p:cNvSpPr/>
                  <p:nvPr/>
                </p:nvSpPr>
                <p:spPr>
                  <a:xfrm>
                    <a:off x="7950778" y="1726132"/>
                    <a:ext cx="2042160" cy="4337629"/>
                  </a:xfrm>
                  <a:prstGeom prst="rect">
                    <a:avLst/>
                  </a:prstGeom>
                  <a:noFill/>
                  <a:ln w="76200">
                    <a:solidFill>
                      <a:srgbClr val="F6BB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6858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975" b="1">
                      <a:solidFill>
                        <a:srgbClr val="FFFFFF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  <a:cs typeface="Lantinghei SC Extralight" charset="-122"/>
                    </a:endParaRPr>
                  </a:p>
                </p:txBody>
              </p:sp>
              <p:sp>
                <p:nvSpPr>
                  <p:cNvPr id="85" name="矩形 84"/>
                  <p:cNvSpPr/>
                  <p:nvPr/>
                </p:nvSpPr>
                <p:spPr>
                  <a:xfrm>
                    <a:off x="5890549" y="1726132"/>
                    <a:ext cx="2042160" cy="4337629"/>
                  </a:xfrm>
                  <a:prstGeom prst="rect">
                    <a:avLst/>
                  </a:prstGeom>
                  <a:noFill/>
                  <a:ln w="76200">
                    <a:solidFill>
                      <a:srgbClr val="F6BB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6858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975" b="1">
                      <a:solidFill>
                        <a:srgbClr val="FFFFFF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  <a:cs typeface="Lantinghei SC Extralight" charset="-122"/>
                    </a:endParaRPr>
                  </a:p>
                </p:txBody>
              </p:sp>
              <p:sp>
                <p:nvSpPr>
                  <p:cNvPr id="86" name="矩形 85"/>
                  <p:cNvSpPr/>
                  <p:nvPr/>
                </p:nvSpPr>
                <p:spPr>
                  <a:xfrm>
                    <a:off x="3848389" y="1717895"/>
                    <a:ext cx="2042160" cy="4337629"/>
                  </a:xfrm>
                  <a:prstGeom prst="rect">
                    <a:avLst/>
                  </a:prstGeom>
                  <a:noFill/>
                  <a:ln w="76200">
                    <a:solidFill>
                      <a:srgbClr val="F6BB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6858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975" b="1">
                      <a:solidFill>
                        <a:srgbClr val="FFFFFF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  <a:cs typeface="Lantinghei SC Extralight" charset="-122"/>
                    </a:endParaRPr>
                  </a:p>
                </p:txBody>
              </p:sp>
              <p:sp>
                <p:nvSpPr>
                  <p:cNvPr id="87" name="矩形 86"/>
                  <p:cNvSpPr/>
                  <p:nvPr/>
                </p:nvSpPr>
                <p:spPr>
                  <a:xfrm>
                    <a:off x="1788160" y="1717896"/>
                    <a:ext cx="2042160" cy="4337629"/>
                  </a:xfrm>
                  <a:prstGeom prst="rect">
                    <a:avLst/>
                  </a:prstGeom>
                  <a:noFill/>
                  <a:ln w="76200">
                    <a:solidFill>
                      <a:srgbClr val="F6BB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6858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975" b="1">
                      <a:solidFill>
                        <a:srgbClr val="FFFFFF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  <a:cs typeface="Lantinghei SC Extralight" charset="-122"/>
                    </a:endParaRPr>
                  </a:p>
                </p:txBody>
              </p:sp>
            </p:grpSp>
            <p:sp>
              <p:nvSpPr>
                <p:cNvPr id="80" name="直角三角形 79"/>
                <p:cNvSpPr/>
                <p:nvPr/>
              </p:nvSpPr>
              <p:spPr>
                <a:xfrm rot="5400000" flipV="1">
                  <a:off x="3377225" y="1726132"/>
                  <a:ext cx="487945" cy="487945"/>
                </a:xfrm>
                <a:prstGeom prst="rtTriangle">
                  <a:avLst/>
                </a:prstGeom>
                <a:solidFill>
                  <a:srgbClr val="F6BB00"/>
                </a:solidFill>
                <a:ln>
                  <a:solidFill>
                    <a:srgbClr val="F6BB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975" b="1">
                    <a:solidFill>
                      <a:srgbClr val="FFFFF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Lantinghei SC Extralight" charset="-122"/>
                  </a:endParaRPr>
                </a:p>
              </p:txBody>
            </p:sp>
            <p:sp>
              <p:nvSpPr>
                <p:cNvPr id="81" name="直角三角形 80"/>
                <p:cNvSpPr/>
                <p:nvPr/>
              </p:nvSpPr>
              <p:spPr>
                <a:xfrm rot="5400000" flipV="1">
                  <a:off x="5522592" y="1726132"/>
                  <a:ext cx="487945" cy="487945"/>
                </a:xfrm>
                <a:prstGeom prst="rtTriangle">
                  <a:avLst/>
                </a:prstGeom>
                <a:solidFill>
                  <a:srgbClr val="F6BB00"/>
                </a:solidFill>
                <a:ln>
                  <a:solidFill>
                    <a:srgbClr val="F6BB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975" b="1">
                    <a:solidFill>
                      <a:srgbClr val="FFFFF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Lantinghei SC Extralight" charset="-122"/>
                  </a:endParaRPr>
                </a:p>
              </p:txBody>
            </p:sp>
            <p:sp>
              <p:nvSpPr>
                <p:cNvPr id="82" name="直角三角形 81"/>
                <p:cNvSpPr/>
                <p:nvPr/>
              </p:nvSpPr>
              <p:spPr>
                <a:xfrm rot="5400000" flipV="1">
                  <a:off x="7591307" y="1726132"/>
                  <a:ext cx="487945" cy="487945"/>
                </a:xfrm>
                <a:prstGeom prst="rtTriangle">
                  <a:avLst/>
                </a:prstGeom>
                <a:solidFill>
                  <a:srgbClr val="F6BB00"/>
                </a:solidFill>
                <a:ln>
                  <a:solidFill>
                    <a:srgbClr val="F6BB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975" b="1">
                    <a:solidFill>
                      <a:srgbClr val="FFFFF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Lantinghei SC Extralight" charset="-122"/>
                  </a:endParaRPr>
                </a:p>
              </p:txBody>
            </p:sp>
            <p:sp>
              <p:nvSpPr>
                <p:cNvPr id="83" name="直角三角形 82"/>
                <p:cNvSpPr/>
                <p:nvPr/>
              </p:nvSpPr>
              <p:spPr>
                <a:xfrm rot="5400000" flipV="1">
                  <a:off x="9726373" y="1716959"/>
                  <a:ext cx="487945" cy="487945"/>
                </a:xfrm>
                <a:prstGeom prst="rtTriangle">
                  <a:avLst/>
                </a:prstGeom>
                <a:solidFill>
                  <a:srgbClr val="F6BB00"/>
                </a:solidFill>
                <a:ln>
                  <a:solidFill>
                    <a:srgbClr val="F6BB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975" b="1">
                    <a:solidFill>
                      <a:srgbClr val="FFFFF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Lantinghei SC Extralight" charset="-122"/>
                  </a:endParaRPr>
                </a:p>
              </p:txBody>
            </p:sp>
          </p:grpSp>
          <p:sp>
            <p:nvSpPr>
              <p:cNvPr id="73" name="Rounded Rectangle 7"/>
              <p:cNvSpPr/>
              <p:nvPr/>
            </p:nvSpPr>
            <p:spPr>
              <a:xfrm>
                <a:off x="1689236" y="954608"/>
                <a:ext cx="8658544" cy="686164"/>
              </a:xfrm>
              <a:prstGeom prst="roundRect">
                <a:avLst/>
              </a:prstGeom>
              <a:noFill/>
              <a:ln w="28575">
                <a:solidFill>
                  <a:schemeClr val="bg2">
                    <a:lumMod val="2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100" b="1" dirty="0">
                  <a:solidFill>
                    <a:srgbClr val="E7E6E6">
                      <a:lumMod val="25000"/>
                    </a:srgb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endParaRPr>
              </a:p>
            </p:txBody>
          </p:sp>
          <p:sp>
            <p:nvSpPr>
              <p:cNvPr id="74" name="Rounded Rectangle 3"/>
              <p:cNvSpPr/>
              <p:nvPr/>
            </p:nvSpPr>
            <p:spPr>
              <a:xfrm>
                <a:off x="1689236" y="155405"/>
                <a:ext cx="8658544" cy="713843"/>
              </a:xfrm>
              <a:prstGeom prst="roundRect">
                <a:avLst/>
              </a:prstGeom>
              <a:noFill/>
              <a:ln w="28575">
                <a:solidFill>
                  <a:schemeClr val="bg2">
                    <a:lumMod val="2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900" b="1" dirty="0">
                  <a:solidFill>
                    <a:srgbClr val="E7E6E6">
                      <a:lumMod val="25000"/>
                    </a:srgb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endParaRPr>
              </a:p>
            </p:txBody>
          </p:sp>
          <p:sp>
            <p:nvSpPr>
              <p:cNvPr id="75" name="Rounded Rectangle 15"/>
              <p:cNvSpPr/>
              <p:nvPr/>
            </p:nvSpPr>
            <p:spPr>
              <a:xfrm>
                <a:off x="1689236" y="6083204"/>
                <a:ext cx="8658545" cy="686164"/>
              </a:xfrm>
              <a:prstGeom prst="roundRect">
                <a:avLst/>
              </a:prstGeom>
              <a:noFill/>
              <a:ln w="28575">
                <a:solidFill>
                  <a:schemeClr val="bg2">
                    <a:lumMod val="2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100" b="1" dirty="0">
                  <a:solidFill>
                    <a:srgbClr val="E7E6E6">
                      <a:lumMod val="25000"/>
                    </a:srgb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endParaRPr>
              </a:p>
            </p:txBody>
          </p:sp>
          <p:sp>
            <p:nvSpPr>
              <p:cNvPr id="76" name="Rounded Rectangle 7"/>
              <p:cNvSpPr/>
              <p:nvPr/>
            </p:nvSpPr>
            <p:spPr>
              <a:xfrm>
                <a:off x="1689236" y="946372"/>
                <a:ext cx="970154" cy="686164"/>
              </a:xfrm>
              <a:prstGeom prst="roundRect">
                <a:avLst/>
              </a:prstGeom>
              <a:solidFill>
                <a:srgbClr val="3A3A3A"/>
              </a:solidFill>
              <a:ln w="28575">
                <a:solidFill>
                  <a:schemeClr val="bg2">
                    <a:lumMod val="2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sz="2100" b="1" dirty="0">
                    <a:solidFill>
                      <a:srgbClr val="FFFFF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Lantinghei SC Extralight" charset="-122"/>
                  </a:rPr>
                  <a:t>目标</a:t>
                </a:r>
                <a:endParaRPr lang="en-US" sz="2100" b="1" dirty="0">
                  <a:solidFill>
                    <a:srgbClr val="FFFFF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endParaRPr>
              </a:p>
            </p:txBody>
          </p:sp>
          <p:sp>
            <p:nvSpPr>
              <p:cNvPr id="77" name="Rounded Rectangle 7"/>
              <p:cNvSpPr/>
              <p:nvPr/>
            </p:nvSpPr>
            <p:spPr>
              <a:xfrm>
                <a:off x="1689236" y="155405"/>
                <a:ext cx="970154" cy="686164"/>
              </a:xfrm>
              <a:prstGeom prst="roundRect">
                <a:avLst/>
              </a:prstGeom>
              <a:solidFill>
                <a:srgbClr val="3A3A3A"/>
              </a:solidFill>
              <a:ln w="28575">
                <a:solidFill>
                  <a:schemeClr val="bg2">
                    <a:lumMod val="2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sz="2100" b="1" dirty="0">
                    <a:solidFill>
                      <a:srgbClr val="FFFFF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Lantinghei SC Extralight" charset="-122"/>
                  </a:rPr>
                  <a:t>背景</a:t>
                </a:r>
                <a:endParaRPr lang="en-US" sz="2100" b="1" dirty="0">
                  <a:solidFill>
                    <a:srgbClr val="FFFFF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endParaRPr>
              </a:p>
            </p:txBody>
          </p:sp>
          <p:sp>
            <p:nvSpPr>
              <p:cNvPr id="78" name="Rounded Rectangle 7"/>
              <p:cNvSpPr/>
              <p:nvPr/>
            </p:nvSpPr>
            <p:spPr>
              <a:xfrm>
                <a:off x="1712908" y="6083204"/>
                <a:ext cx="1489587" cy="686164"/>
              </a:xfrm>
              <a:prstGeom prst="roundRect">
                <a:avLst/>
              </a:prstGeom>
              <a:solidFill>
                <a:srgbClr val="3A3A3A"/>
              </a:solidFill>
              <a:ln w="28575">
                <a:solidFill>
                  <a:schemeClr val="bg2">
                    <a:lumMod val="2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sz="2100" b="1" dirty="0">
                    <a:solidFill>
                      <a:srgbClr val="FFFFF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Lantinghei SC Extralight" charset="-122"/>
                  </a:rPr>
                  <a:t>外部因素</a:t>
                </a:r>
                <a:endParaRPr lang="en-US" sz="2100" b="1" dirty="0">
                  <a:solidFill>
                    <a:srgbClr val="FFFFF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endParaRPr>
              </a:p>
            </p:txBody>
          </p:sp>
        </p:grpSp>
        <p:grpSp>
          <p:nvGrpSpPr>
            <p:cNvPr id="88" name="组合 87"/>
            <p:cNvGrpSpPr/>
            <p:nvPr/>
          </p:nvGrpSpPr>
          <p:grpSpPr>
            <a:xfrm>
              <a:off x="1540395" y="842963"/>
              <a:ext cx="1082282" cy="5157788"/>
              <a:chOff x="-80966" y="-19050"/>
              <a:chExt cx="1443043" cy="6877051"/>
            </a:xfrm>
          </p:grpSpPr>
          <p:sp>
            <p:nvSpPr>
              <p:cNvPr id="89" name="任意多边形 88"/>
              <p:cNvSpPr/>
              <p:nvPr/>
            </p:nvSpPr>
            <p:spPr>
              <a:xfrm rot="16200000" flipV="1">
                <a:off x="-2489564" y="2408598"/>
                <a:ext cx="6260239" cy="1443042"/>
              </a:xfrm>
              <a:custGeom>
                <a:avLst/>
                <a:gdLst>
                  <a:gd name="connsiteX0" fmla="*/ 6260239 w 6260239"/>
                  <a:gd name="connsiteY0" fmla="*/ 1443042 h 1443042"/>
                  <a:gd name="connsiteX1" fmla="*/ 6260239 w 6260239"/>
                  <a:gd name="connsiteY1" fmla="*/ 1370077 h 1443042"/>
                  <a:gd name="connsiteX2" fmla="*/ 3239468 w 6260239"/>
                  <a:gd name="connsiteY2" fmla="*/ 0 h 1443042"/>
                  <a:gd name="connsiteX3" fmla="*/ 0 w 6260239"/>
                  <a:gd name="connsiteY3" fmla="*/ 1443042 h 14430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260239" h="1443042">
                    <a:moveTo>
                      <a:pt x="6260239" y="1443042"/>
                    </a:moveTo>
                    <a:lnTo>
                      <a:pt x="6260239" y="1370077"/>
                    </a:lnTo>
                    <a:lnTo>
                      <a:pt x="3239468" y="0"/>
                    </a:lnTo>
                    <a:lnTo>
                      <a:pt x="0" y="1443042"/>
                    </a:lnTo>
                    <a:close/>
                  </a:path>
                </a:pathLst>
              </a:custGeom>
              <a:solidFill>
                <a:srgbClr val="FFC001"/>
              </a:solidFill>
              <a:ln>
                <a:solidFill>
                  <a:srgbClr val="DBB76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975" b="1">
                  <a:solidFill>
                    <a:srgbClr val="FFFFF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endParaRPr>
              </a:p>
            </p:txBody>
          </p:sp>
          <p:sp>
            <p:nvSpPr>
              <p:cNvPr id="90" name="任意多边形 89"/>
              <p:cNvSpPr/>
              <p:nvPr/>
            </p:nvSpPr>
            <p:spPr>
              <a:xfrm rot="16200000" flipV="1">
                <a:off x="-2557704" y="2938221"/>
                <a:ext cx="6396518" cy="1443041"/>
              </a:xfrm>
              <a:custGeom>
                <a:avLst/>
                <a:gdLst>
                  <a:gd name="connsiteX0" fmla="*/ 6396518 w 6396518"/>
                  <a:gd name="connsiteY0" fmla="*/ 1443041 h 1443041"/>
                  <a:gd name="connsiteX1" fmla="*/ 3214875 w 6396518"/>
                  <a:gd name="connsiteY1" fmla="*/ 0 h 1443041"/>
                  <a:gd name="connsiteX2" fmla="*/ 0 w 6396518"/>
                  <a:gd name="connsiteY2" fmla="*/ 1432086 h 1443041"/>
                  <a:gd name="connsiteX3" fmla="*/ 0 w 6396518"/>
                  <a:gd name="connsiteY3" fmla="*/ 1443041 h 1443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96518" h="1443041">
                    <a:moveTo>
                      <a:pt x="6396518" y="1443041"/>
                    </a:moveTo>
                    <a:lnTo>
                      <a:pt x="3214875" y="0"/>
                    </a:lnTo>
                    <a:lnTo>
                      <a:pt x="0" y="1432086"/>
                    </a:lnTo>
                    <a:lnTo>
                      <a:pt x="0" y="1443041"/>
                    </a:lnTo>
                    <a:close/>
                  </a:path>
                </a:pathLst>
              </a:custGeom>
              <a:solidFill>
                <a:srgbClr val="3A3A3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975" b="1">
                  <a:solidFill>
                    <a:srgbClr val="FFFFF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endParaRPr>
              </a:p>
            </p:txBody>
          </p:sp>
          <p:cxnSp>
            <p:nvCxnSpPr>
              <p:cNvPr id="91" name="直接连接符 90"/>
              <p:cNvCxnSpPr/>
              <p:nvPr/>
            </p:nvCxnSpPr>
            <p:spPr>
              <a:xfrm rot="16200000" flipV="1">
                <a:off x="-529500" y="638885"/>
                <a:ext cx="2419074" cy="1103204"/>
              </a:xfrm>
              <a:prstGeom prst="line">
                <a:avLst/>
              </a:prstGeom>
              <a:ln>
                <a:solidFill>
                  <a:srgbClr val="3A3A3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2" name="文本框 91"/>
            <p:cNvSpPr txBox="1"/>
            <p:nvPr/>
          </p:nvSpPr>
          <p:spPr>
            <a:xfrm>
              <a:off x="1546671" y="1814862"/>
              <a:ext cx="553998" cy="3661181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400" b="1" dirty="0">
                  <a:solidFill>
                    <a:srgbClr val="FFFFF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计算思维 </a:t>
              </a:r>
              <a:r>
                <a:rPr lang="en-US" altLang="zh-CN" sz="2400" b="1" dirty="0">
                  <a:solidFill>
                    <a:srgbClr val="FFFFF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- </a:t>
              </a:r>
              <a:r>
                <a:rPr lang="zh-CN" altLang="en-US" sz="2400" b="1" dirty="0">
                  <a:solidFill>
                    <a:srgbClr val="FFFFF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逻辑模型</a:t>
              </a:r>
              <a:endParaRPr lang="en-US" altLang="zh-CN" sz="24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endParaRPr>
            </a:p>
          </p:txBody>
        </p:sp>
        <p:sp>
          <p:nvSpPr>
            <p:cNvPr id="93" name="Rectangle 11"/>
            <p:cNvSpPr/>
            <p:nvPr/>
          </p:nvSpPr>
          <p:spPr>
            <a:xfrm>
              <a:off x="8586717" y="2583624"/>
              <a:ext cx="1790679" cy="18716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14313" lvl="1" indent="-214313" defTabSz="6858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zh-CN" altLang="en-US" sz="11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课堂教学资源（集中在</a:t>
              </a:r>
              <a:r>
                <a:rPr lang="en-US" altLang="zh-CN" sz="11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Wiki</a:t>
              </a:r>
              <a:r>
                <a:rPr lang="zh-CN" altLang="en-US" sz="11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课程主页之中）；</a:t>
              </a:r>
              <a:endParaRPr lang="en-US" altLang="zh-CN" sz="11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endParaRPr>
            </a:p>
            <a:p>
              <a:pPr marL="214313" lvl="1" indent="-214313" defTabSz="6858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US" altLang="zh-CN" sz="11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Wiki</a:t>
              </a:r>
              <a:r>
                <a:rPr lang="zh-CN" altLang="en-US" sz="11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，</a:t>
              </a:r>
              <a:r>
                <a:rPr lang="en-US" altLang="zh-CN" sz="1100" b="1" dirty="0" err="1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Git</a:t>
              </a:r>
              <a:r>
                <a:rPr lang="zh-CN" altLang="en-US" sz="11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，</a:t>
              </a:r>
              <a:r>
                <a:rPr lang="en-US" altLang="zh-CN" sz="11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Endnote</a:t>
              </a:r>
              <a:r>
                <a:rPr lang="zh-CN" altLang="en-US" sz="1100" b="1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等</a:t>
              </a:r>
              <a:r>
                <a:rPr lang="zh-CN" altLang="en-US" sz="11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工具；</a:t>
              </a:r>
              <a:endParaRPr lang="en-US" altLang="zh-CN" sz="11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endParaRPr>
            </a:p>
            <a:p>
              <a:pPr marL="214313" lvl="1" indent="-214313" defTabSz="6858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zh-CN" altLang="en-US" sz="11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清华大学图书馆资源；</a:t>
              </a:r>
              <a:endParaRPr lang="en-US" altLang="zh-CN" sz="11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endParaRPr>
            </a:p>
            <a:p>
              <a:pPr marL="214313" lvl="1" indent="-214313" defTabSz="6858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altLang="zh-CN" sz="11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Nand2Tetris</a:t>
              </a:r>
              <a:r>
                <a:rPr lang="zh-CN" altLang="en-US" sz="11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网站材料；</a:t>
              </a:r>
              <a:endParaRPr lang="en-US" altLang="zh-CN" sz="11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endParaRPr>
            </a:p>
            <a:p>
              <a:pPr marL="214313" lvl="1" indent="-214313" defTabSz="6858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zh-CN" altLang="en-US" sz="11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其他网络资源。</a:t>
              </a:r>
              <a:endParaRPr lang="zh-CN" altLang="en-US" sz="11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endParaRPr>
            </a:p>
            <a:p>
              <a:pPr marL="214313" lvl="1" indent="-214313" defTabSz="6858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endParaRPr lang="en-US" altLang="zh-CN" sz="11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endParaRPr>
            </a:p>
          </p:txBody>
        </p:sp>
        <p:sp>
          <p:nvSpPr>
            <p:cNvPr id="94" name="TextBox 12"/>
            <p:cNvSpPr txBox="1"/>
            <p:nvPr/>
          </p:nvSpPr>
          <p:spPr>
            <a:xfrm>
              <a:off x="6703695" y="2584341"/>
              <a:ext cx="1774551" cy="18716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88900" indent="-88900" defTabSz="6858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zh-CN" altLang="en-US" sz="11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课堂教学；</a:t>
              </a:r>
              <a:endParaRPr lang="en-CA" altLang="zh-CN" sz="11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endParaRPr>
            </a:p>
            <a:p>
              <a:pPr marL="88900" indent="-88900" defTabSz="6858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zh-CN" altLang="en-US" sz="11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以查找网络资源，小组微信群讨论等方式学习</a:t>
              </a:r>
              <a:r>
                <a:rPr lang="en-CA" altLang="zh-CN" sz="11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Wiki</a:t>
              </a:r>
              <a:r>
                <a:rPr lang="zh-CN" altLang="en-US" sz="11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，</a:t>
              </a:r>
              <a:r>
                <a:rPr lang="en-CA" altLang="zh-CN" sz="11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Git</a:t>
              </a:r>
              <a:r>
                <a:rPr lang="zh-CN" altLang="en-US" sz="11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，</a:t>
              </a:r>
              <a:r>
                <a:rPr lang="en-CA" altLang="zh-CN" sz="11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EndNote</a:t>
              </a:r>
              <a:r>
                <a:rPr lang="zh-CN" altLang="en-US" sz="1100" b="1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等</a:t>
              </a:r>
              <a:r>
                <a:rPr lang="zh-CN" altLang="en-US" sz="11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工具的使用；</a:t>
              </a:r>
              <a:endParaRPr lang="en-CA" altLang="zh-CN" sz="11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endParaRPr>
            </a:p>
            <a:p>
              <a:pPr marL="88900" indent="-88900" defTabSz="6858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zh-CN" altLang="en-US" sz="11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对遇到的问题采用面对面小组讨论交流的方式解决；</a:t>
              </a:r>
              <a:endParaRPr lang="en-US" altLang="zh-CN" sz="11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endParaRPr>
            </a:p>
            <a:p>
              <a:pPr marL="88900" indent="-88900" defTabSz="6858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zh-CN" altLang="en-US" sz="11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对</a:t>
              </a:r>
              <a:r>
                <a:rPr lang="en-CA" altLang="zh-CN" sz="11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Nand2Tetris</a:t>
              </a:r>
              <a:r>
                <a:rPr lang="zh-CN" altLang="en-US" sz="11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第</a:t>
              </a:r>
              <a:r>
                <a:rPr lang="en-US" altLang="zh-CN" sz="11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1</a:t>
              </a:r>
              <a:r>
                <a:rPr lang="zh-CN" altLang="en-US" sz="11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和</a:t>
              </a:r>
              <a:r>
                <a:rPr lang="en-US" altLang="zh-CN" sz="11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2</a:t>
              </a:r>
              <a:r>
                <a:rPr lang="zh-CN" altLang="en-US" sz="11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章已完成的作业进行总结梳理；</a:t>
              </a:r>
              <a:endParaRPr lang="en-US" altLang="zh-CN" sz="11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endParaRPr>
            </a:p>
            <a:p>
              <a:pPr marL="88900" indent="-88900" defTabSz="6858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zh-CN" altLang="en-US" sz="11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继续推进</a:t>
              </a:r>
              <a:r>
                <a:rPr lang="en-CA" altLang="zh-CN" sz="11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Nand2Tetris</a:t>
              </a:r>
              <a:r>
                <a:rPr lang="zh-CN" altLang="en-US" sz="1100" b="1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第</a:t>
              </a:r>
              <a:r>
                <a:rPr lang="en-CA" altLang="zh-CN" sz="1100" b="1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 </a:t>
              </a:r>
              <a:r>
                <a:rPr lang="en-CA" altLang="zh-CN" sz="11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3</a:t>
              </a:r>
              <a:r>
                <a:rPr lang="zh-CN" altLang="en-US" sz="11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、</a:t>
              </a:r>
              <a:r>
                <a:rPr lang="en-US" altLang="zh-CN" sz="11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4</a:t>
              </a:r>
              <a:r>
                <a:rPr lang="zh-CN" altLang="en-US" sz="11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、</a:t>
              </a:r>
              <a:r>
                <a:rPr lang="en-US" altLang="zh-CN" sz="11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9</a:t>
              </a:r>
              <a:r>
                <a:rPr lang="zh-CN" altLang="en-US" sz="11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章的作业进度。</a:t>
              </a:r>
              <a:endParaRPr lang="en-CA" altLang="zh-CN" sz="11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endParaRPr>
            </a:p>
          </p:txBody>
        </p:sp>
        <p:sp>
          <p:nvSpPr>
            <p:cNvPr id="95" name="TextBox 25"/>
            <p:cNvSpPr txBox="1"/>
            <p:nvPr/>
          </p:nvSpPr>
          <p:spPr>
            <a:xfrm>
              <a:off x="4819934" y="2583972"/>
              <a:ext cx="1805341" cy="13345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7800" indent="-177800" defTabSz="6858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zh-CN" altLang="en-US" sz="11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个人简历维护；</a:t>
              </a:r>
              <a:endParaRPr lang="en-US" altLang="zh-CN" sz="11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endParaRPr>
            </a:p>
            <a:p>
              <a:pPr marL="177800" indent="-177800" defTabSz="6858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zh-CN" altLang="en-US" sz="1100" b="1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个人</a:t>
              </a:r>
              <a:r>
                <a:rPr lang="zh-CN" altLang="en-US" sz="11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学习报告；</a:t>
              </a:r>
              <a:endParaRPr lang="en-US" altLang="zh-CN" sz="11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endParaRPr>
            </a:p>
            <a:p>
              <a:pPr marL="177800" indent="-177800" defTabSz="6858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zh-CN" altLang="en-US" sz="11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设计团队主页；</a:t>
              </a:r>
              <a:endParaRPr lang="en-US" altLang="zh-CN" sz="11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endParaRPr>
            </a:p>
            <a:p>
              <a:pPr marL="177800" indent="-177800" defTabSz="6858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zh-CN" altLang="en-US" sz="11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小组学习报告；</a:t>
              </a:r>
              <a:endParaRPr lang="en-US" altLang="zh-CN" sz="11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endParaRPr>
            </a:p>
            <a:p>
              <a:pPr marL="177800" indent="-177800" defTabSz="6858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zh-CN" altLang="en-US" sz="11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小组</a:t>
              </a:r>
              <a:r>
                <a:rPr lang="en-US" altLang="zh-CN" sz="11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project</a:t>
              </a:r>
              <a:r>
                <a:rPr lang="zh-CN" altLang="en-US" sz="11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展示；</a:t>
              </a:r>
              <a:endParaRPr lang="en-CA" altLang="zh-CN" sz="11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endParaRPr>
            </a:p>
            <a:p>
              <a:pPr marL="177800" lvl="1" indent="-177800" defTabSz="6858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altLang="zh-CN" sz="11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Nand2Tetris </a:t>
              </a:r>
              <a:r>
                <a:rPr lang="zh-CN" altLang="en-US" sz="1100" b="1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章节</a:t>
              </a:r>
              <a:r>
                <a:rPr lang="zh-CN" altLang="en-US" sz="11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任务；</a:t>
              </a:r>
              <a:endParaRPr lang="en-CA" altLang="zh-CN" sz="11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endParaRPr>
            </a:p>
            <a:p>
              <a:pPr marL="177800" lvl="1" indent="-177800" defTabSz="6858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zh-CN" altLang="en-US" sz="1100" b="1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第三周学习小组报告</a:t>
              </a:r>
              <a:r>
                <a:rPr lang="en-CA" altLang="zh-CN" sz="11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PPT</a:t>
              </a:r>
              <a:r>
                <a:rPr lang="zh-CN" altLang="en-US" sz="11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。</a:t>
              </a:r>
              <a:endParaRPr lang="en-CA" altLang="zh-CN" sz="11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endParaRPr>
            </a:p>
          </p:txBody>
        </p:sp>
        <p:sp>
          <p:nvSpPr>
            <p:cNvPr id="96" name="TextBox 27"/>
            <p:cNvSpPr txBox="1"/>
            <p:nvPr/>
          </p:nvSpPr>
          <p:spPr>
            <a:xfrm>
              <a:off x="2930061" y="2574861"/>
              <a:ext cx="1799742" cy="11555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14313" indent="-214313" defTabSz="6858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zh-CN" altLang="en-US" sz="11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了解</a:t>
              </a:r>
              <a:r>
                <a:rPr lang="zh-CN" altLang="en-US" sz="1100" b="1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汇编语言与虚拟机的基础</a:t>
              </a:r>
              <a:r>
                <a:rPr lang="zh-CN" altLang="en-US" sz="11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机制；</a:t>
              </a:r>
              <a:endParaRPr lang="en-US" altLang="zh-CN" sz="11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endParaRPr>
            </a:p>
            <a:p>
              <a:pPr marL="214313" indent="-214313" defTabSz="6858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zh-CN" altLang="en-US" sz="11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获得初步的计算思维；</a:t>
              </a:r>
              <a:endParaRPr lang="en-CA" altLang="zh-CN" sz="11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endParaRPr>
            </a:p>
            <a:p>
              <a:pPr marL="214313" indent="-214313" defTabSz="6858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zh-CN" altLang="en-US" sz="11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熟悉</a:t>
              </a:r>
              <a:r>
                <a:rPr lang="en-CA" altLang="zh-CN" sz="11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Wiki</a:t>
              </a:r>
              <a:r>
                <a:rPr lang="zh-CN" altLang="en-US" sz="11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，</a:t>
              </a:r>
              <a:r>
                <a:rPr lang="en-CA" altLang="zh-CN" sz="11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Git</a:t>
              </a:r>
              <a:r>
                <a:rPr lang="zh-CN" altLang="en-US" sz="11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，</a:t>
              </a:r>
              <a:r>
                <a:rPr lang="en-CA" altLang="zh-CN" sz="11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Endnote</a:t>
              </a:r>
              <a:r>
                <a:rPr lang="zh-CN" altLang="en-US" sz="1100" b="1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等</a:t>
              </a:r>
              <a:r>
                <a:rPr lang="zh-CN" altLang="en-US" sz="11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工具的使用方法；</a:t>
              </a:r>
              <a:endParaRPr lang="en-CA" altLang="zh-CN" sz="11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endParaRPr>
            </a:p>
            <a:p>
              <a:pPr marL="214313" indent="-214313" defTabSz="6858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zh-CN" altLang="en-US" sz="11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完成每周课程作业。</a:t>
              </a:r>
              <a:endParaRPr lang="en-US" altLang="zh-CN" sz="11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endParaRPr>
            </a:p>
          </p:txBody>
        </p:sp>
        <p:sp>
          <p:nvSpPr>
            <p:cNvPr id="97" name="TextBox 25"/>
            <p:cNvSpPr txBox="1"/>
            <p:nvPr/>
          </p:nvSpPr>
          <p:spPr>
            <a:xfrm>
              <a:off x="3637886" y="1576323"/>
              <a:ext cx="6671448" cy="5289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100" b="1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宏观</a:t>
              </a:r>
              <a:r>
                <a:rPr lang="zh-CN" altLang="en-US" sz="11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：获得计算思维的能力，并可以学以致用</a:t>
              </a:r>
              <a:endParaRPr lang="en-US" altLang="zh-CN" sz="11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endParaRPr>
            </a:p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1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中</a:t>
              </a:r>
              <a:r>
                <a:rPr lang="zh-CN" altLang="en-US" sz="1100" b="1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观：理解计算机不同</a:t>
              </a:r>
              <a:r>
                <a:rPr lang="zh-CN" altLang="en-US" sz="11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层面的架构，学习汇编语言</a:t>
              </a:r>
              <a:r>
                <a:rPr lang="zh-CN" altLang="en-US" sz="1100" b="1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与</a:t>
              </a:r>
              <a:r>
                <a:rPr lang="zh-CN" altLang="en-US" sz="11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虚拟机，掌握与计算机对话的能力</a:t>
              </a:r>
              <a:endParaRPr lang="en-CA" altLang="zh-CN" sz="11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endParaRPr>
            </a:p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100" b="1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微观：</a:t>
              </a:r>
              <a:r>
                <a:rPr lang="zh-CN" altLang="en-US" sz="11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掌握</a:t>
              </a:r>
              <a:r>
                <a:rPr lang="en-US" altLang="zh-CN" sz="1100" b="1" dirty="0" err="1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Git</a:t>
              </a:r>
              <a:r>
                <a:rPr lang="zh-CN" altLang="en-US" sz="11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，</a:t>
              </a:r>
              <a:r>
                <a:rPr lang="en-US" altLang="zh-CN" sz="11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Wiki</a:t>
              </a:r>
              <a:r>
                <a:rPr lang="zh-CN" altLang="en-US" sz="11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的操作方式，了解工作流</a:t>
              </a:r>
              <a:endParaRPr lang="zh-CN" altLang="en-US" sz="11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endParaRPr>
            </a:p>
          </p:txBody>
        </p:sp>
        <p:sp>
          <p:nvSpPr>
            <p:cNvPr id="99" name="Rounded Rectangle 7"/>
            <p:cNvSpPr/>
            <p:nvPr/>
          </p:nvSpPr>
          <p:spPr>
            <a:xfrm>
              <a:off x="3418163" y="2188618"/>
              <a:ext cx="718814" cy="347089"/>
            </a:xfrm>
            <a:prstGeom prst="roundRect">
              <a:avLst/>
            </a:prstGeom>
            <a:solidFill>
              <a:srgbClr val="3A3A3A"/>
            </a:solidFill>
            <a:ln w="28575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b="1" dirty="0">
                  <a:solidFill>
                    <a:srgbClr val="FFFFF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效果</a:t>
              </a:r>
              <a:endParaRPr lang="en-US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endParaRPr>
            </a:p>
          </p:txBody>
        </p:sp>
        <p:sp>
          <p:nvSpPr>
            <p:cNvPr id="100" name="Rounded Rectangle 7"/>
            <p:cNvSpPr/>
            <p:nvPr/>
          </p:nvSpPr>
          <p:spPr>
            <a:xfrm>
              <a:off x="5295856" y="2196254"/>
              <a:ext cx="712615" cy="339453"/>
            </a:xfrm>
            <a:prstGeom prst="roundRect">
              <a:avLst/>
            </a:prstGeom>
            <a:solidFill>
              <a:srgbClr val="3A3A3A"/>
            </a:solidFill>
            <a:ln w="28575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b="1" dirty="0">
                  <a:solidFill>
                    <a:srgbClr val="FFFFF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输出</a:t>
              </a:r>
              <a:endParaRPr lang="en-US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endParaRPr>
            </a:p>
          </p:txBody>
        </p:sp>
        <p:sp>
          <p:nvSpPr>
            <p:cNvPr id="101" name="Rounded Rectangle 7"/>
            <p:cNvSpPr/>
            <p:nvPr/>
          </p:nvSpPr>
          <p:spPr>
            <a:xfrm>
              <a:off x="7155655" y="2188618"/>
              <a:ext cx="740867" cy="347089"/>
            </a:xfrm>
            <a:prstGeom prst="roundRect">
              <a:avLst/>
            </a:prstGeom>
            <a:solidFill>
              <a:srgbClr val="3A3A3A"/>
            </a:solidFill>
            <a:ln w="28575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b="1" dirty="0">
                  <a:solidFill>
                    <a:srgbClr val="FFFFF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过程</a:t>
              </a:r>
              <a:endParaRPr lang="en-US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endParaRPr>
            </a:p>
          </p:txBody>
        </p:sp>
        <p:sp>
          <p:nvSpPr>
            <p:cNvPr id="102" name="Rounded Rectangle 7"/>
            <p:cNvSpPr/>
            <p:nvPr/>
          </p:nvSpPr>
          <p:spPr>
            <a:xfrm>
              <a:off x="9027146" y="2188618"/>
              <a:ext cx="726454" cy="347089"/>
            </a:xfrm>
            <a:prstGeom prst="roundRect">
              <a:avLst/>
            </a:prstGeom>
            <a:solidFill>
              <a:srgbClr val="3A3A3A"/>
            </a:solidFill>
            <a:ln w="28575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b="1" dirty="0">
                  <a:solidFill>
                    <a:srgbClr val="FFFFF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输入</a:t>
              </a:r>
              <a:endParaRPr lang="en-US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endParaRPr>
            </a:p>
          </p:txBody>
        </p:sp>
        <p:sp>
          <p:nvSpPr>
            <p:cNvPr id="103" name="文本框 102"/>
            <p:cNvSpPr txBox="1"/>
            <p:nvPr/>
          </p:nvSpPr>
          <p:spPr>
            <a:xfrm>
              <a:off x="4158033" y="5471173"/>
              <a:ext cx="5172398" cy="3797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100" b="1" dirty="0">
                  <a:solidFill>
                    <a:srgbClr val="FFFFF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 </a:t>
              </a:r>
              <a:r>
                <a:rPr lang="en-US" altLang="zh-CN" sz="1100" b="1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1. </a:t>
              </a:r>
              <a:r>
                <a:rPr lang="zh-CN" altLang="en-US" sz="1100" b="1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时间课业紧张</a:t>
              </a:r>
              <a:endParaRPr lang="en-US" altLang="zh-CN" sz="11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endParaRPr>
            </a:p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100" b="1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 </a:t>
              </a:r>
              <a:r>
                <a:rPr lang="en-US" altLang="zh-CN" sz="1100" b="1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2. </a:t>
              </a:r>
              <a:r>
                <a:rPr lang="en-CA" altLang="zh-CN" sz="1100" b="1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Toyhouse.cc </a:t>
              </a:r>
              <a:r>
                <a:rPr lang="zh-CN" altLang="en-US" sz="1100" b="1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服务器不稳定</a:t>
              </a:r>
            </a:p>
          </p:txBody>
        </p:sp>
        <p:sp>
          <p:nvSpPr>
            <p:cNvPr id="98" name="TextBox 25"/>
            <p:cNvSpPr txBox="1"/>
            <p:nvPr/>
          </p:nvSpPr>
          <p:spPr>
            <a:xfrm>
              <a:off x="3637886" y="993694"/>
              <a:ext cx="7023107" cy="5289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1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宏观：学习计算思维与系统设计这门课程</a:t>
              </a:r>
              <a:endParaRPr lang="en-US" altLang="zh-CN" sz="11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endParaRPr>
            </a:p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1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中</a:t>
              </a:r>
              <a:r>
                <a:rPr lang="zh-CN" altLang="en-US" sz="1100" b="1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观</a:t>
              </a:r>
              <a:r>
                <a:rPr lang="zh-CN" altLang="en-US" sz="11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：了解计算机的基本架构</a:t>
              </a:r>
              <a:endParaRPr lang="en-CA" altLang="zh-CN" sz="11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endParaRPr>
            </a:p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100" b="1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微观：学习</a:t>
              </a:r>
              <a:r>
                <a:rPr lang="zh-CN" altLang="en-US" sz="11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汇编语言，尝试制作虚拟机</a:t>
              </a:r>
              <a:endParaRPr lang="en-US" altLang="zh-CN" sz="11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75980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Wiki</a:t>
            </a:r>
            <a:r>
              <a:rPr lang="zh-CN" altLang="en-US" dirty="0" smtClean="0"/>
              <a:t>主页维护数据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7882505"/>
              </p:ext>
            </p:extLst>
          </p:nvPr>
        </p:nvGraphicFramePr>
        <p:xfrm>
          <a:off x="1096962" y="1846260"/>
          <a:ext cx="4893020" cy="43822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4995">
                  <a:extLst>
                    <a:ext uri="{9D8B030D-6E8A-4147-A177-3AD203B41FA5}">
                      <a16:colId xmlns:a16="http://schemas.microsoft.com/office/drawing/2014/main" val="2646045668"/>
                    </a:ext>
                  </a:extLst>
                </a:gridCol>
                <a:gridCol w="1436130">
                  <a:extLst>
                    <a:ext uri="{9D8B030D-6E8A-4147-A177-3AD203B41FA5}">
                      <a16:colId xmlns:a16="http://schemas.microsoft.com/office/drawing/2014/main" val="1675523504"/>
                    </a:ext>
                  </a:extLst>
                </a:gridCol>
                <a:gridCol w="1417983">
                  <a:extLst>
                    <a:ext uri="{9D8B030D-6E8A-4147-A177-3AD203B41FA5}">
                      <a16:colId xmlns:a16="http://schemas.microsoft.com/office/drawing/2014/main" val="1031129292"/>
                    </a:ext>
                  </a:extLst>
                </a:gridCol>
                <a:gridCol w="993912">
                  <a:extLst>
                    <a:ext uri="{9D8B030D-6E8A-4147-A177-3AD203B41FA5}">
                      <a16:colId xmlns:a16="http://schemas.microsoft.com/office/drawing/2014/main" val="3036816578"/>
                    </a:ext>
                  </a:extLst>
                </a:gridCol>
              </a:tblGrid>
              <a:tr h="730377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组员</a:t>
                      </a:r>
                      <a:endParaRPr lang="zh-CN" altLang="en-US" dirty="0">
                        <a:latin typeface="楷体_GB2312" panose="02010609030101010101" pitchFamily="49" charset="-122"/>
                        <a:ea typeface="楷体_GB2312" panose="0201060903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上周字符</a:t>
                      </a:r>
                      <a:r>
                        <a:rPr lang="zh-CN" altLang="en-US" dirty="0" smtClean="0"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数</a:t>
                      </a:r>
                      <a:endParaRPr lang="zh-CN" altLang="en-US" dirty="0">
                        <a:latin typeface="楷体_GB2312" panose="02010609030101010101" pitchFamily="49" charset="-122"/>
                        <a:ea typeface="楷体_GB2312" panose="0201060903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本周字符数</a:t>
                      </a:r>
                      <a:endParaRPr lang="zh-CN" altLang="en-US" dirty="0">
                        <a:latin typeface="楷体_GB2312" panose="02010609030101010101" pitchFamily="49" charset="-122"/>
                        <a:ea typeface="楷体_GB2312" panose="0201060903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增加量</a:t>
                      </a:r>
                      <a:endParaRPr lang="zh-CN" altLang="en-US" dirty="0">
                        <a:latin typeface="楷体_GB2312" panose="02010609030101010101" pitchFamily="49" charset="-122"/>
                        <a:ea typeface="楷体_GB2312" panose="02010609030101010101" pitchFamily="49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1551142"/>
                  </a:ext>
                </a:extLst>
              </a:tr>
              <a:tr h="730377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仿宋_GB2312" panose="02010609030101010101" pitchFamily="49" charset="-122"/>
                          <a:ea typeface="仿宋_GB2312" panose="02010609030101010101" pitchFamily="49" charset="-122"/>
                        </a:rPr>
                        <a:t>全小组</a:t>
                      </a:r>
                      <a:endParaRPr lang="zh-CN" altLang="en-US" dirty="0">
                        <a:latin typeface="仿宋_GB2312" panose="02010609030101010101" pitchFamily="49" charset="-122"/>
                        <a:ea typeface="仿宋_GB2312" panose="02010609030101010101" pitchFamily="49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仿宋_GB2312" panose="02010609030101010101" pitchFamily="49" charset="-122"/>
                        <a:ea typeface="仿宋_GB2312" panose="02010609030101010101" pitchFamily="49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仿宋_GB2312" panose="02010609030101010101" pitchFamily="49" charset="-122"/>
                        <a:ea typeface="仿宋_GB2312" panose="02010609030101010101" pitchFamily="49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仿宋_GB2312" panose="02010609030101010101" pitchFamily="49" charset="-122"/>
                        <a:ea typeface="仿宋_GB2312" panose="02010609030101010101" pitchFamily="49" charset="-122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524435293"/>
                  </a:ext>
                </a:extLst>
              </a:tr>
              <a:tr h="730377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仿宋_GB2312" panose="02010609030101010101" pitchFamily="49" charset="-122"/>
                          <a:ea typeface="仿宋_GB2312" panose="02010609030101010101" pitchFamily="49" charset="-122"/>
                        </a:rPr>
                        <a:t>唐天映</a:t>
                      </a:r>
                      <a:endParaRPr lang="zh-CN" altLang="en-US" dirty="0">
                        <a:latin typeface="仿宋_GB2312" panose="02010609030101010101" pitchFamily="49" charset="-122"/>
                        <a:ea typeface="仿宋_GB2312" panose="02010609030101010101" pitchFamily="49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仿宋_GB2312" panose="02010609030101010101" pitchFamily="49" charset="-122"/>
                        <a:ea typeface="仿宋_GB2312" panose="02010609030101010101" pitchFamily="49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仿宋_GB2312" panose="02010609030101010101" pitchFamily="49" charset="-122"/>
                        <a:ea typeface="仿宋_GB2312" panose="02010609030101010101" pitchFamily="49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仿宋_GB2312" panose="02010609030101010101" pitchFamily="49" charset="-122"/>
                        <a:ea typeface="仿宋_GB2312" panose="02010609030101010101" pitchFamily="49" charset="-122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797493047"/>
                  </a:ext>
                </a:extLst>
              </a:tr>
              <a:tr h="730377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仿宋_GB2312" panose="02010609030101010101" pitchFamily="49" charset="-122"/>
                          <a:ea typeface="仿宋_GB2312" panose="02010609030101010101" pitchFamily="49" charset="-122"/>
                        </a:rPr>
                        <a:t>彭德利</a:t>
                      </a:r>
                      <a:endParaRPr lang="zh-CN" altLang="en-US" dirty="0">
                        <a:latin typeface="仿宋_GB2312" panose="02010609030101010101" pitchFamily="49" charset="-122"/>
                        <a:ea typeface="仿宋_GB2312" panose="02010609030101010101" pitchFamily="49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仿宋_GB2312" panose="02010609030101010101" pitchFamily="49" charset="-122"/>
                        <a:ea typeface="仿宋_GB2312" panose="02010609030101010101" pitchFamily="49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仿宋_GB2312" panose="02010609030101010101" pitchFamily="49" charset="-122"/>
                        <a:ea typeface="仿宋_GB2312" panose="02010609030101010101" pitchFamily="49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仿宋_GB2312" panose="02010609030101010101" pitchFamily="49" charset="-122"/>
                        <a:ea typeface="仿宋_GB2312" panose="02010609030101010101" pitchFamily="49" charset="-122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981332351"/>
                  </a:ext>
                </a:extLst>
              </a:tr>
              <a:tr h="730377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仿宋_GB2312" panose="02010609030101010101" pitchFamily="49" charset="-122"/>
                          <a:ea typeface="仿宋_GB2312" panose="02010609030101010101" pitchFamily="49" charset="-122"/>
                        </a:rPr>
                        <a:t>张恪易</a:t>
                      </a:r>
                      <a:endParaRPr lang="zh-CN" altLang="en-US" dirty="0">
                        <a:latin typeface="仿宋_GB2312" panose="02010609030101010101" pitchFamily="49" charset="-122"/>
                        <a:ea typeface="仿宋_GB2312" panose="02010609030101010101" pitchFamily="49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仿宋_GB2312" panose="02010609030101010101" pitchFamily="49" charset="-122"/>
                        <a:ea typeface="仿宋_GB2312" panose="02010609030101010101" pitchFamily="49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仿宋_GB2312" panose="02010609030101010101" pitchFamily="49" charset="-122"/>
                        <a:ea typeface="仿宋_GB2312" panose="02010609030101010101" pitchFamily="49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仿宋_GB2312" panose="02010609030101010101" pitchFamily="49" charset="-122"/>
                        <a:ea typeface="仿宋_GB2312" panose="02010609030101010101" pitchFamily="49" charset="-122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135050104"/>
                  </a:ext>
                </a:extLst>
              </a:tr>
              <a:tr h="730377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仿宋_GB2312" panose="02010609030101010101" pitchFamily="49" charset="-122"/>
                          <a:ea typeface="仿宋_GB2312" panose="02010609030101010101" pitchFamily="49" charset="-122"/>
                        </a:rPr>
                        <a:t>张晨</a:t>
                      </a:r>
                      <a:endParaRPr lang="zh-CN" altLang="en-US" dirty="0">
                        <a:latin typeface="仿宋_GB2312" panose="02010609030101010101" pitchFamily="49" charset="-122"/>
                        <a:ea typeface="仿宋_GB2312" panose="02010609030101010101" pitchFamily="49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仿宋_GB2312" panose="02010609030101010101" pitchFamily="49" charset="-122"/>
                        <a:ea typeface="仿宋_GB2312" panose="02010609030101010101" pitchFamily="49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仿宋_GB2312" panose="02010609030101010101" pitchFamily="49" charset="-122"/>
                        <a:ea typeface="仿宋_GB2312" panose="02010609030101010101" pitchFamily="49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仿宋_GB2312" panose="02010609030101010101" pitchFamily="49" charset="-122"/>
                        <a:ea typeface="仿宋_GB2312" panose="02010609030101010101" pitchFamily="49" charset="-122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2132484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4355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个人</a:t>
            </a:r>
            <a:r>
              <a:rPr lang="en-US" altLang="zh-CN" dirty="0" smtClean="0"/>
              <a:t>Wiki</a:t>
            </a:r>
            <a:r>
              <a:rPr lang="zh-CN" altLang="en-US" dirty="0" smtClean="0"/>
              <a:t>主页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17576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n"/>
            </a:pPr>
            <a:r>
              <a:rPr lang="zh-CN" altLang="en-US" sz="2800" dirty="0" smtClean="0"/>
              <a:t>梳理内容，规范格式；</a:t>
            </a:r>
            <a:endParaRPr lang="en-US" altLang="zh-CN" sz="2800" dirty="0" smtClean="0"/>
          </a:p>
          <a:p>
            <a:pPr>
              <a:buFont typeface="Wingdings" panose="05000000000000000000" pitchFamily="2" charset="2"/>
              <a:buChar char="n"/>
            </a:pPr>
            <a:r>
              <a:rPr lang="zh-CN" altLang="en-US" sz="2800" dirty="0" smtClean="0"/>
              <a:t>每个人增加个人思维记录主页并连接到个人主页中。</a:t>
            </a:r>
            <a:endParaRPr lang="zh-CN" altLang="en-US" sz="2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5222" y="4069114"/>
            <a:ext cx="2619048" cy="93333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7507" y="3021496"/>
            <a:ext cx="3266667" cy="302857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7756" y="2889620"/>
            <a:ext cx="3186318" cy="3144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484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77" y="265043"/>
            <a:ext cx="12129823" cy="5472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00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176" y="527907"/>
            <a:ext cx="11036779" cy="2526024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36176" y="3519055"/>
            <a:ext cx="971665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设置思维记录主页的目的：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记录每个组员在自我学习中所产生的思维灵感，记录某个观点从萌发到成熟的过程，并为反思过程与改进思维模式提供一定的帮助。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优点：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形式类似于日记，不拘泥于具体格式，只记录灵感产生的过程，可持续进行维护，一定程度上具有时间连续性。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62512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小组</a:t>
            </a:r>
            <a:r>
              <a:rPr lang="en-US" altLang="zh-CN" dirty="0" smtClean="0"/>
              <a:t>Wiki</a:t>
            </a:r>
            <a:r>
              <a:rPr lang="zh-CN" altLang="en-US" dirty="0" smtClean="0"/>
              <a:t>主页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23513" y="1848197"/>
            <a:ext cx="7732167" cy="40227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411243" y="1848197"/>
            <a:ext cx="158747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仿宋_GB2312" panose="02010609030101010101" pitchFamily="49" charset="-122"/>
                <a:ea typeface="仿宋_GB2312" panose="02010609030101010101" pitchFamily="49" charset="-122"/>
              </a:rPr>
              <a:t>根据计算思维课程的内容重新设计了小组主页。</a:t>
            </a:r>
            <a:endParaRPr lang="en-US" altLang="zh-CN" dirty="0" smtClean="0">
              <a:latin typeface="仿宋_GB2312" panose="02010609030101010101" pitchFamily="49" charset="-122"/>
              <a:ea typeface="仿宋_GB2312" panose="02010609030101010101" pitchFamily="49" charset="-122"/>
            </a:endParaRPr>
          </a:p>
          <a:p>
            <a:r>
              <a:rPr lang="zh-CN" altLang="en-US" dirty="0" smtClean="0">
                <a:latin typeface="仿宋_GB2312" panose="02010609030101010101" pitchFamily="49" charset="-122"/>
                <a:ea typeface="仿宋_GB2312" panose="02010609030101010101" pitchFamily="49" charset="-122"/>
              </a:rPr>
              <a:t>在版式结构上借鉴了第四组的格式，并加入了小组特色内容。</a:t>
            </a:r>
            <a:endParaRPr lang="zh-CN" altLang="en-US" dirty="0">
              <a:latin typeface="仿宋_GB2312" panose="02010609030101010101" pitchFamily="49" charset="-122"/>
              <a:ea typeface="仿宋_GB2312" panose="0201060903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75157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8663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回顾">
  <a:themeElements>
    <a:clrScheme name="回顾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</TotalTime>
  <Words>620</Words>
  <Application>Microsoft Office PowerPoint</Application>
  <PresentationFormat>宽屏</PresentationFormat>
  <Paragraphs>75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0" baseType="lpstr">
      <vt:lpstr>Lantinghei SC Extralight</vt:lpstr>
      <vt:lpstr>微軟正黑體</vt:lpstr>
      <vt:lpstr>仿宋_GB2312</vt:lpstr>
      <vt:lpstr>楷体</vt:lpstr>
      <vt:lpstr>楷体_GB2312</vt:lpstr>
      <vt:lpstr>宋体</vt:lpstr>
      <vt:lpstr>Arial</vt:lpstr>
      <vt:lpstr>Calibri</vt:lpstr>
      <vt:lpstr>Calibri Light</vt:lpstr>
      <vt:lpstr>Wingdings</vt:lpstr>
      <vt:lpstr>回顾</vt:lpstr>
      <vt:lpstr>第3小组第3周工作汇报</vt:lpstr>
      <vt:lpstr>合弄制—战术会议</vt:lpstr>
      <vt:lpstr>PowerPoint 演示文稿</vt:lpstr>
      <vt:lpstr>Wiki主页维护数据</vt:lpstr>
      <vt:lpstr>个人Wiki主页</vt:lpstr>
      <vt:lpstr>PowerPoint 演示文稿</vt:lpstr>
      <vt:lpstr>PowerPoint 演示文稿</vt:lpstr>
      <vt:lpstr>小组Wiki主页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ZKY-CAAC</dc:creator>
  <cp:lastModifiedBy>ZKY-CAAC</cp:lastModifiedBy>
  <cp:revision>27</cp:revision>
  <dcterms:created xsi:type="dcterms:W3CDTF">2017-10-19T00:47:00Z</dcterms:created>
  <dcterms:modified xsi:type="dcterms:W3CDTF">2017-10-19T03:11:39Z</dcterms:modified>
</cp:coreProperties>
</file>