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3" r:id="rId6"/>
    <p:sldId id="274" r:id="rId7"/>
    <p:sldId id="272" r:id="rId8"/>
    <p:sldId id="275" r:id="rId9"/>
    <p:sldId id="276" r:id="rId10"/>
    <p:sldId id="277" r:id="rId11"/>
    <p:sldId id="278" r:id="rId12"/>
    <p:sldId id="279" r:id="rId13"/>
    <p:sldId id="283" r:id="rId14"/>
    <p:sldId id="271" r:id="rId15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0" autoAdjust="0"/>
  </p:normalViewPr>
  <p:slideViewPr>
    <p:cSldViewPr>
      <p:cViewPr varScale="1">
        <p:scale>
          <a:sx n="115" d="100"/>
          <a:sy n="115" d="100"/>
        </p:scale>
        <p:origin x="432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2017/11/16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2017/11/16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998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10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71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3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555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47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1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673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469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18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5820" cy="2000251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Impact" panose="020B0806030902050204" pitchFamily="34" charset="0"/>
                <a:sym typeface="Salesforce Sans"/>
              </a:rPr>
              <a:t>Chapter </a:t>
            </a:r>
            <a:r>
              <a:rPr lang="en-US" altLang="zh-CN" dirty="0" smtClean="0">
                <a:latin typeface="Impact" panose="020B0806030902050204" pitchFamily="34" charset="0"/>
                <a:sym typeface="Salesforce Sans"/>
              </a:rPr>
              <a:t>5 Computer Architecture</a:t>
            </a:r>
            <a:endParaRPr lang="zh-CN" altLang="en-US" dirty="0">
              <a:latin typeface="Impact" panose="020B0806030902050204" pitchFamily="34" charset="0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计算机结构</a:t>
            </a:r>
            <a:endParaRPr lang="zh-CN" altLang="en-US" sz="4000" b="1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5176" y="4368800"/>
            <a:ext cx="45752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计算思维与系统设计 第四组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3852" y="620688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Impact" panose="020B0806030902050204" pitchFamily="34" charset="0"/>
              </a:rPr>
              <a:t>Computer</a:t>
            </a:r>
            <a:endParaRPr lang="zh-CN" altLang="en-US" sz="3600" dirty="0"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3852" y="1988840"/>
            <a:ext cx="1008112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1290BF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inM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memout,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instruction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romout,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reset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reset,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outM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memin,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writeM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memload,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addressM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memadd,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pc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romin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1290BF"/>
                </a:solidFill>
                <a:latin typeface="Consolas" panose="020B0609020204030204" pitchFamily="49" charset="0"/>
              </a:rPr>
              <a:t>Memory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200" dirty="0">
                <a:solidFill>
                  <a:srgbClr val="DD464C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memin,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memload,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address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memadd,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memout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1290BF"/>
                </a:solidFill>
                <a:latin typeface="Consolas" panose="020B0609020204030204" pitchFamily="49" charset="0"/>
              </a:rPr>
              <a:t>ROM32K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200" dirty="0">
                <a:solidFill>
                  <a:srgbClr val="DD464C"/>
                </a:solidFill>
                <a:latin typeface="Consolas" panose="020B0609020204030204" pitchFamily="49" charset="0"/>
              </a:rPr>
              <a:t>address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romin,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romout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);</a:t>
            </a:r>
            <a:endParaRPr lang="en-US" altLang="zh-CN" sz="3200" b="0" dirty="0">
              <a:solidFill>
                <a:srgbClr val="B9B5B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6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750" y="310583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852" y="54868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第二章教材大纲</a:t>
            </a:r>
            <a:endParaRPr lang="zh-CN" altLang="en-US" sz="3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3852" y="1988840"/>
            <a:ext cx="10225136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2-1 </a:t>
            </a:r>
            <a:r>
              <a:rPr lang="zh-CN" altLang="en-US" sz="3200" dirty="0" smtClean="0"/>
              <a:t>总述</a:t>
            </a:r>
            <a:endParaRPr lang="en-US" altLang="zh-CN" sz="3200" dirty="0" smtClean="0"/>
          </a:p>
          <a:p>
            <a:pPr>
              <a:spcAft>
                <a:spcPts val="1800"/>
              </a:spcAft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dirty="0" smtClean="0"/>
              <a:t>Project2</a:t>
            </a:r>
            <a:r>
              <a:rPr lang="zh-CN" altLang="en-US" dirty="0" smtClean="0"/>
              <a:t>的目标</a:t>
            </a:r>
            <a:endParaRPr lang="en-US" altLang="zh-CN" dirty="0" smtClean="0"/>
          </a:p>
          <a:p>
            <a:r>
              <a:rPr lang="en-US" altLang="zh-CN" sz="3200" dirty="0" smtClean="0"/>
              <a:t>2-2 </a:t>
            </a:r>
            <a:r>
              <a:rPr lang="zh-CN" altLang="en-US" sz="3200" dirty="0" smtClean="0"/>
              <a:t>芯片实现</a:t>
            </a:r>
            <a:endParaRPr lang="en-US" altLang="zh-CN" sz="3200" dirty="0" smtClean="0"/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dirty="0" smtClean="0"/>
              <a:t>加法器（半加器、全加器、十六位加法器），增量器，算术逻辑单元的功能介绍、设计思路和具体实现</a:t>
            </a:r>
            <a:endParaRPr lang="en-US" altLang="zh-CN" dirty="0" smtClean="0"/>
          </a:p>
          <a:p>
            <a:r>
              <a:rPr lang="en-US" altLang="zh-CN" sz="3200" dirty="0" smtClean="0"/>
              <a:t>2-3 </a:t>
            </a:r>
            <a:r>
              <a:rPr lang="zh-CN" altLang="en-US" sz="3200" dirty="0" smtClean="0"/>
              <a:t>展望</a:t>
            </a:r>
            <a:endParaRPr lang="en-US" altLang="zh-CN" sz="3200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    与后面时序逻辑的区别和联系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    在计算机硬件体系结构中的作用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3852" y="548680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三</a:t>
            </a:r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章教材大纲</a:t>
            </a:r>
            <a:endParaRPr lang="zh-CN" altLang="en-US" sz="3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852" y="1988840"/>
            <a:ext cx="10225136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3-1 </a:t>
            </a:r>
            <a:r>
              <a:rPr lang="zh-CN" altLang="en-US" sz="3200" dirty="0"/>
              <a:t>引言 </a:t>
            </a:r>
          </a:p>
          <a:p>
            <a:pPr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    承接</a:t>
            </a:r>
            <a:r>
              <a:rPr lang="zh-CN" altLang="en-US" dirty="0"/>
              <a:t>前两章组合逻辑的内容引出时序逻辑，通过对比介绍时序逻辑的特点以及意义，介绍时序逻辑的核心元件</a:t>
            </a:r>
            <a:r>
              <a:rPr lang="en-US" altLang="zh-CN" dirty="0"/>
              <a:t>DFF</a:t>
            </a:r>
          </a:p>
          <a:p>
            <a:r>
              <a:rPr lang="en-US" altLang="zh-CN" sz="3200" dirty="0" smtClean="0"/>
              <a:t>3-2 </a:t>
            </a:r>
            <a:r>
              <a:rPr lang="zh-CN" altLang="en-US" sz="3200" dirty="0"/>
              <a:t>寄存器</a:t>
            </a:r>
            <a:r>
              <a:rPr lang="en-US" altLang="zh-CN" sz="3200" dirty="0"/>
              <a:t>(Register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、内存</a:t>
            </a:r>
            <a:r>
              <a:rPr lang="en-US" altLang="zh-CN" sz="3200" dirty="0"/>
              <a:t>(Memory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、计数器</a:t>
            </a:r>
            <a:r>
              <a:rPr lang="en-US" altLang="zh-CN" sz="3200" dirty="0" smtClean="0"/>
              <a:t>(Counter)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    介绍元件的含义、功能</a:t>
            </a:r>
            <a:r>
              <a:rPr lang="zh-CN" altLang="en-US" dirty="0"/>
              <a:t>以及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0">
              <a:spcAft>
                <a:spcPts val="1200"/>
              </a:spcAft>
            </a:pPr>
            <a:r>
              <a:rPr lang="en-US" altLang="zh-CN" sz="3200" dirty="0" smtClean="0">
                <a:solidFill>
                  <a:prstClr val="white"/>
                </a:solidFill>
              </a:rPr>
              <a:t>3-3 </a:t>
            </a:r>
            <a:r>
              <a:rPr lang="zh-CN" altLang="en-US" sz="3200" dirty="0">
                <a:solidFill>
                  <a:prstClr val="white"/>
                </a:solidFill>
              </a:rPr>
              <a:t>实现过程的难点与心得 </a:t>
            </a:r>
          </a:p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prstClr val="white"/>
                </a:solidFill>
              </a:rPr>
              <a:t>3-4 </a:t>
            </a:r>
            <a:r>
              <a:rPr lang="zh-CN" altLang="en-US" sz="3200" dirty="0">
                <a:solidFill>
                  <a:prstClr val="white"/>
                </a:solidFill>
              </a:rPr>
              <a:t>展望 </a:t>
            </a:r>
          </a:p>
          <a:p>
            <a:pPr lvl="0"/>
            <a:r>
              <a:rPr lang="zh-CN" altLang="en-US" dirty="0">
                <a:solidFill>
                  <a:prstClr val="white"/>
                </a:solidFill>
              </a:rPr>
              <a:t>    交代本章在</a:t>
            </a:r>
            <a:r>
              <a:rPr lang="en-US" altLang="zh-CN" dirty="0">
                <a:solidFill>
                  <a:prstClr val="white"/>
                </a:solidFill>
              </a:rPr>
              <a:t>NAND2TETRIS</a:t>
            </a:r>
            <a:r>
              <a:rPr lang="zh-CN" altLang="en-US" dirty="0">
                <a:solidFill>
                  <a:prstClr val="white"/>
                </a:solidFill>
              </a:rPr>
              <a:t>硬件实现部分的位置，以及接下来要介绍的内容和</a:t>
            </a:r>
            <a:r>
              <a:rPr lang="zh-CN" altLang="en-US" dirty="0" smtClean="0">
                <a:solidFill>
                  <a:prstClr val="white"/>
                </a:solidFill>
              </a:rPr>
              <a:t>思路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3852" y="1988840"/>
            <a:ext cx="986509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prstClr val="white"/>
                </a:solidFill>
              </a:rPr>
              <a:t>4-1 Background</a:t>
            </a:r>
          </a:p>
          <a:p>
            <a:pPr lvl="0"/>
            <a:r>
              <a:rPr lang="en-US" altLang="zh-CN" dirty="0" smtClean="0">
                <a:solidFill>
                  <a:prstClr val="white"/>
                </a:solidFill>
              </a:rPr>
              <a:t>    What is assembly language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   Why assembly language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   Assembly language and machine language</a:t>
            </a:r>
          </a:p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prstClr val="white"/>
                </a:solidFill>
              </a:rPr>
              <a:t>4-2 Assembly language specification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   Instructions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   Symbol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   Input/output</a:t>
            </a:r>
          </a:p>
          <a:p>
            <a:pPr lvl="0"/>
            <a:r>
              <a:rPr lang="en-US" altLang="zh-CN" sz="3200" dirty="0" smtClean="0">
                <a:solidFill>
                  <a:prstClr val="white"/>
                </a:solidFill>
              </a:rPr>
              <a:t>4-3 Development and application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852" y="548680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四</a:t>
            </a:r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章教材大纲</a:t>
            </a:r>
            <a:endParaRPr lang="zh-CN" altLang="en-US" sz="3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56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3852" y="548680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五</a:t>
            </a:r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章教材大纲</a:t>
            </a:r>
            <a:endParaRPr lang="zh-CN" altLang="en-US" sz="3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3852" y="1988840"/>
            <a:ext cx="10225136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5-1 </a:t>
            </a:r>
            <a:r>
              <a:rPr lang="zh-CN" altLang="en-US" sz="3200" dirty="0"/>
              <a:t>引言 </a:t>
            </a:r>
          </a:p>
          <a:p>
            <a:pPr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    总结前</a:t>
            </a:r>
            <a:r>
              <a:rPr lang="zh-CN" altLang="en-US" dirty="0"/>
              <a:t>四</a:t>
            </a:r>
            <a:r>
              <a:rPr lang="zh-CN" altLang="en-US" dirty="0" smtClean="0"/>
              <a:t>章的内容，交代第五章工作的内容与意义</a:t>
            </a:r>
            <a:endParaRPr lang="en-US" altLang="zh-CN" dirty="0"/>
          </a:p>
          <a:p>
            <a:pPr>
              <a:lnSpc>
                <a:spcPts val="32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/>
              <a:t>5-2 Memory, CPU, Computer</a:t>
            </a:r>
          </a:p>
          <a:p>
            <a:pPr>
              <a:lnSpc>
                <a:spcPts val="3200"/>
              </a:lnSpc>
              <a:spcBef>
                <a:spcPts val="600"/>
              </a:spcBef>
              <a:spcAft>
                <a:spcPts val="1800"/>
              </a:spcAft>
            </a:pPr>
            <a:r>
              <a:rPr lang="zh-CN" altLang="en-US" dirty="0" smtClean="0"/>
              <a:t>    介绍元件的含义、功能</a:t>
            </a:r>
            <a:r>
              <a:rPr lang="zh-CN" altLang="en-US" dirty="0"/>
              <a:t>以及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prstClr val="white"/>
                </a:solidFill>
              </a:rPr>
              <a:t>5-3 </a:t>
            </a:r>
            <a:r>
              <a:rPr lang="zh-CN" altLang="en-US" sz="3200" dirty="0">
                <a:solidFill>
                  <a:prstClr val="white"/>
                </a:solidFill>
              </a:rPr>
              <a:t>展望 </a:t>
            </a:r>
          </a:p>
          <a:p>
            <a:pPr lvl="0">
              <a:lnSpc>
                <a:spcPts val="3200"/>
              </a:lnSpc>
            </a:pPr>
            <a:r>
              <a:rPr lang="zh-CN" altLang="en-US" dirty="0">
                <a:solidFill>
                  <a:prstClr val="white"/>
                </a:solidFill>
              </a:rPr>
              <a:t>    </a:t>
            </a:r>
            <a:r>
              <a:rPr lang="zh-CN" altLang="en-US" dirty="0" smtClean="0">
                <a:solidFill>
                  <a:prstClr val="white"/>
                </a:solidFill>
              </a:rPr>
              <a:t>对前五章所做工作进行比较全面的总结，在课程层次框图中指出已经完成工作与未完成工作。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46" y="0"/>
            <a:ext cx="9993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620688"/>
            <a:ext cx="7416824" cy="46843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3852" y="620688"/>
            <a:ext cx="172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Impact" panose="020B0806030902050204" pitchFamily="34" charset="0"/>
              </a:rPr>
              <a:t>Memory</a:t>
            </a:r>
            <a:endParaRPr lang="zh-CN" altLang="en-US" sz="3600" dirty="0">
              <a:latin typeface="Impact" panose="020B080603090205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3852" y="5608846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Address[15]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65590"/>
              </p:ext>
            </p:extLst>
          </p:nvPr>
        </p:nvGraphicFramePr>
        <p:xfrm>
          <a:off x="3286100" y="5674866"/>
          <a:ext cx="81258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26">
                  <a:extLst>
                    <a:ext uri="{9D8B030D-6E8A-4147-A177-3AD203B41FA5}">
                      <a16:colId xmlns:a16="http://schemas.microsoft.com/office/drawing/2014/main" val="2530714487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3271103168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1491014223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2810294500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1681971464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3568214619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3166088478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1731262640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1118086638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3313027619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1405617471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3199449561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3371420889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955317051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44521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99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05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1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5860" y="1628800"/>
            <a:ext cx="986509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1290BF"/>
                </a:solidFill>
                <a:latin typeface="Consolas" panose="020B0609020204030204" pitchFamily="49" charset="0"/>
              </a:rPr>
              <a:t>RAM16K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in,</a:t>
            </a:r>
            <a:r>
              <a:rPr lang="en-US" altLang="zh-CN" sz="2800" dirty="0" err="1">
                <a:solidFill>
                  <a:srgbClr val="DD464C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loadram,</a:t>
            </a:r>
            <a:r>
              <a:rPr lang="en-US" altLang="zh-CN" sz="2800" dirty="0" err="1">
                <a:solidFill>
                  <a:srgbClr val="DD464C"/>
                </a:solidFill>
                <a:latin typeface="Consolas" panose="020B0609020204030204" pitchFamily="49" charset="0"/>
              </a:rPr>
              <a:t>address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=address[</a:t>
            </a:r>
            <a:r>
              <a:rPr lang="en-US" altLang="zh-CN" sz="2800" dirty="0">
                <a:solidFill>
                  <a:srgbClr val="FD8B19"/>
                </a:solidFill>
                <a:latin typeface="Consolas" panose="020B0609020204030204" pitchFamily="49" charset="0"/>
              </a:rPr>
              <a:t>0..13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=ram16kout);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1290BF"/>
                </a:solidFill>
                <a:latin typeface="Consolas" panose="020B0609020204030204" pitchFamily="49" charset="0"/>
              </a:rPr>
              <a:t>Keyboard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keyboardout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1290BF"/>
                </a:solidFill>
                <a:latin typeface="Consolas" panose="020B0609020204030204" pitchFamily="49" charset="0"/>
              </a:rPr>
              <a:t>Screen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in,</a:t>
            </a:r>
            <a:r>
              <a:rPr lang="en-US" altLang="zh-CN" sz="2800" dirty="0" err="1">
                <a:solidFill>
                  <a:srgbClr val="DD464C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loadscr,</a:t>
            </a:r>
            <a:r>
              <a:rPr lang="en-US" altLang="zh-CN" sz="2800" dirty="0" err="1">
                <a:solidFill>
                  <a:srgbClr val="DD464C"/>
                </a:solidFill>
                <a:latin typeface="Consolas" panose="020B0609020204030204" pitchFamily="49" charset="0"/>
              </a:rPr>
              <a:t>address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=address[</a:t>
            </a:r>
            <a:r>
              <a:rPr lang="en-US" altLang="zh-CN" sz="2800" dirty="0">
                <a:solidFill>
                  <a:srgbClr val="FD8B19"/>
                </a:solidFill>
                <a:latin typeface="Consolas" panose="020B0609020204030204" pitchFamily="49" charset="0"/>
              </a:rPr>
              <a:t>0..12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screenout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1290BF"/>
                </a:solidFill>
                <a:latin typeface="Consolas" panose="020B0609020204030204" pitchFamily="49" charset="0"/>
              </a:rPr>
              <a:t>Mux4Way16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=ram16kout,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=ram16kout,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screenout,</a:t>
            </a:r>
            <a:r>
              <a:rPr lang="en-US" altLang="zh-CN" sz="2800" dirty="0" err="1">
                <a:solidFill>
                  <a:srgbClr val="DD464C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keyboardout,sel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800" dirty="0">
                <a:solidFill>
                  <a:srgbClr val="FD8B19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]=address[</a:t>
            </a:r>
            <a:r>
              <a:rPr lang="en-US" altLang="zh-CN" sz="2800" dirty="0">
                <a:solidFill>
                  <a:srgbClr val="FD8B19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sel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800" dirty="0">
                <a:solidFill>
                  <a:srgbClr val="FD8B19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]=address[</a:t>
            </a:r>
            <a:r>
              <a:rPr lang="en-US" altLang="zh-CN" sz="2800" dirty="0">
                <a:solidFill>
                  <a:srgbClr val="FD8B19"/>
                </a:solidFill>
                <a:latin typeface="Consolas" panose="020B0609020204030204" pitchFamily="49" charset="0"/>
              </a:rPr>
              <a:t>14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=out);</a:t>
            </a:r>
          </a:p>
          <a:p>
            <a:pPr>
              <a:spcAft>
                <a:spcPts val="1200"/>
              </a:spcAft>
            </a:pPr>
            <a:r>
              <a:rPr lang="en-US" altLang="zh-CN" sz="2800" dirty="0" err="1">
                <a:solidFill>
                  <a:srgbClr val="1290BF"/>
                </a:solidFill>
                <a:latin typeface="Consolas" panose="020B0609020204030204" pitchFamily="49" charset="0"/>
              </a:rPr>
              <a:t>DMux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load,</a:t>
            </a:r>
            <a:r>
              <a:rPr lang="en-US" altLang="zh-CN" sz="2800" dirty="0" err="1">
                <a:solidFill>
                  <a:srgbClr val="DD464C"/>
                </a:solidFill>
                <a:latin typeface="Consolas" panose="020B0609020204030204" pitchFamily="49" charset="0"/>
              </a:rPr>
              <a:t>sel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=address[</a:t>
            </a:r>
            <a:r>
              <a:rPr lang="en-US" altLang="zh-CN" sz="2800" dirty="0">
                <a:solidFill>
                  <a:srgbClr val="FD8B19"/>
                </a:solidFill>
                <a:latin typeface="Consolas" panose="020B0609020204030204" pitchFamily="49" charset="0"/>
              </a:rPr>
              <a:t>14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loadram,</a:t>
            </a:r>
            <a:r>
              <a:rPr lang="en-US" altLang="zh-CN" sz="2800" dirty="0" err="1">
                <a:solidFill>
                  <a:srgbClr val="DD464C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loadscr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);</a:t>
            </a:r>
            <a:endParaRPr lang="en-US" altLang="zh-CN" sz="2800" b="0" dirty="0">
              <a:solidFill>
                <a:srgbClr val="B9B5B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852" y="620688"/>
            <a:ext cx="172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Impact" panose="020B0806030902050204" pitchFamily="34" charset="0"/>
              </a:rPr>
              <a:t>Memory</a:t>
            </a:r>
            <a:endParaRPr lang="zh-CN" altLang="en-US" sz="36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3852" y="620688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Impact" panose="020B0806030902050204" pitchFamily="34" charset="0"/>
              </a:rPr>
              <a:t>CPU</a:t>
            </a:r>
            <a:endParaRPr lang="zh-CN" altLang="en-US" sz="3600" dirty="0"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8748" y="1484784"/>
            <a:ext cx="2071465" cy="2499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/>
              <a:t>1 ALU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/>
              <a:t>2 Register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/>
              <a:t>1 Counter</a:t>
            </a:r>
            <a:endParaRPr lang="zh-CN" altLang="en-US" sz="3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1772816"/>
            <a:ext cx="7459112" cy="38884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18748" y="4196195"/>
            <a:ext cx="1257075" cy="1485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指令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C</a:t>
            </a:r>
            <a:r>
              <a:rPr lang="zh-CN" altLang="en-US" sz="3200" b="1" dirty="0" smtClean="0"/>
              <a:t>指令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799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127</TotalTime>
  <Words>355</Words>
  <Application>Microsoft Office PowerPoint</Application>
  <PresentationFormat>自定义</PresentationFormat>
  <Paragraphs>97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Salesforce Sans</vt:lpstr>
      <vt:lpstr>微软雅黑</vt:lpstr>
      <vt:lpstr>幼圆</vt:lpstr>
      <vt:lpstr>Arial</vt:lpstr>
      <vt:lpstr>Calibri</vt:lpstr>
      <vt:lpstr>Consolas</vt:lpstr>
      <vt:lpstr>Impact</vt:lpstr>
      <vt:lpstr>技术 16x9</vt:lpstr>
      <vt:lpstr>Chapter 5 Computer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Hugh #</dc:creator>
  <cp:lastModifiedBy>dejia kong</cp:lastModifiedBy>
  <cp:revision>20</cp:revision>
  <dcterms:created xsi:type="dcterms:W3CDTF">2017-10-07T07:12:28Z</dcterms:created>
  <dcterms:modified xsi:type="dcterms:W3CDTF">2017-11-16T04:09:30Z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