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C7F87A-7471-4B5B-B00B-23021365C50C}">
          <p14:sldIdLst>
            <p14:sldId id="257"/>
            <p14:sldId id="259"/>
            <p14:sldId id="267"/>
            <p14:sldId id="266"/>
            <p14:sldId id="268"/>
          </p14:sldIdLst>
        </p14:section>
        <p14:section name="出版物大纲" id="{F9B827CB-A646-456E-9427-9C3724A121D0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8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C7290-C11F-4F1A-AC29-93F5514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Disambiguation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DFFF4-6E50-4CF7-BDDE-204ABDB3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starting before the beginning token and returning after the ending token, our handlers have one-token offset. </a:t>
            </a:r>
          </a:p>
          <a:p>
            <a:endParaRPr lang="en-US" altLang="zh-CN" dirty="0"/>
          </a:p>
          <a:p>
            <a:r>
              <a:rPr lang="en-US" altLang="zh-CN" dirty="0"/>
              <a:t>This helps disambiguate between “if” and “if-else”, as our handlers are able to read one token ahead to check if a “else” follows. </a:t>
            </a:r>
          </a:p>
          <a:p>
            <a:endParaRPr lang="en-US" altLang="zh-CN" dirty="0"/>
          </a:p>
          <a:p>
            <a:r>
              <a:rPr lang="en-US" altLang="zh-CN" dirty="0"/>
              <a:t>This does not contradict the LL(0) rule, since tokenizer stores its last token until it advances to the next token.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2113-F3B4-4DFD-8697-8EF55782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</a:t>
            </a:r>
            <a:r>
              <a:rPr lang="en-US" altLang="zh-CN" dirty="0" err="1">
                <a:solidFill>
                  <a:srgbClr val="FF0000"/>
                </a:solidFill>
              </a:rPr>
              <a:t>subroutineDec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4EBD7D-8C58-46DC-8ADD-3DFBC1ED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154529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0B6811-BB57-4B52-8D88-0F124918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10" y="5353610"/>
            <a:ext cx="4793596" cy="10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081C-68F6-407A-9399-9735AE63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</a:t>
            </a:r>
            <a:r>
              <a:rPr lang="en-US" altLang="zh-CN" dirty="0" err="1">
                <a:solidFill>
                  <a:srgbClr val="FF0000"/>
                </a:solidFill>
              </a:rPr>
              <a:t>ifStatement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E7791-B13C-4148-9E04-C6EFD703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86542-0A2F-4612-8971-3F84BCA0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1825625"/>
            <a:ext cx="9601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4957-6766-44F4-84DE-AC26BB8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</a:t>
            </a:r>
            <a:r>
              <a:rPr lang="en-US" altLang="zh-CN" dirty="0">
                <a:solidFill>
                  <a:srgbClr val="FF0000"/>
                </a:solidFill>
              </a:rPr>
              <a:t>term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553AE5-8B4F-413B-A80B-3D909BDB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551"/>
            <a:ext cx="10515600" cy="41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807B0-1E6A-4BB0-B100-07C8AC5B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6E9F-9F4F-4D0A-A5D2-98945076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group use </a:t>
            </a:r>
            <a:r>
              <a:rPr lang="en-US" altLang="zh-CN" dirty="0" err="1"/>
              <a:t>RegEx</a:t>
            </a:r>
            <a:r>
              <a:rPr lang="en-US" altLang="zh-CN" dirty="0"/>
              <a:t>-based tools, such as Lex</a:t>
            </a:r>
          </a:p>
          <a:p>
            <a:pPr lvl="1"/>
            <a:r>
              <a:rPr lang="en-US" altLang="zh-CN" dirty="0"/>
              <a:t>Functional programming</a:t>
            </a:r>
          </a:p>
          <a:p>
            <a:r>
              <a:rPr lang="en-US" altLang="zh-CN" dirty="0"/>
              <a:t>We use process oriented programming plus a bit of OOP</a:t>
            </a:r>
          </a:p>
          <a:p>
            <a:pPr lvl="1"/>
            <a:r>
              <a:rPr lang="en-US" altLang="zh-CN" dirty="0"/>
              <a:t>Power of Top-down recursion</a:t>
            </a:r>
          </a:p>
          <a:p>
            <a:endParaRPr lang="en-US" altLang="zh-CN" dirty="0"/>
          </a:p>
          <a:p>
            <a:r>
              <a:rPr lang="en-US" altLang="zh-CN" dirty="0"/>
              <a:t>One problem, various approaches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0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===</a:t>
            </a:r>
            <a:r>
              <a:rPr lang="zh-CN" altLang="en-US" b="1" dirty="0"/>
              <a:t>背景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学习计算思维</a:t>
            </a:r>
          </a:p>
          <a:p>
            <a:pPr lvl="1"/>
            <a:r>
              <a:rPr lang="zh-CN" altLang="en-US" dirty="0"/>
              <a:t>学习不同抽象层之间的关联</a:t>
            </a:r>
          </a:p>
          <a:p>
            <a:pPr lvl="1"/>
            <a:r>
              <a:rPr lang="zh-CN" altLang="en-US" dirty="0"/>
              <a:t>学习汇编语言及编译器的写法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目标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使零碎的知识形成体系</a:t>
            </a:r>
          </a:p>
          <a:p>
            <a:pPr lvl="1"/>
            <a:r>
              <a:rPr lang="zh-CN" altLang="en-US" dirty="0"/>
              <a:t>实现一个 </a:t>
            </a:r>
            <a:r>
              <a:rPr lang="en-US" altLang="zh-CN" dirty="0"/>
              <a:t>Jack </a:t>
            </a:r>
            <a:r>
              <a:rPr lang="zh-CN" altLang="en-US" dirty="0"/>
              <a:t>语言编译器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输入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课堂教学</a:t>
            </a:r>
            <a:r>
              <a:rPr lang="en-US" altLang="zh-CN" dirty="0"/>
              <a:t>PPT </a:t>
            </a:r>
          </a:p>
          <a:p>
            <a:pPr lvl="1"/>
            <a:r>
              <a:rPr lang="en-US" altLang="zh-CN" dirty="0"/>
              <a:t>Wiki, Git, Endnote</a:t>
            </a:r>
          </a:p>
          <a:p>
            <a:pPr lvl="1"/>
            <a:r>
              <a:rPr lang="zh-CN" altLang="en-US" dirty="0"/>
              <a:t>图书馆借阅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教材第</a:t>
            </a:r>
            <a:r>
              <a:rPr lang="en-US" altLang="zh-CN" dirty="0"/>
              <a:t>10</a:t>
            </a:r>
            <a:r>
              <a:rPr lang="zh-CN" altLang="en-US" dirty="0"/>
              <a:t>章、第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</a:p>
          <a:p>
            <a:pPr lvl="1"/>
            <a:r>
              <a:rPr lang="en-US" altLang="zh-CN" dirty="0" err="1"/>
              <a:t>StackOverflow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等在线文档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1690688"/>
            <a:ext cx="4226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===</a:t>
            </a:r>
            <a:r>
              <a:rPr lang="zh-CN" altLang="en-US" b="1" dirty="0"/>
              <a:t>过程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上课教学</a:t>
            </a:r>
          </a:p>
          <a:p>
            <a:pPr lvl="1"/>
            <a:r>
              <a:rPr lang="zh-CN" altLang="en-US" dirty="0"/>
              <a:t>组员互相学习、请教问题</a:t>
            </a:r>
          </a:p>
          <a:p>
            <a:pPr lvl="1"/>
            <a:r>
              <a:rPr lang="zh-CN" altLang="en-US" dirty="0"/>
              <a:t>将之前的工作封装成 </a:t>
            </a:r>
            <a:r>
              <a:rPr lang="en-US" altLang="zh-CN" dirty="0"/>
              <a:t>Web API</a:t>
            </a:r>
          </a:p>
          <a:p>
            <a:pPr lvl="1"/>
            <a:r>
              <a:rPr lang="zh-CN" altLang="en-US" dirty="0"/>
              <a:t>学习第</a:t>
            </a:r>
            <a:r>
              <a:rPr lang="en-US" altLang="zh-CN" dirty="0"/>
              <a:t>11</a:t>
            </a:r>
            <a:r>
              <a:rPr lang="zh-CN" altLang="en-US" dirty="0"/>
              <a:t>章教材，补学 </a:t>
            </a:r>
            <a:r>
              <a:rPr lang="en-US" altLang="zh-CN" dirty="0"/>
              <a:t>Hack </a:t>
            </a:r>
            <a:r>
              <a:rPr lang="zh-CN" altLang="en-US" dirty="0"/>
              <a:t>汇编语言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输出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个人学习报告</a:t>
            </a:r>
          </a:p>
          <a:p>
            <a:pPr lvl="1"/>
            <a:r>
              <a:rPr lang="zh-CN" altLang="en-US" dirty="0"/>
              <a:t>自编教材初稿的大纲 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推进到第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效果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所写的 </a:t>
            </a:r>
            <a:r>
              <a:rPr lang="en-US" altLang="zh-CN" dirty="0"/>
              <a:t>Web API </a:t>
            </a:r>
            <a:r>
              <a:rPr lang="zh-CN" altLang="en-US" dirty="0"/>
              <a:t>通过 </a:t>
            </a:r>
            <a:r>
              <a:rPr lang="en-US" altLang="zh-CN" dirty="0" err="1"/>
              <a:t>TestHttpPost</a:t>
            </a:r>
            <a:r>
              <a:rPr lang="en-US" altLang="zh-CN" dirty="0"/>
              <a:t> </a:t>
            </a:r>
            <a:r>
              <a:rPr lang="zh-CN" altLang="en-US" dirty="0"/>
              <a:t>工具的测试</a:t>
            </a:r>
          </a:p>
          <a:p>
            <a:pPr lvl="1"/>
            <a:r>
              <a:rPr lang="zh-CN" altLang="en-US" dirty="0"/>
              <a:t>所写的章节作业通过各自的测试脚本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883F-C0AB-48FC-BD90-F128380D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1EF4-F297-4486-B398-A00C0C29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对通信的抽象</a:t>
            </a:r>
            <a:endParaRPr lang="en-US" altLang="zh-CN" dirty="0"/>
          </a:p>
          <a:p>
            <a:pPr lvl="1"/>
            <a:r>
              <a:rPr lang="en-US" altLang="zh-CN" dirty="0"/>
              <a:t>Request -&gt; Response</a:t>
            </a:r>
          </a:p>
          <a:p>
            <a:endParaRPr lang="en-US" altLang="zh-CN" dirty="0"/>
          </a:p>
          <a:p>
            <a:r>
              <a:rPr lang="zh-CN" altLang="en-US" dirty="0"/>
              <a:t>前后端分离</a:t>
            </a:r>
            <a:endParaRPr lang="en-US" altLang="zh-CN" dirty="0"/>
          </a:p>
          <a:p>
            <a:pPr lvl="1"/>
            <a:r>
              <a:rPr lang="en-US" altLang="zh-CN" dirty="0"/>
              <a:t>Cloud computing</a:t>
            </a:r>
          </a:p>
          <a:p>
            <a:pPr lvl="1"/>
            <a:r>
              <a:rPr lang="zh-CN" altLang="en-US" dirty="0"/>
              <a:t>手机 </a:t>
            </a:r>
            <a:r>
              <a:rPr lang="en-US" altLang="zh-CN" dirty="0"/>
              <a:t>app </a:t>
            </a:r>
            <a:r>
              <a:rPr lang="zh-CN" altLang="en-US" dirty="0"/>
              <a:t>页面基于 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F70C89-FE6B-4EDD-B393-37BA2608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4" y="1191372"/>
            <a:ext cx="5943600" cy="3714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38E7B-69B7-47FF-86AD-803A30E938FC}"/>
              </a:ext>
            </a:extLst>
          </p:cNvPr>
          <p:cNvSpPr txBox="1"/>
          <p:nvPr/>
        </p:nvSpPr>
        <p:spPr>
          <a:xfrm>
            <a:off x="5038165" y="63119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https://www.b3net.com/wp-content/uploads/2015/10/web-API.jpg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47C67B-7759-4536-83D7-9836BAA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RESTful Web API</a:t>
            </a:r>
          </a:p>
          <a:p>
            <a:pPr lvl="1"/>
            <a:r>
              <a:rPr lang="en-US" altLang="zh-CN" dirty="0"/>
              <a:t>GET (</a:t>
            </a:r>
            <a:r>
              <a:rPr lang="zh-CN" altLang="en-US" dirty="0"/>
              <a:t>浏览网页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POST (</a:t>
            </a:r>
            <a:r>
              <a:rPr lang="zh-CN" altLang="en-US" dirty="0"/>
              <a:t>登录账号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PUT (</a:t>
            </a:r>
            <a:r>
              <a:rPr lang="zh-CN" altLang="en-US" dirty="0"/>
              <a:t>更新资料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Client</a:t>
            </a:r>
          </a:p>
          <a:p>
            <a:pPr lvl="1"/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zh-CN" altLang="en-US" dirty="0"/>
              <a:t>移动 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Server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F3D8A-65FA-4578-A359-2545A491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740615"/>
            <a:ext cx="6677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3DD-A8D3-4920-91F5-C2EC6D2B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 </a:t>
            </a:r>
            <a:r>
              <a:rPr lang="zh-CN" altLang="en-US" dirty="0"/>
              <a:t>与 计算思维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7A1F-3512-4F76-AAB4-077D9C59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Easy to deploy on Docker</a:t>
            </a:r>
          </a:p>
          <a:p>
            <a:endParaRPr lang="en-US" altLang="zh-CN" dirty="0"/>
          </a:p>
          <a:p>
            <a:r>
              <a:rPr lang="en-US" altLang="zh-CN" dirty="0"/>
              <a:t>Abstraction</a:t>
            </a:r>
          </a:p>
          <a:p>
            <a:endParaRPr lang="en-US" altLang="zh-CN" dirty="0"/>
          </a:p>
          <a:p>
            <a:r>
              <a:rPr lang="en-US" altLang="zh-CN" dirty="0"/>
              <a:t>Modularization</a:t>
            </a:r>
          </a:p>
          <a:p>
            <a:endParaRPr lang="en-US" altLang="zh-CN" dirty="0"/>
          </a:p>
          <a:p>
            <a:r>
              <a:rPr lang="en-US" altLang="zh-CN" dirty="0"/>
              <a:t>RESTful means standardization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1A7C3-BC17-4BF5-8442-98A413E4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7" y="1575173"/>
            <a:ext cx="6689196" cy="30147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DC9A1B-17B6-4324-86A1-C88304CE2CF2}"/>
              </a:ext>
            </a:extLst>
          </p:cNvPr>
          <p:cNvSpPr txBox="1"/>
          <p:nvPr/>
        </p:nvSpPr>
        <p:spPr>
          <a:xfrm>
            <a:off x="1443318" y="6311900"/>
            <a:ext cx="104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https://maxoffsky.com/word/wp-content/uploads/2012/11/RESTful-API-design-1014x457.jpg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0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/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Handling Lifecycle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李闫涛</a:t>
            </a: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and its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Inorder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Human readable</a:t>
            </a:r>
          </a:p>
          <a:p>
            <a:r>
              <a:rPr lang="en-US" altLang="zh-CN" dirty="0" err="1"/>
              <a:t>Postorder</a:t>
            </a:r>
            <a:endParaRPr lang="en-US" altLang="zh-CN" dirty="0"/>
          </a:p>
          <a:p>
            <a:pPr lvl="1"/>
            <a:r>
              <a:rPr lang="en-US" altLang="zh-CN" dirty="0"/>
              <a:t>Machine readable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en-US" altLang="zh-CN" dirty="0"/>
              <a:t> operand</a:t>
            </a:r>
          </a:p>
          <a:p>
            <a:pPr lvl="1"/>
            <a:r>
              <a:rPr lang="en-US" altLang="zh-CN" dirty="0"/>
              <a:t>Arithmetic operand:   + - * /</a:t>
            </a:r>
          </a:p>
          <a:p>
            <a:pPr lvl="1"/>
            <a:r>
              <a:rPr lang="en-US" altLang="zh-CN" dirty="0"/>
              <a:t>Subroutine call:    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Statements:    if(expr) {statements}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74BD1-6338-459C-B0C7-F50699940BC6}"/>
                  </a:ext>
                </a:extLst>
              </p:cNvPr>
              <p:cNvSpPr txBox="1"/>
              <p:nvPr/>
            </p:nvSpPr>
            <p:spPr>
              <a:xfrm>
                <a:off x="3558988" y="2175249"/>
                <a:ext cx="369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74BD1-6338-459C-B0C7-F506999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88" y="2175249"/>
                <a:ext cx="36934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A17E08-299A-4E34-AF3E-B08CBE5B76C3}"/>
                  </a:ext>
                </a:extLst>
              </p:cNvPr>
              <p:cNvSpPr txBox="1"/>
              <p:nvPr/>
            </p:nvSpPr>
            <p:spPr>
              <a:xfrm>
                <a:off x="4061011" y="3244334"/>
                <a:ext cx="369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A17E08-299A-4E34-AF3E-B08CBE5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11" y="3244334"/>
                <a:ext cx="36934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FBEEB3A-AF5F-488B-8F4D-513F6E2A7E35}"/>
              </a:ext>
            </a:extLst>
          </p:cNvPr>
          <p:cNvSpPr/>
          <p:nvPr/>
        </p:nvSpPr>
        <p:spPr>
          <a:xfrm>
            <a:off x="9090212" y="126084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F97A89-0CCC-4D33-90D8-D6879DF0898B}"/>
              </a:ext>
            </a:extLst>
          </p:cNvPr>
          <p:cNvSpPr/>
          <p:nvPr/>
        </p:nvSpPr>
        <p:spPr>
          <a:xfrm>
            <a:off x="8319248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676DFA-454D-419E-8659-336013BFFF7E}"/>
              </a:ext>
            </a:extLst>
          </p:cNvPr>
          <p:cNvSpPr/>
          <p:nvPr/>
        </p:nvSpPr>
        <p:spPr>
          <a:xfrm>
            <a:off x="9950825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73C1F1C-6A9E-4BEE-AD6F-DDD81E9C18B5}"/>
              </a:ext>
            </a:extLst>
          </p:cNvPr>
          <p:cNvSpPr/>
          <p:nvPr/>
        </p:nvSpPr>
        <p:spPr>
          <a:xfrm>
            <a:off x="7664825" y="3765177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6C8707-6A3A-45EA-A59C-D01C8B6F398B}"/>
              </a:ext>
            </a:extLst>
          </p:cNvPr>
          <p:cNvSpPr/>
          <p:nvPr/>
        </p:nvSpPr>
        <p:spPr>
          <a:xfrm>
            <a:off x="8944536" y="3765178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BC3020-E4EA-47A1-AEB4-00128F67545A}"/>
              </a:ext>
            </a:extLst>
          </p:cNvPr>
          <p:cNvSpPr/>
          <p:nvPr/>
        </p:nvSpPr>
        <p:spPr>
          <a:xfrm>
            <a:off x="6970059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F6D688-7DFB-468B-9BF2-1C9A81DDD958}"/>
              </a:ext>
            </a:extLst>
          </p:cNvPr>
          <p:cNvSpPr/>
          <p:nvPr/>
        </p:nvSpPr>
        <p:spPr>
          <a:xfrm>
            <a:off x="8036860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71728A-BF3A-4B09-AF88-506678DFAD79}"/>
              </a:ext>
            </a:extLst>
          </p:cNvPr>
          <p:cNvSpPr/>
          <p:nvPr/>
        </p:nvSpPr>
        <p:spPr>
          <a:xfrm>
            <a:off x="9022978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2645B1-F45C-4139-B8B6-6AB97032F58D}"/>
              </a:ext>
            </a:extLst>
          </p:cNvPr>
          <p:cNvSpPr/>
          <p:nvPr/>
        </p:nvSpPr>
        <p:spPr>
          <a:xfrm>
            <a:off x="10015820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1C2491-B808-4D5C-B256-FE2919CDD7C4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8601636" y="1825625"/>
            <a:ext cx="770964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6DB025-E219-4AB9-8EF0-F37369342FB2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9226924" y="4329954"/>
            <a:ext cx="1071284" cy="70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E993FE-01CB-4DB2-8D5B-50F10539D24D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226924" y="4329954"/>
            <a:ext cx="78442" cy="7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67ECDB-B000-41A2-AA1B-BCAC9C94147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947213" y="4329953"/>
            <a:ext cx="372035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040877-71F1-4AB6-B5FF-CD6D3261594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252447" y="4329953"/>
            <a:ext cx="694766" cy="70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0D3DD0-42F6-42B1-912F-06406DECB21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601636" y="3109357"/>
            <a:ext cx="625288" cy="6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9AE53DA-3573-4AAE-82B9-5D4B176863E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947213" y="3109357"/>
            <a:ext cx="654423" cy="65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B86D75F-17A7-4EA1-A854-7B7E8A1EAD3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372600" y="1825625"/>
            <a:ext cx="860613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5D59-C203-44D0-B279-EA7693E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operands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7911A-8E83-4D98-843D-D0DEB4C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Equivalent to: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B8D0A8-1EFC-47AB-9258-93D3B1193DE7}"/>
              </a:ext>
            </a:extLst>
          </p:cNvPr>
          <p:cNvSpPr/>
          <p:nvPr/>
        </p:nvSpPr>
        <p:spPr>
          <a:xfrm>
            <a:off x="9090212" y="126084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if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5390B8-14B4-4638-909D-1956D2CE3D52}"/>
              </a:ext>
            </a:extLst>
          </p:cNvPr>
          <p:cNvSpPr/>
          <p:nvPr/>
        </p:nvSpPr>
        <p:spPr>
          <a:xfrm>
            <a:off x="8319248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DD8211-E4B4-49FF-94C3-24247C46F855}"/>
              </a:ext>
            </a:extLst>
          </p:cNvPr>
          <p:cNvSpPr/>
          <p:nvPr/>
        </p:nvSpPr>
        <p:spPr>
          <a:xfrm>
            <a:off x="9950825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{}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9E4B9D-C57D-426A-BAB4-633C4E802423}"/>
              </a:ext>
            </a:extLst>
          </p:cNvPr>
          <p:cNvSpPr/>
          <p:nvPr/>
        </p:nvSpPr>
        <p:spPr>
          <a:xfrm>
            <a:off x="7664825" y="3765177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E837B-6445-4625-8437-093A8FF41AC7}"/>
              </a:ext>
            </a:extLst>
          </p:cNvPr>
          <p:cNvSpPr/>
          <p:nvPr/>
        </p:nvSpPr>
        <p:spPr>
          <a:xfrm>
            <a:off x="8944536" y="3765178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4ED0B4-3424-4200-9140-74F5376824CC}"/>
              </a:ext>
            </a:extLst>
          </p:cNvPr>
          <p:cNvSpPr/>
          <p:nvPr/>
        </p:nvSpPr>
        <p:spPr>
          <a:xfrm>
            <a:off x="6970059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68AB28-658F-45ED-BFE8-E0BC4C5314C5}"/>
              </a:ext>
            </a:extLst>
          </p:cNvPr>
          <p:cNvSpPr/>
          <p:nvPr/>
        </p:nvSpPr>
        <p:spPr>
          <a:xfrm>
            <a:off x="8036860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4F21B5-E17F-4194-8F38-1BDED9AE03BA}"/>
              </a:ext>
            </a:extLst>
          </p:cNvPr>
          <p:cNvSpPr/>
          <p:nvPr/>
        </p:nvSpPr>
        <p:spPr>
          <a:xfrm>
            <a:off x="9022978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D8AB58-7E8C-4319-9478-A879C0656ED8}"/>
              </a:ext>
            </a:extLst>
          </p:cNvPr>
          <p:cNvSpPr/>
          <p:nvPr/>
        </p:nvSpPr>
        <p:spPr>
          <a:xfrm>
            <a:off x="10015820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763A81-0DB3-419E-80B5-A2747AA79DE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601636" y="1825625"/>
            <a:ext cx="770964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FEDEC9-44D2-408E-AF00-D502B585389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9226924" y="4329954"/>
            <a:ext cx="1071284" cy="70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437E6F-BF9D-42B5-90F6-0E66A59CA1A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9226924" y="4329954"/>
            <a:ext cx="78442" cy="7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A6DD01-5A0C-4ECD-8EE4-7C16293A958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947213" y="4329953"/>
            <a:ext cx="372035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53202D1-5759-4592-886A-6E69DC7FAFC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252447" y="4329953"/>
            <a:ext cx="694766" cy="70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A587BE-AEA9-4305-8AFA-34256A40EF9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601636" y="3109357"/>
            <a:ext cx="625288" cy="6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B41FCE-380D-4530-945F-E7C67A4592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7947213" y="3109357"/>
            <a:ext cx="654423" cy="65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6353419-13C1-4ED6-A377-A7D293D94B8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9372600" y="1825625"/>
            <a:ext cx="860613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7E03F0CE-8DEE-4802-8B14-FEE9EE2658CC}"/>
              </a:ext>
            </a:extLst>
          </p:cNvPr>
          <p:cNvSpPr/>
          <p:nvPr/>
        </p:nvSpPr>
        <p:spPr>
          <a:xfrm>
            <a:off x="9950825" y="3718906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8E81D30-8437-4341-93D8-3AE91F1E23FD}"/>
              </a:ext>
            </a:extLst>
          </p:cNvPr>
          <p:cNvSpPr/>
          <p:nvPr/>
        </p:nvSpPr>
        <p:spPr>
          <a:xfrm>
            <a:off x="10789024" y="3718906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62CE37-4339-45A0-9043-95B9D6E1D8C2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233213" y="3109357"/>
            <a:ext cx="838199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FD493E-E9B4-4FAA-85FE-F4E726495AC3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10233213" y="3109357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B99B1FE2-8755-48AE-B52D-3CB38C84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67" y="1981947"/>
            <a:ext cx="2783205" cy="121845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C860B85-B2B9-453D-8B25-1E220DC2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3" y="2636604"/>
            <a:ext cx="3723829" cy="32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68F6-0737-478B-8C36-ECDB4CBE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Analyzer Module by Contrast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D887A-97C2-4DCB-B3DA-19499DCD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design by contract?</a:t>
            </a:r>
          </a:p>
          <a:p>
            <a:endParaRPr lang="en-US" altLang="zh-CN" dirty="0"/>
          </a:p>
          <a:p>
            <a:r>
              <a:rPr lang="en-US" altLang="zh-CN" dirty="0"/>
              <a:t>Top-down Recursive Analyzer</a:t>
            </a:r>
          </a:p>
          <a:p>
            <a:pPr lvl="1"/>
            <a:r>
              <a:rPr lang="en-US" altLang="zh-CN" dirty="0"/>
              <a:t>Assume that each handler starts right after the beginning token</a:t>
            </a:r>
          </a:p>
          <a:p>
            <a:pPr lvl="1"/>
            <a:r>
              <a:rPr lang="en-US" altLang="zh-CN" dirty="0"/>
              <a:t>Each handler returns right after the token following the ending token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53F79-FEBD-42CC-87E5-B0846F7D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59" y="4997450"/>
            <a:ext cx="5219700" cy="14954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8C1B9C4-9D72-479A-A57D-11F39E1F2253}"/>
              </a:ext>
            </a:extLst>
          </p:cNvPr>
          <p:cNvCxnSpPr/>
          <p:nvPr/>
        </p:nvCxnSpPr>
        <p:spPr>
          <a:xfrm>
            <a:off x="3583322" y="4682871"/>
            <a:ext cx="0" cy="475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136503-35CC-46B9-A2A0-2F714B389528}"/>
              </a:ext>
            </a:extLst>
          </p:cNvPr>
          <p:cNvCxnSpPr/>
          <p:nvPr/>
        </p:nvCxnSpPr>
        <p:spPr>
          <a:xfrm>
            <a:off x="3430922" y="5558018"/>
            <a:ext cx="0" cy="475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9F997-B008-48A3-ADCC-42FEA84A34F5}"/>
              </a:ext>
            </a:extLst>
          </p:cNvPr>
          <p:cNvSpPr txBox="1"/>
          <p:nvPr/>
        </p:nvSpPr>
        <p:spPr>
          <a:xfrm>
            <a:off x="3684493" y="4383741"/>
            <a:ext cx="728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tokenizer is assumed here when a “</a:t>
            </a:r>
            <a:r>
              <a:rPr lang="en-US" altLang="zh-CN" dirty="0" err="1"/>
              <a:t>whileStatement</a:t>
            </a:r>
            <a:r>
              <a:rPr lang="en-US" altLang="zh-CN" dirty="0"/>
              <a:t>” handler starts.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70AE0F-C3B3-4127-A836-3889B889D79F}"/>
              </a:ext>
            </a:extLst>
          </p:cNvPr>
          <p:cNvSpPr txBox="1"/>
          <p:nvPr/>
        </p:nvSpPr>
        <p:spPr>
          <a:xfrm>
            <a:off x="3998006" y="5745162"/>
            <a:ext cx="7288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The tokenizer is assumed here when a “</a:t>
            </a:r>
            <a:r>
              <a:rPr lang="en-US" altLang="zh-CN" dirty="0" err="1"/>
              <a:t>whileStatement</a:t>
            </a:r>
            <a:r>
              <a:rPr lang="en-US" altLang="zh-CN" dirty="0"/>
              <a:t>” handler returns.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579</Words>
  <Application>Microsoft Office PowerPoint</Application>
  <PresentationFormat>宽屏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第2小组第8周工作汇报</vt:lpstr>
      <vt:lpstr>逻辑模型</vt:lpstr>
      <vt:lpstr>Why Web API</vt:lpstr>
      <vt:lpstr>小组工作</vt:lpstr>
      <vt:lpstr>Web API 与 计算思维</vt:lpstr>
      <vt:lpstr>文档大纲</vt:lpstr>
      <vt:lpstr>Tree and its traversal</vt:lpstr>
      <vt:lpstr>Abstract operands</vt:lpstr>
      <vt:lpstr>Design Analyzer Module by Contrast</vt:lpstr>
      <vt:lpstr>Disambiguation</vt:lpstr>
      <vt:lpstr>Case Study: subroutineDec</vt:lpstr>
      <vt:lpstr>Case Study: ifStatement</vt:lpstr>
      <vt:lpstr>Case Study: term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80</cp:revision>
  <dcterms:created xsi:type="dcterms:W3CDTF">2017-10-18T14:44:37Z</dcterms:created>
  <dcterms:modified xsi:type="dcterms:W3CDTF">2017-11-16T09:06:05Z</dcterms:modified>
</cp:coreProperties>
</file>