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9" r:id="rId4"/>
    <p:sldId id="263" r:id="rId5"/>
    <p:sldId id="268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D4B3E-BCCF-4905-92AA-FACBB19FA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183A74-1F4E-4D1F-B378-0C8542277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8D10B-55FE-4C3F-8FFB-7FC8A758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B237C-3E37-4B41-92BB-593BF650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D38E6-4D07-4963-B947-03612944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1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D7EC1-61DD-4B3B-9EFB-4492FDAB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130007-661A-4EBC-AE4C-BFEAFE2FE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081DB-CA43-4054-AE87-575532D5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3D13C-98D2-4871-8BDA-3F4FCF6C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2F87E-5346-4C44-A940-FFDEDA21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8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6D884E-7095-4847-A898-BCF406558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A8DBA2-B7F6-47BE-A4B3-9E7FEE07E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F7DFF-D76F-4B66-A702-A80734D8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16846-B64F-422D-A54D-A69E8ABC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B02700-6B58-49E3-A72A-2AF3F75E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13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5EBE7-9574-446C-8812-A49D523F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FBC68-72CE-4D27-ACCE-EF71186C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A9B5A-4A9B-4E40-92D2-2CB89B62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A4357-31DB-4C4C-B957-7D0B6E9D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7BE9C-CED8-4154-BDDA-A7B52B72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E30B1-65AE-4E9B-83E7-F9138FDC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7B6A3-FCE2-4C66-B666-DEFB14A5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4B404-1571-42BB-BA18-C19794BB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F6B2C-B651-4078-A940-5FE034FC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606BA-0BFF-4BC9-B38E-5C4A6DAD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6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8C428-AAD5-4F94-A5B9-9DED7D30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84F1A-EFC1-49A1-B7FA-FB409E3F4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8C4145-AE30-4085-AAF7-4EED3DCFC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1C0DBF-E40F-4C83-9D4A-56F2B507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A881E2-2600-4DA0-9B3A-F3E9A605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67DCE7-C3D2-4950-965D-15F26FF0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4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033AB-4D92-4908-89FE-1A8F83DC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17C996-B71E-48D8-ACD9-AE49690B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2FD703-D3A1-483F-86BC-68E0C423E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0F7E11-65A7-4094-BAEA-0C06D4577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FC61C4-62F2-46E8-88C2-6390BC9E1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733642-E781-43D3-845B-BBC8B632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83FFBB-C46A-4658-AB0D-FD4C43A7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492339-CF65-4F4C-884D-73971FDC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35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DFD5B-2659-4533-91FC-4BDFA044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938543-AF47-43AE-B9F7-A26F8709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233676-FC15-4F85-B5E6-4E86A7DF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D49725-509D-4DE6-AA4A-A75BC440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2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EC210F-45F4-4F4D-A5EF-DCD05ADF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280A89-43F3-4825-BB57-C5361DE7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C3C8A1-2E8C-462C-BF3E-4BF6EC2C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10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28766-DADB-4ED3-815D-8B25629B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C4745-6F0D-441C-BDC6-9EDE58D5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C30C7-C20F-46E6-8912-31B7472DB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996234-0EBA-4547-92A8-A1CB22A8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82531A-67CD-47C0-9D88-182AC18F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C88384-791E-48AC-AB6E-06BC9646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1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8E84E-1359-4C69-958D-B0EB482B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C29C96-4917-4665-9B28-CFBD85B91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35A227-7A54-4305-AAD5-2EEF88422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1ED49C-6068-4AF8-9D7C-43CDFB69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B7539B-1280-4D05-973A-715FDCC0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B3FF58-0689-4CBE-AA08-CF2BDF2A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3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E7988E-8EBD-489B-B3E4-F637ED3F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50D7F7-8080-4C5A-AEEA-551718061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78011-8D9F-4844-AE9E-12677FE3C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53281-77AE-4D3B-B12D-CB01643ABA8A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7DC95-B172-4420-83FB-72D7902BB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DED3C-D5FD-40A9-BACD-2893B7B21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0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33949-578A-473B-8345-9D5C474E6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小组第</a:t>
            </a:r>
            <a:r>
              <a:rPr lang="en-US" altLang="zh-CN" dirty="0"/>
              <a:t>5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A2A408-B8A2-4F80-9CE5-4ABED9E57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计算思维与系统设计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金帆、李浩源、李闫涛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189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09A29-E356-4151-BA5F-23384665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JackCompiler</a:t>
            </a:r>
            <a:r>
              <a:rPr lang="zh-CN" altLang="en-US" dirty="0"/>
              <a:t>项目的提交记录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5D5CA8B-383F-4011-ABE4-804B75F4B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897" y="1825625"/>
            <a:ext cx="65442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9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98C10-00C8-42FD-A341-5CF67D9F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C9CBE-081C-450E-8235-BB44A1C8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pPr lvl="1"/>
            <a:r>
              <a:rPr lang="zh-CN" altLang="en-US" dirty="0"/>
              <a:t>课程网站的课件、作业提示、上课内容</a:t>
            </a:r>
            <a:endParaRPr lang="en-US" altLang="zh-CN" dirty="0"/>
          </a:p>
          <a:p>
            <a:r>
              <a:rPr lang="zh-CN" altLang="en-US" dirty="0"/>
              <a:t>输出</a:t>
            </a:r>
            <a:endParaRPr lang="en-US" altLang="zh-CN" dirty="0"/>
          </a:p>
          <a:p>
            <a:pPr lvl="1"/>
            <a:r>
              <a:rPr lang="zh-CN" altLang="en-US" dirty="0"/>
              <a:t>做 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10 </a:t>
            </a:r>
            <a:r>
              <a:rPr lang="zh-CN" altLang="en-US" dirty="0"/>
              <a:t>章作业</a:t>
            </a:r>
            <a:endParaRPr lang="en-US" altLang="zh-CN" dirty="0"/>
          </a:p>
          <a:p>
            <a:r>
              <a:rPr lang="zh-CN" altLang="en-US" dirty="0"/>
              <a:t>过程</a:t>
            </a:r>
            <a:endParaRPr lang="en-US" altLang="zh-CN" dirty="0"/>
          </a:p>
          <a:p>
            <a:pPr lvl="1"/>
            <a:r>
              <a:rPr lang="zh-CN" altLang="en-US" dirty="0"/>
              <a:t>组长用 </a:t>
            </a:r>
            <a:r>
              <a:rPr lang="en-US" altLang="zh-CN" dirty="0"/>
              <a:t>Java </a:t>
            </a:r>
            <a:r>
              <a:rPr lang="zh-CN" altLang="en-US" dirty="0"/>
              <a:t>完整实现编译器的 </a:t>
            </a:r>
            <a:r>
              <a:rPr lang="en-US" altLang="zh-CN" dirty="0" err="1"/>
              <a:t>JackAnalyzer</a:t>
            </a:r>
            <a:r>
              <a:rPr lang="en-US" altLang="zh-CN" dirty="0"/>
              <a:t> </a:t>
            </a:r>
            <a:r>
              <a:rPr lang="zh-CN" altLang="en-US" dirty="0"/>
              <a:t>模块（已完成）</a:t>
            </a:r>
            <a:endParaRPr lang="en-US" altLang="zh-CN" dirty="0"/>
          </a:p>
          <a:p>
            <a:pPr lvl="1"/>
            <a:r>
              <a:rPr lang="zh-CN" altLang="en-US" dirty="0"/>
              <a:t>组员写 </a:t>
            </a:r>
            <a:r>
              <a:rPr lang="en-US" altLang="zh-CN" dirty="0"/>
              <a:t>project 6</a:t>
            </a:r>
            <a:r>
              <a:rPr lang="zh-CN" altLang="en-US" dirty="0"/>
              <a:t>（汇编转机器码编译器）</a:t>
            </a:r>
            <a:endParaRPr lang="en-US" altLang="zh-CN" dirty="0"/>
          </a:p>
          <a:p>
            <a:r>
              <a:rPr lang="zh-CN" altLang="en-US" dirty="0"/>
              <a:t>验证</a:t>
            </a:r>
            <a:endParaRPr lang="en-US" altLang="zh-CN" dirty="0"/>
          </a:p>
          <a:p>
            <a:pPr lvl="1"/>
            <a:r>
              <a:rPr lang="zh-CN" altLang="en-US" dirty="0"/>
              <a:t>单元测试通过，</a:t>
            </a:r>
            <a:r>
              <a:rPr lang="en-US" altLang="zh-CN" dirty="0"/>
              <a:t>project 10 </a:t>
            </a:r>
            <a:r>
              <a:rPr lang="zh-CN" altLang="en-US" dirty="0"/>
              <a:t>已完成</a:t>
            </a:r>
            <a:endParaRPr lang="en-US" altLang="zh-CN" dirty="0"/>
          </a:p>
          <a:p>
            <a:pPr lvl="1"/>
            <a:r>
              <a:rPr lang="zh-CN" altLang="en-US" dirty="0"/>
              <a:t>上课展示工作，听取反馈</a:t>
            </a:r>
          </a:p>
        </p:txBody>
      </p:sp>
    </p:spTree>
    <p:extLst>
      <p:ext uri="{BB962C8B-B14F-4D97-AF65-F5344CB8AC3E}">
        <p14:creationId xmlns:p14="http://schemas.microsoft.com/office/powerpoint/2010/main" val="247880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A1987-CCA2-4B53-9E98-E2EB84CF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LL(0) 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325C4-ADBC-4CF1-A548-D80B76741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Top-down parser</a:t>
            </a:r>
          </a:p>
          <a:p>
            <a:r>
              <a:rPr lang="en-US" altLang="zh-CN" b="1" dirty="0"/>
              <a:t>L</a:t>
            </a:r>
            <a:r>
              <a:rPr lang="en-US" altLang="zh-CN" dirty="0"/>
              <a:t>eft to right, </a:t>
            </a:r>
            <a:r>
              <a:rPr lang="en-US" altLang="zh-CN" b="1" dirty="0"/>
              <a:t>L</a:t>
            </a:r>
            <a:r>
              <a:rPr lang="en-US" altLang="zh-CN" dirty="0"/>
              <a:t>eftmost derivation</a:t>
            </a:r>
          </a:p>
          <a:p>
            <a:pPr lvl="1"/>
            <a:r>
              <a:rPr lang="en-US" altLang="zh-CN" dirty="0"/>
              <a:t>Adapted to our one-way tokenizer</a:t>
            </a:r>
          </a:p>
          <a:p>
            <a:r>
              <a:rPr lang="en-US" altLang="zh-CN" dirty="0"/>
              <a:t>0 tokens of lookahead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39323D-48AB-4B30-B226-E20C18111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016" y="612858"/>
            <a:ext cx="2250658" cy="46762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50B843-43B4-4CC0-8EA6-9AC3201A8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930" y="612858"/>
            <a:ext cx="2148891" cy="46784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F1D3147-A1D7-4E75-A67B-1B30D6229A8E}"/>
              </a:ext>
            </a:extLst>
          </p:cNvPr>
          <p:cNvSpPr txBox="1"/>
          <p:nvPr/>
        </p:nvSpPr>
        <p:spPr>
          <a:xfrm>
            <a:off x="6357435" y="5530632"/>
            <a:ext cx="430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Is Jack really LL(0), as its grammar has both </a:t>
            </a:r>
            <a:r>
              <a:rPr lang="en-US" altLang="zh-CN" b="1" dirty="0"/>
              <a:t>if</a:t>
            </a:r>
            <a:r>
              <a:rPr lang="en-US" altLang="zh-CN" dirty="0"/>
              <a:t>-statement and </a:t>
            </a:r>
            <a:r>
              <a:rPr lang="en-US" altLang="zh-CN" b="1" dirty="0"/>
              <a:t>if-else</a:t>
            </a:r>
            <a:r>
              <a:rPr lang="en-US" altLang="zh-CN" dirty="0"/>
              <a:t>-statement?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48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CDC50-AAF5-4510-B22F-0198F780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语法分析心得体会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CE769-363A-4481-8409-C3DD8531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5978"/>
            <a:ext cx="10896601" cy="506128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正则表达式？</a:t>
            </a:r>
            <a:r>
              <a:rPr lang="en-US" altLang="zh-CN" sz="2400" dirty="0"/>
              <a:t>term </a:t>
            </a:r>
            <a:r>
              <a:rPr lang="zh-CN" altLang="en-US" sz="2400" dirty="0"/>
              <a:t>项对应有 </a:t>
            </a:r>
            <a:r>
              <a:rPr lang="en-US" altLang="zh-CN" sz="2400" dirty="0"/>
              <a:t>8 </a:t>
            </a:r>
            <a:r>
              <a:rPr lang="zh-CN" altLang="en-US" sz="2400" dirty="0"/>
              <a:t>种可能性！</a:t>
            </a:r>
            <a:endParaRPr lang="en-US" altLang="zh-CN" sz="2400" dirty="0"/>
          </a:p>
          <a:p>
            <a:r>
              <a:rPr lang="en-US" altLang="zh-CN" sz="2400" dirty="0"/>
              <a:t>LL(0) </a:t>
            </a:r>
            <a:r>
              <a:rPr lang="zh-CN" altLang="en-US" sz="2400" dirty="0"/>
              <a:t>语言无需回读接口</a:t>
            </a:r>
            <a:endParaRPr lang="en-US" altLang="zh-CN" sz="2400" dirty="0"/>
          </a:p>
          <a:p>
            <a:r>
              <a:rPr lang="zh-CN" altLang="en-US" sz="2400" dirty="0"/>
              <a:t>每一种结构，都使用一个函数去处理</a:t>
            </a:r>
            <a:endParaRPr lang="en-US" altLang="zh-CN" sz="2400" dirty="0"/>
          </a:p>
          <a:p>
            <a:pPr lvl="1"/>
            <a:r>
              <a:rPr lang="zh-CN" altLang="en-US" sz="2000" dirty="0"/>
              <a:t>被调用的时刻，</a:t>
            </a:r>
            <a:r>
              <a:rPr lang="en-US" altLang="zh-CN" sz="2000" dirty="0"/>
              <a:t>tokenizer </a:t>
            </a:r>
            <a:r>
              <a:rPr lang="zh-CN" altLang="en-US" sz="2000" dirty="0"/>
              <a:t>的光标位置，或位于该结构的起始 </a:t>
            </a:r>
            <a:r>
              <a:rPr lang="en-US" altLang="zh-CN" sz="2000" dirty="0"/>
              <a:t>token </a:t>
            </a:r>
            <a:r>
              <a:rPr lang="zh-CN" altLang="en-US" sz="2000" dirty="0"/>
              <a:t>之前，或位于之后</a:t>
            </a:r>
            <a:endParaRPr lang="en-US" altLang="zh-CN" sz="2000" dirty="0"/>
          </a:p>
          <a:p>
            <a:pPr lvl="1"/>
            <a:r>
              <a:rPr lang="zh-CN" altLang="en-US" sz="2000" dirty="0"/>
              <a:t>返回的时刻，光标位置，或位于该结构的末尾 </a:t>
            </a:r>
            <a:r>
              <a:rPr lang="en-US" altLang="zh-CN" sz="2000" dirty="0"/>
              <a:t>token </a:t>
            </a:r>
            <a:r>
              <a:rPr lang="zh-CN" altLang="en-US" sz="2000" dirty="0"/>
              <a:t>之后，或位于其下一个 </a:t>
            </a:r>
            <a:r>
              <a:rPr lang="en-US" altLang="zh-CN" sz="2000" dirty="0"/>
              <a:t>token </a:t>
            </a:r>
            <a:r>
              <a:rPr lang="zh-CN" altLang="en-US" sz="2000" dirty="0"/>
              <a:t>之后</a:t>
            </a:r>
            <a:endParaRPr lang="en-US" altLang="zh-CN" sz="2000" dirty="0"/>
          </a:p>
          <a:p>
            <a:pPr lvl="1"/>
            <a:r>
              <a:rPr lang="zh-CN" altLang="en-US" sz="2000" dirty="0"/>
              <a:t>必须读取每个 </a:t>
            </a:r>
            <a:r>
              <a:rPr lang="en-US" altLang="zh-CN" sz="2000" dirty="0"/>
              <a:t>statement </a:t>
            </a:r>
            <a:r>
              <a:rPr lang="zh-CN" altLang="en-US" sz="2000" dirty="0"/>
              <a:t>的第一个 </a:t>
            </a:r>
            <a:r>
              <a:rPr lang="en-US" altLang="zh-CN" sz="2000" dirty="0"/>
              <a:t>token</a:t>
            </a:r>
            <a:r>
              <a:rPr lang="zh-CN" altLang="en-US" sz="2000" dirty="0"/>
              <a:t>，判断（</a:t>
            </a:r>
            <a:r>
              <a:rPr lang="en-US" altLang="zh-CN" sz="2000" dirty="0"/>
              <a:t> return</a:t>
            </a:r>
            <a:r>
              <a:rPr lang="zh-CN" altLang="en-US" sz="2000" dirty="0"/>
              <a:t>、</a:t>
            </a:r>
            <a:r>
              <a:rPr lang="en-US" altLang="zh-CN" sz="2000" dirty="0"/>
              <a:t>let</a:t>
            </a:r>
            <a:r>
              <a:rPr lang="zh-CN" altLang="en-US" sz="2000" dirty="0"/>
              <a:t>、</a:t>
            </a:r>
            <a:r>
              <a:rPr lang="en-US" altLang="zh-CN" sz="2000" dirty="0"/>
              <a:t>do</a:t>
            </a:r>
            <a:r>
              <a:rPr lang="zh-CN" altLang="en-US" sz="2000" dirty="0"/>
              <a:t>、</a:t>
            </a:r>
            <a:r>
              <a:rPr lang="en-US" altLang="zh-CN" sz="2000" dirty="0"/>
              <a:t>while</a:t>
            </a:r>
            <a:r>
              <a:rPr lang="zh-CN" altLang="en-US" sz="2000" dirty="0"/>
              <a:t>、</a:t>
            </a:r>
            <a:r>
              <a:rPr lang="en-US" altLang="zh-CN" sz="2000" dirty="0"/>
              <a:t>if</a:t>
            </a:r>
            <a:r>
              <a:rPr lang="zh-CN" altLang="en-US" sz="2000" dirty="0"/>
              <a:t> ）</a:t>
            </a:r>
            <a:endParaRPr lang="en-US" altLang="zh-CN" sz="2000" dirty="0"/>
          </a:p>
          <a:p>
            <a:pPr lvl="1"/>
            <a:r>
              <a:rPr lang="zh-CN" altLang="en-US" sz="2000" dirty="0"/>
              <a:t>由于 </a:t>
            </a:r>
            <a:r>
              <a:rPr lang="en-US" altLang="zh-CN" sz="2000" dirty="0"/>
              <a:t>else </a:t>
            </a:r>
            <a:r>
              <a:rPr lang="zh-CN" altLang="en-US" sz="2000" dirty="0"/>
              <a:t>语句可选，读完 </a:t>
            </a:r>
            <a:r>
              <a:rPr lang="en-US" altLang="zh-CN" sz="2000" dirty="0"/>
              <a:t>if </a:t>
            </a:r>
            <a:r>
              <a:rPr lang="zh-CN" altLang="en-US" sz="2000" dirty="0"/>
              <a:t>块的内容后，还必须向后读取一个 </a:t>
            </a:r>
            <a:r>
              <a:rPr lang="en-US" altLang="zh-CN" sz="2000" dirty="0"/>
              <a:t>token</a:t>
            </a:r>
            <a:r>
              <a:rPr lang="zh-CN" altLang="en-US" sz="2000" dirty="0"/>
              <a:t>，判断是否是 </a:t>
            </a:r>
            <a:r>
              <a:rPr lang="en-US" altLang="zh-CN" sz="2000" dirty="0"/>
              <a:t>else</a:t>
            </a:r>
          </a:p>
          <a:p>
            <a:pPr lvl="2"/>
            <a:r>
              <a:rPr lang="zh-CN" altLang="en-US" sz="1800" dirty="0"/>
              <a:t>可能会使 </a:t>
            </a:r>
            <a:r>
              <a:rPr lang="en-US" altLang="zh-CN" sz="1800" dirty="0"/>
              <a:t>tokenizer </a:t>
            </a:r>
            <a:r>
              <a:rPr lang="zh-CN" altLang="en-US" sz="1800" dirty="0"/>
              <a:t>的光标污染到 </a:t>
            </a:r>
            <a:r>
              <a:rPr lang="en-US" altLang="zh-CN" sz="1800" dirty="0"/>
              <a:t>if-else </a:t>
            </a:r>
            <a:r>
              <a:rPr lang="zh-CN" altLang="en-US" sz="1800" dirty="0"/>
              <a:t>语句的下一句</a:t>
            </a:r>
            <a:endParaRPr lang="en-US" altLang="zh-CN" sz="1800" dirty="0"/>
          </a:p>
          <a:p>
            <a:r>
              <a:rPr lang="en-US" altLang="zh-CN" sz="2400" dirty="0"/>
              <a:t>XML </a:t>
            </a:r>
            <a:r>
              <a:rPr lang="zh-CN" altLang="en-US" sz="2400" dirty="0"/>
              <a:t>使用 </a:t>
            </a:r>
            <a:r>
              <a:rPr lang="en-US" altLang="zh-CN" sz="2400" dirty="0"/>
              <a:t>DOM</a:t>
            </a:r>
            <a:r>
              <a:rPr lang="zh-CN" altLang="en-US" sz="2400" dirty="0"/>
              <a:t>方式处理</a:t>
            </a:r>
          </a:p>
          <a:p>
            <a:r>
              <a:rPr lang="zh-CN" altLang="en-US" sz="2400" dirty="0"/>
              <a:t>单元测试</a:t>
            </a:r>
            <a:endParaRPr lang="en-US" altLang="zh-CN" sz="2400" dirty="0"/>
          </a:p>
          <a:p>
            <a:pPr lvl="1"/>
            <a:r>
              <a:rPr lang="zh-CN" altLang="en-US" sz="2000" dirty="0"/>
              <a:t>我们在 </a:t>
            </a:r>
            <a:r>
              <a:rPr lang="en-US" altLang="zh-CN" sz="2000" dirty="0"/>
              <a:t>README </a:t>
            </a:r>
            <a:r>
              <a:rPr lang="zh-CN" altLang="en-US" sz="2000" dirty="0"/>
              <a:t>文件中提供了命令，无需 </a:t>
            </a:r>
            <a:r>
              <a:rPr lang="en-US" altLang="zh-CN" sz="2000" dirty="0"/>
              <a:t>IDE </a:t>
            </a:r>
            <a:r>
              <a:rPr lang="zh-CN" altLang="en-US" sz="2000" dirty="0"/>
              <a:t>也可以执行单元测试</a:t>
            </a:r>
          </a:p>
          <a:p>
            <a:r>
              <a:rPr lang="zh-CN" altLang="en-US" sz="2400" dirty="0"/>
              <a:t>代码的 </a:t>
            </a:r>
            <a:r>
              <a:rPr lang="en-US" altLang="zh-CN" sz="2400" dirty="0"/>
              <a:t>Java doc </a:t>
            </a:r>
            <a:r>
              <a:rPr lang="zh-CN" altLang="en-US" sz="2400" dirty="0"/>
              <a:t>还在撰写，将持续 </a:t>
            </a:r>
            <a:r>
              <a:rPr lang="en-US" altLang="zh-CN" sz="2400" dirty="0"/>
              <a:t>debug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924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5105FC-4D6C-446E-8F7E-5BC80ED8B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9" y="980073"/>
            <a:ext cx="6198268" cy="4286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5CCBA4-8F08-4378-8666-50ED9F44B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441" y="122823"/>
            <a:ext cx="5566612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2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FE98C-F375-4B23-952F-12380DF8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 test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4AA1750-10DB-4B25-9C84-F60682202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881" y="2647742"/>
            <a:ext cx="7429500" cy="3429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D80CD8AC-6DFC-41B4-96B1-0331EAD89CE3}"/>
              </a:ext>
            </a:extLst>
          </p:cNvPr>
          <p:cNvGrpSpPr/>
          <p:nvPr/>
        </p:nvGrpSpPr>
        <p:grpSpPr>
          <a:xfrm>
            <a:off x="6616832" y="366703"/>
            <a:ext cx="5206701" cy="3757318"/>
            <a:chOff x="6616832" y="366703"/>
            <a:chExt cx="5206701" cy="375731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018517B-7F3C-4672-B6F8-85CB4273A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07559" y="366703"/>
              <a:ext cx="2388332" cy="90489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130AC36-ACE6-445D-A541-5E4524AB5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6832" y="2617401"/>
              <a:ext cx="5206701" cy="1506620"/>
            </a:xfrm>
            <a:prstGeom prst="rect">
              <a:avLst/>
            </a:prstGeom>
          </p:spPr>
        </p:pic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6A459EFC-6C62-4763-A20A-36EF41C0C6CC}"/>
                </a:ext>
              </a:extLst>
            </p:cNvPr>
            <p:cNvCxnSpPr>
              <a:cxnSpLocks/>
            </p:cNvCxnSpPr>
            <p:nvPr/>
          </p:nvCxnSpPr>
          <p:spPr>
            <a:xfrm>
              <a:off x="9817766" y="1379621"/>
              <a:ext cx="0" cy="1129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60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1DF01-8A91-4593-8717-4CC7B82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871AB0-E931-4DFE-8F19-89845490D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74" y="0"/>
            <a:ext cx="5166483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D0080D-0A96-4DD5-A440-66F918658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758" y="0"/>
            <a:ext cx="4248579" cy="685800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96683BB2-722F-410E-8993-39244C5ED982}"/>
              </a:ext>
            </a:extLst>
          </p:cNvPr>
          <p:cNvSpPr/>
          <p:nvPr/>
        </p:nvSpPr>
        <p:spPr>
          <a:xfrm>
            <a:off x="6031831" y="3200399"/>
            <a:ext cx="858253" cy="68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26579D1-798B-4C89-A45F-53072B8AFFBF}"/>
              </a:ext>
            </a:extLst>
          </p:cNvPr>
          <p:cNvSpPr/>
          <p:nvPr/>
        </p:nvSpPr>
        <p:spPr>
          <a:xfrm>
            <a:off x="8045116" y="3481136"/>
            <a:ext cx="1900990" cy="12031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A0C1CA-1F72-4EDE-8003-899996A2C94B}"/>
              </a:ext>
            </a:extLst>
          </p:cNvPr>
          <p:cNvSpPr txBox="1"/>
          <p:nvPr/>
        </p:nvSpPr>
        <p:spPr>
          <a:xfrm>
            <a:off x="10052869" y="3481136"/>
            <a:ext cx="141170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逗号：错误的</a:t>
            </a:r>
            <a:r>
              <a:rPr lang="en-US" altLang="zh-CN" dirty="0"/>
              <a:t>XML</a:t>
            </a:r>
            <a:r>
              <a:rPr lang="zh-CN" altLang="en-US" dirty="0"/>
              <a:t>节点</a:t>
            </a:r>
          </a:p>
        </p:txBody>
      </p:sp>
    </p:spTree>
    <p:extLst>
      <p:ext uri="{BB962C8B-B14F-4D97-AF65-F5344CB8AC3E}">
        <p14:creationId xmlns:p14="http://schemas.microsoft.com/office/powerpoint/2010/main" val="111116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297</Words>
  <Application>Microsoft Office PowerPoint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第2小组第5周工作汇报</vt:lpstr>
      <vt:lpstr>JackCompiler项目的提交记录</vt:lpstr>
      <vt:lpstr>逻辑模型</vt:lpstr>
      <vt:lpstr>LL(0) 语言</vt:lpstr>
      <vt:lpstr>语法分析心得体会</vt:lpstr>
      <vt:lpstr>PowerPoint 演示文稿</vt:lpstr>
      <vt:lpstr>Unit test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第2小组第2周工作汇报</dc:title>
  <dc:creator>Fan Jin</dc:creator>
  <cp:lastModifiedBy>Fan Jin</cp:lastModifiedBy>
  <cp:revision>53</cp:revision>
  <dcterms:created xsi:type="dcterms:W3CDTF">2017-10-18T14:44:37Z</dcterms:created>
  <dcterms:modified xsi:type="dcterms:W3CDTF">2017-11-01T15:25:18Z</dcterms:modified>
</cp:coreProperties>
</file>