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8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57" r:id="rId16"/>
    <p:sldId id="268" r:id="rId17"/>
    <p:sldId id="261" r:id="rId18"/>
    <p:sldId id="270" r:id="rId19"/>
    <p:sldId id="259" r:id="rId20"/>
    <p:sldId id="267" r:id="rId21"/>
    <p:sldId id="282" r:id="rId22"/>
    <p:sldId id="283" r:id="rId23"/>
    <p:sldId id="285" r:id="rId24"/>
    <p:sldId id="284" r:id="rId2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16" autoAdjust="0"/>
  </p:normalViewPr>
  <p:slideViewPr>
    <p:cSldViewPr>
      <p:cViewPr varScale="1">
        <p:scale>
          <a:sx n="70" d="100"/>
          <a:sy n="70" d="100"/>
        </p:scale>
        <p:origin x="53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/>
      <dgm:spPr/>
      <dgm:t>
        <a:bodyPr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 custLinFactNeighborX="23644" custLinFactNeighborY="-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-594064" y="0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4203" y="39861"/>
        <a:ext cx="6207212" cy="1281229"/>
      </dsp:txXfrm>
    </dsp:sp>
    <dsp:sp modelId="{CA544AF7-F7B2-4CA5-9251-B4CDB8D06634}">
      <dsp:nvSpPr>
        <dsp:cNvPr id="0" name=""/>
        <dsp:cNvSpPr/>
      </dsp:nvSpPr>
      <dsp:spPr>
        <a:xfrm>
          <a:off x="1" y="1587776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" y="1627637"/>
        <a:ext cx="6101526" cy="1281229"/>
      </dsp:txXfrm>
    </dsp:sp>
    <dsp:sp modelId="{2AE92D3F-F0FA-45DD-BB60-4C6FBC6BC016}">
      <dsp:nvSpPr>
        <dsp:cNvPr id="0" name=""/>
        <dsp:cNvSpPr/>
      </dsp:nvSpPr>
      <dsp:spPr>
        <a:xfrm>
          <a:off x="594067" y="3175552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928" y="3215413"/>
        <a:ext cx="6101526" cy="1281229"/>
      </dsp:txXfrm>
    </dsp:sp>
    <dsp:sp modelId="{9CA877D8-99F8-40A0-89E9-59A61C9A70F4}">
      <dsp:nvSpPr>
        <dsp:cNvPr id="0" name=""/>
        <dsp:cNvSpPr/>
      </dsp:nvSpPr>
      <dsp:spPr>
        <a:xfrm>
          <a:off x="5848129" y="1032054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47168" y="1032054"/>
        <a:ext cx="486540" cy="665675"/>
      </dsp:txXfrm>
    </dsp:sp>
    <dsp:sp modelId="{62643EF2-016C-41F1-8CBC-398422A85727}">
      <dsp:nvSpPr>
        <dsp:cNvPr id="0" name=""/>
        <dsp:cNvSpPr/>
      </dsp:nvSpPr>
      <dsp:spPr>
        <a:xfrm>
          <a:off x="6651354" y="2603159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50393" y="2603159"/>
        <a:ext cx="486540" cy="66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2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00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99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83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58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438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71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5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9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05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91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67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08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38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10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zh-CN" altLang="en-US" dirty="0">
                <a:latin typeface="Impact" panose="020B0806030902050204" pitchFamily="34" charset="0"/>
                <a:sym typeface="Salesforce Sans"/>
              </a:rPr>
              <a:t>计算</a:t>
            </a:r>
            <a:r>
              <a:rPr lang="zh-CN" altLang="en-US" dirty="0" smtClean="0">
                <a:latin typeface="Impact" panose="020B0806030902050204" pitchFamily="34" charset="0"/>
                <a:sym typeface="Salesforce Sans"/>
              </a:rPr>
              <a:t>思维与系统设计基础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Weekly report</a:t>
            </a:r>
          </a:p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 2 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3743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第四组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田卓钰  孔德嘉  南佳凡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96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60648"/>
            <a:ext cx="856618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9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yriad Pro Light" panose="020B0603030403020204" pitchFamily="34" charset="0"/>
                <a:sym typeface="Salesforce Sans"/>
              </a:rPr>
              <a:t>Project 4</a:t>
            </a:r>
            <a:endParaRPr lang="zh-CN" altLang="en-US" dirty="0">
              <a:latin typeface="Myriad Pro Light" panose="020B060303040302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869836" cy="1752600"/>
          </a:xfrm>
        </p:spPr>
        <p:txBody>
          <a:bodyPr rtlCol="0">
            <a:normAutofit/>
          </a:bodyPr>
          <a:lstStyle/>
          <a:p>
            <a:r>
              <a:rPr lang="en-US" altLang="zh-CN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Programming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5176" y="5013176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南佳凡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自</a:t>
            </a:r>
            <a:r>
              <a:rPr lang="en-US" altLang="zh-CN" sz="2800" dirty="0" smtClean="0"/>
              <a:t>64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566021" y="764704"/>
            <a:ext cx="5184576" cy="1223963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知识内容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566020" y="2478907"/>
            <a:ext cx="9217023" cy="3816424"/>
          </a:xfrm>
        </p:spPr>
        <p:txBody>
          <a:bodyPr rtlCol="0"/>
          <a:lstStyle/>
          <a:p>
            <a:pPr rtl="0"/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Assembly Language</a:t>
            </a:r>
          </a:p>
          <a:p>
            <a:pPr rtl="0"/>
            <a:endParaRPr lang="en-US" altLang="zh-CN" dirty="0" smtClean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Assembler</a:t>
            </a:r>
          </a:p>
          <a:p>
            <a:pPr rtl="0"/>
            <a:endParaRPr lang="en-US" altLang="zh-CN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CN" dirty="0" err="1" smtClean="0">
                <a:latin typeface="Salesforce Sans"/>
                <a:ea typeface="微软雅黑" panose="020B0503020204020204" pitchFamily="34" charset="-122"/>
                <a:sym typeface="Salesforce Sans"/>
              </a:rPr>
              <a:t>CPUEmulator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617013" y="54885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题目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422004" y="1772816"/>
            <a:ext cx="5082740" cy="91440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1.mult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422004" y="2992016"/>
            <a:ext cx="4227457" cy="345440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and R1 and stores the result in R2.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 R1, R2 refer to RAM[0], RAM[1], and RAM[3], respectively.)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158" y="4515288"/>
            <a:ext cx="2139225" cy="1223963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6400485"/>
              </p:ext>
            </p:extLst>
          </p:nvPr>
        </p:nvGraphicFramePr>
        <p:xfrm>
          <a:off x="2854052" y="476673"/>
          <a:ext cx="79208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222204" y="5234997"/>
            <a:ext cx="7704856" cy="1360951"/>
            <a:chOff x="2955927" y="5668390"/>
            <a:chExt cx="5753439" cy="1360951"/>
          </a:xfrm>
        </p:grpSpPr>
        <p:sp>
          <p:nvSpPr>
            <p:cNvPr id="7" name="圆角矩形 6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2955927" y="5668390"/>
              <a:ext cx="5753439" cy="1360951"/>
            </a:xfrm>
            <a:prstGeom prst="roundRect">
              <a:avLst>
                <a:gd name="adj" fmla="val 10000"/>
              </a:avLst>
            </a:prstGeom>
            <a:gradFill>
              <a:gsLst>
                <a:gs pos="10000">
                  <a:schemeClr val="accent6">
                    <a:lumMod val="50000"/>
                  </a:schemeClr>
                </a:gs>
                <a:gs pos="56000">
                  <a:schemeClr val="accent6">
                    <a:lumMod val="75000"/>
                  </a:schemeClr>
                </a:gs>
                <a:gs pos="100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234551" y="5708250"/>
              <a:ext cx="4281442" cy="1281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rtlCol="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R2=R0*R1</a:t>
              </a:r>
              <a:endParaRPr lang="en-US" altLang="zh-CN" sz="3600" kern="12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235116" y="4684960"/>
            <a:ext cx="971864" cy="884618"/>
            <a:chOff x="5376477" y="2610758"/>
            <a:chExt cx="884618" cy="884618"/>
          </a:xfrm>
        </p:grpSpPr>
        <p:sp>
          <p:nvSpPr>
            <p:cNvPr id="10" name="下箭头 9"/>
            <p:cNvSpPr/>
            <p:nvPr/>
          </p:nvSpPr>
          <p:spPr>
            <a:xfrm>
              <a:off x="5376477" y="2610758"/>
              <a:ext cx="884618" cy="88461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下箭头 4"/>
            <p:cNvSpPr txBox="1"/>
            <p:nvPr/>
          </p:nvSpPr>
          <p:spPr>
            <a:xfrm>
              <a:off x="5575516" y="2610758"/>
              <a:ext cx="486540" cy="665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908720"/>
            <a:ext cx="3581400" cy="5114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908720"/>
            <a:ext cx="3562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692696"/>
            <a:ext cx="7517854" cy="54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2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00" y="406929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628800"/>
            <a:ext cx="10118928" cy="49300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16" y="548680"/>
            <a:ext cx="10342668" cy="5784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410547"/>
            <a:ext cx="11665296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Impact" panose="020B0806030902050204" pitchFamily="34" charset="0"/>
                <a:sym typeface="Salesforce Sans"/>
              </a:rPr>
              <a:t>Chapter 3 Sequential Logic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时序逻辑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2509020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工物</a:t>
            </a:r>
            <a:r>
              <a:rPr lang="en-US" altLang="zh-CN" sz="2800" dirty="0" smtClean="0"/>
              <a:t>40  </a:t>
            </a:r>
            <a:r>
              <a:rPr lang="zh-CN" altLang="en-US" sz="2800" dirty="0" smtClean="0"/>
              <a:t>孔</a:t>
            </a:r>
            <a:r>
              <a:rPr lang="zh-CN" altLang="en-US" sz="2800" dirty="0"/>
              <a:t>德</a:t>
            </a:r>
            <a:r>
              <a:rPr lang="zh-CN" altLang="en-US" sz="2800" dirty="0" smtClean="0"/>
              <a:t>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7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555" y="332656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44824"/>
            <a:ext cx="5804144" cy="2321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02" y="1862847"/>
            <a:ext cx="6473566" cy="4814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80" y="4293096"/>
            <a:ext cx="5798380" cy="23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80" y="26064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268760"/>
            <a:ext cx="6109292" cy="27170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077072"/>
            <a:ext cx="6102706" cy="26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1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8468" y="1855276"/>
            <a:ext cx="300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1"/>
                </a:solidFill>
              </a:rPr>
              <a:t>Maintain state</a:t>
            </a:r>
            <a:endParaRPr lang="zh-CN" alt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12612" y="2070429"/>
            <a:ext cx="144016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21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8468" y="1855276"/>
            <a:ext cx="300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1"/>
                </a:solidFill>
              </a:rPr>
              <a:t>Maintain state</a:t>
            </a:r>
            <a:endParaRPr lang="zh-CN" alt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12612" y="2070429"/>
            <a:ext cx="144016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304314" y="3681609"/>
            <a:ext cx="2052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altLang="zh-CN" sz="2800" dirty="0" smtClean="0"/>
              <a:t>ata flip-flop</a:t>
            </a:r>
          </a:p>
          <a:p>
            <a:pPr algn="ctr"/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490810"/>
            <a:ext cx="2376264" cy="25448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3490810"/>
            <a:ext cx="4333875" cy="2466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9522" y="5013176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out(t)=in(t-1)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19688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DFF(built in)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Register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Memory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Counter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02792" y="1844824"/>
            <a:ext cx="244554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1-Bit Register (Bit)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w-Bit Register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98268" y="3429000"/>
            <a:ext cx="36011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8-Register Memory (RAM8)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RAM64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RAM512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RAM4K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RAM16K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3790156" y="2132856"/>
            <a:ext cx="312625" cy="72008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790156" y="3717032"/>
            <a:ext cx="312625" cy="2304256"/>
          </a:xfrm>
          <a:prstGeom prst="leftBrace">
            <a:avLst>
              <a:gd name="adj1" fmla="val 8333"/>
              <a:gd name="adj2" fmla="val 2258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204864"/>
            <a:ext cx="440062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204864"/>
            <a:ext cx="4400622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2204864"/>
            <a:ext cx="4281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7392"/>
          <a:stretch/>
        </p:blipFill>
        <p:spPr>
          <a:xfrm>
            <a:off x="261764" y="1628800"/>
            <a:ext cx="11582400" cy="4752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49" y="1029082"/>
            <a:ext cx="6984776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187</TotalTime>
  <Words>195</Words>
  <Application>Microsoft Office PowerPoint</Application>
  <PresentationFormat>自定义</PresentationFormat>
  <Paragraphs>86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Salesforce Sans</vt:lpstr>
      <vt:lpstr>微软雅黑</vt:lpstr>
      <vt:lpstr>幼圆</vt:lpstr>
      <vt:lpstr>Arial</vt:lpstr>
      <vt:lpstr>Calibri</vt:lpstr>
      <vt:lpstr>Impact</vt:lpstr>
      <vt:lpstr>Myriad Pro Light</vt:lpstr>
      <vt:lpstr>Tahoma</vt:lpstr>
      <vt:lpstr>Times New Roman</vt:lpstr>
      <vt:lpstr>技术 16x9</vt:lpstr>
      <vt:lpstr>计算思维与系统设计基础</vt:lpstr>
      <vt:lpstr>Chapter 3 Sequential Logic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4</vt:lpstr>
      <vt:lpstr>知识内容</vt:lpstr>
      <vt:lpstr>题目</vt:lpstr>
      <vt:lpstr>MULT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Hugh #</dc:creator>
  <cp:lastModifiedBy>Hugh #</cp:lastModifiedBy>
  <cp:revision>16</cp:revision>
  <dcterms:created xsi:type="dcterms:W3CDTF">2017-10-07T07:12:28Z</dcterms:created>
  <dcterms:modified xsi:type="dcterms:W3CDTF">2017-10-12T03:48:54Z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