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9" r:id="rId4"/>
    <p:sldId id="270" r:id="rId5"/>
    <p:sldId id="271" r:id="rId6"/>
    <p:sldId id="272" r:id="rId7"/>
    <p:sldId id="279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67C7F87A-7471-4B5B-B00B-23021365C50C}">
          <p14:sldIdLst>
            <p14:sldId id="257"/>
            <p14:sldId id="259"/>
            <p14:sldId id="267"/>
            <p14:sldId id="266"/>
            <p14:sldId id="268"/>
          </p14:sldIdLst>
        </p14:section>
        <p14:section name="出版物大纲" id="{F9B827CB-A646-456E-9427-9C3724A121D0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  <a:srgbClr val="FF8F9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3D4B3E-BCCF-4905-92AA-FACBB19F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7183A74-1F4E-4D1F-B378-0C854227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78D10B-55FE-4C3F-8FFB-7FC8A758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6CB237C-3E37-4B41-92BB-593BF650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D7D38E6-4D07-4963-B947-0361294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1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4CD7EC1-61DD-4B3B-9EFB-4492FDAB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E130007-661A-4EBC-AE4C-BFEAFE2F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84081DB-CA43-4054-AE87-575532D5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013D13C-98D2-4871-8BDA-3F4FCF6C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1D2F87E-5346-4C44-A940-FFDEDA21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268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96D884E-7095-4847-A898-BCF40655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F3A8DBA2-B7F6-47BE-A4B3-9E7FEE07E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96F7DFF-D76F-4B66-A702-A80734D8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A216846-B64F-422D-A54D-A69E8AB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BB02700-6B58-49E3-A72A-2AF3F75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51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15EBE7-9574-446C-8812-A49D523F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2FBC68-72CE-4D27-ACCE-EF71186C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8CA9B5A-4A9B-4E40-92D2-2CB89B62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2A4357-31DB-4C4C-B957-7D0B6E9D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57BE9C-CED8-4154-BDDA-A7B52B72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98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9E30B1-65AE-4E9B-83E7-F9138FDC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8B7B6A3-FCE2-4C66-B666-DEFB14A5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2C4B404-1571-42BB-BA18-C19794B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77F6B2C-B651-4078-A940-5FE034FC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9B606BA-0BFF-4BC9-B38E-5C4A6DA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0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28C428-AAD5-4F94-A5B9-9DED7D30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C84F1A-EFC1-49A1-B7FA-FB409E3F4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08C4145-AE30-4085-AAF7-4EED3DCF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11C0DBF-E40F-4C83-9D4A-56F2B50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0A881E2-2600-4DA0-9B3A-F3E9A605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567DCE7-C3D2-4950-965D-15F26FF0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6024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2033AB-4D92-4908-89FE-1A8F83DC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317C996-B71E-48D8-ACD9-AE49690B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C2FD703-D3A1-483F-86BC-68E0C423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10F7E11-65A7-4094-BAEA-0C06D457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6FC61C4-62F2-46E8-88C2-6390BC9E1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3733642-E781-43D3-845B-BBC8B632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4483FFBB-C46A-4658-AB0D-FD4C43A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0492339-CF65-4F4C-884D-73971FDC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13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FDFD5B-2659-4533-91FC-4BDFA044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9938543-AF47-43AE-B9F7-A26F8709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8233676-FC15-4F85-B5E6-4E86A7D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0D49725-509D-4DE6-AA4A-A75BC44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55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FEC210F-45F4-4F4D-A5EF-DCD05ADF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9280A89-43F3-4825-BB57-C5361DE7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CC3C8A1-2E8C-462C-BF3E-4BF6EC2C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81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5928766-DADB-4ED3-815D-8B25629B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EC4745-6F0D-441C-BDC6-9EDE58D5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96C30C7-C20F-46E6-8912-31B7472D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7996234-0EBA-4547-92A8-A1CB22A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682531A-67CD-47C0-9D88-182AC18F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EC88384-791E-48AC-AB6E-06BC9646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0831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38E84E-1359-4C69-958D-B0EB482B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FCC29C96-4917-4665-9B28-CFBD85B91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E35A227-7A54-4305-AAD5-2EEF8842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81ED49C-6068-4AF8-9D7C-43CDFB69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BB7539B-1280-4D05-973A-715FDCC0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6B3FF58-0689-4CBE-AA08-CF2BDF2A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13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9E7988E-8EBD-489B-B3E4-F637ED3F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C50D7F7-8080-4C5A-AEEA-55171806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978011-8D9F-4844-AE9E-12677FE3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3281-77AE-4D3B-B12D-CB01643ABA8A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FF7DC95-B172-4420-83FB-72D7902BB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25DED3C-D5FD-40A9-BACD-2893B7B2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340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F33949-578A-473B-8345-9D5C474E6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小组</a:t>
            </a: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周</a:t>
            </a:r>
            <a:r>
              <a:rPr lang="zh-CN" altLang="en-US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BA2A408-B8A2-4F80-9CE5-4ABED9E5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计算思维与系统设计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金帆、李浩源、李闫涛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1818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19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===</a:t>
            </a:r>
            <a:r>
              <a:rPr lang="zh-CN" altLang="en-US" b="1" dirty="0"/>
              <a:t>背景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学习计算思维</a:t>
            </a:r>
          </a:p>
          <a:p>
            <a:pPr lvl="1"/>
            <a:r>
              <a:rPr lang="zh-CN" altLang="en-US" dirty="0"/>
              <a:t>学习不同抽象层之间的关联</a:t>
            </a:r>
          </a:p>
          <a:p>
            <a:pPr lvl="1"/>
            <a:r>
              <a:rPr lang="zh-CN" altLang="en-US" dirty="0" smtClean="0"/>
              <a:t>学习</a:t>
            </a:r>
            <a:r>
              <a:rPr lang="en-US" altLang="zh-CN" dirty="0" smtClean="0"/>
              <a:t>Jack</a:t>
            </a:r>
            <a:r>
              <a:rPr lang="zh-CN" altLang="en-US" dirty="0" smtClean="0"/>
              <a:t>语言</a:t>
            </a:r>
            <a:endParaRPr lang="zh-CN" altLang="en-US" dirty="0"/>
          </a:p>
          <a:p>
            <a:r>
              <a:rPr lang="en-US" altLang="zh-CN" b="1" dirty="0"/>
              <a:t>===</a:t>
            </a:r>
            <a:r>
              <a:rPr lang="zh-CN" altLang="en-US" b="1" dirty="0"/>
              <a:t>目标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使零碎的知识形成</a:t>
            </a:r>
            <a:r>
              <a:rPr lang="zh-CN" altLang="en-US" dirty="0" smtClean="0"/>
              <a:t>体系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</a:t>
            </a:r>
            <a:r>
              <a:rPr lang="en-US" altLang="zh-CN" dirty="0" smtClean="0"/>
              <a:t>Jack</a:t>
            </a:r>
            <a:r>
              <a:rPr lang="zh-CN" altLang="en-US" dirty="0" smtClean="0"/>
              <a:t>语言的语法</a:t>
            </a:r>
            <a:endParaRPr lang="zh-CN" altLang="en-US" dirty="0"/>
          </a:p>
          <a:p>
            <a:r>
              <a:rPr lang="en-US" altLang="zh-CN" b="1" dirty="0" smtClean="0"/>
              <a:t>===</a:t>
            </a:r>
            <a:r>
              <a:rPr lang="zh-CN" altLang="en-US" b="1" dirty="0"/>
              <a:t>输入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课堂教学</a:t>
            </a:r>
            <a:r>
              <a:rPr lang="en-US" altLang="zh-CN" dirty="0"/>
              <a:t>PPT </a:t>
            </a:r>
          </a:p>
          <a:p>
            <a:pPr lvl="1"/>
            <a:r>
              <a:rPr lang="en-US" altLang="zh-CN" dirty="0"/>
              <a:t>Wiki, Git, Endnote</a:t>
            </a:r>
          </a:p>
          <a:p>
            <a:pPr lvl="1"/>
            <a:r>
              <a:rPr lang="en-US" altLang="zh-CN" dirty="0" smtClean="0"/>
              <a:t>Nand2Tetris</a:t>
            </a:r>
            <a:r>
              <a:rPr lang="zh-CN" altLang="en-US" dirty="0"/>
              <a:t>教材</a:t>
            </a: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</a:t>
            </a:r>
            <a:endParaRPr lang="zh-CN" altLang="en-US" dirty="0"/>
          </a:p>
          <a:p>
            <a:pPr lvl="1"/>
            <a:r>
              <a:rPr lang="pt-PT" altLang="zh-CN" dirty="0" smtClean="0"/>
              <a:t>Jack OS API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D8742B3B-AB65-4C3F-B5F3-D3DEA50885DE}"/>
              </a:ext>
            </a:extLst>
          </p:cNvPr>
          <p:cNvSpPr txBox="1">
            <a:spLocks/>
          </p:cNvSpPr>
          <p:nvPr/>
        </p:nvSpPr>
        <p:spPr>
          <a:xfrm>
            <a:off x="6548718" y="1690688"/>
            <a:ext cx="42268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===</a:t>
            </a:r>
            <a:r>
              <a:rPr lang="zh-CN" altLang="en-US" b="1" dirty="0"/>
              <a:t>过程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上课教学</a:t>
            </a:r>
          </a:p>
          <a:p>
            <a:pPr lvl="1"/>
            <a:r>
              <a:rPr lang="zh-CN" altLang="en-US" dirty="0"/>
              <a:t>组员互相学习、请教</a:t>
            </a:r>
            <a:r>
              <a:rPr lang="zh-CN" altLang="en-US" dirty="0" smtClean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章教材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Jack</a:t>
            </a:r>
            <a:r>
              <a:rPr lang="zh-CN" altLang="en-US" dirty="0" smtClean="0"/>
              <a:t>语言写一个</a:t>
            </a:r>
            <a:r>
              <a:rPr lang="en-US" altLang="zh-CN" dirty="0" smtClean="0"/>
              <a:t>2048</a:t>
            </a:r>
            <a:r>
              <a:rPr lang="zh-CN" altLang="en-US" dirty="0" smtClean="0"/>
              <a:t>游戏</a:t>
            </a:r>
            <a:endParaRPr lang="zh-CN" altLang="en-US" dirty="0"/>
          </a:p>
          <a:p>
            <a:r>
              <a:rPr lang="en-US" altLang="zh-CN" b="1" dirty="0"/>
              <a:t>===</a:t>
            </a:r>
            <a:r>
              <a:rPr lang="zh-CN" altLang="en-US" b="1" dirty="0"/>
              <a:t>输出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个人学习报告</a:t>
            </a:r>
          </a:p>
          <a:p>
            <a:pPr lvl="1"/>
            <a:r>
              <a:rPr lang="zh-CN" altLang="en-US" dirty="0"/>
              <a:t>自编教材初稿的大纲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可在虚拟机上运行的</a:t>
            </a:r>
            <a:r>
              <a:rPr lang="en-US" altLang="zh-CN" dirty="0" smtClean="0"/>
              <a:t>2048</a:t>
            </a:r>
            <a:r>
              <a:rPr lang="zh-CN" altLang="en-US" dirty="0" smtClean="0"/>
              <a:t>游戏（第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章作业）</a:t>
            </a:r>
            <a:endParaRPr lang="zh-CN" altLang="en-US" dirty="0"/>
          </a:p>
          <a:p>
            <a:r>
              <a:rPr lang="en-US" altLang="zh-CN" b="1" dirty="0" smtClean="0"/>
              <a:t>===</a:t>
            </a:r>
            <a:r>
              <a:rPr lang="zh-CN" altLang="en-US" b="1" dirty="0"/>
              <a:t>效果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 smtClean="0"/>
              <a:t>所</a:t>
            </a:r>
            <a:r>
              <a:rPr lang="zh-CN" altLang="en-US" dirty="0"/>
              <a:t>写</a:t>
            </a:r>
            <a:r>
              <a:rPr lang="zh-CN" altLang="en-US" dirty="0" smtClean="0"/>
              <a:t>的程序实现预期功能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788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9418B2-D9D9-4954-BBBB-A26A355C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FE66FF7-E9E2-4094-AA08-C33DD426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518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0. </a:t>
            </a:r>
            <a:r>
              <a:rPr lang="en-US" altLang="zh-CN" b="1" dirty="0">
                <a:solidFill>
                  <a:schemeClr val="accent1"/>
                </a:solidFill>
              </a:rPr>
              <a:t>Introduction</a:t>
            </a:r>
          </a:p>
          <a:p>
            <a:pPr lvl="1"/>
            <a:r>
              <a:rPr lang="en-US" altLang="zh-CN" dirty="0"/>
              <a:t>How compilers work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Introduction to Jack Language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1. </a:t>
            </a:r>
            <a:r>
              <a:rPr lang="en-US" altLang="zh-CN" b="1" dirty="0">
                <a:solidFill>
                  <a:srgbClr val="00B050"/>
                </a:solidFill>
              </a:rPr>
              <a:t>Tokenization</a:t>
            </a:r>
          </a:p>
          <a:p>
            <a:pPr lvl="1"/>
            <a:r>
              <a:rPr lang="en-US" altLang="zh-CN" dirty="0"/>
              <a:t>Finite state machines</a:t>
            </a:r>
          </a:p>
          <a:p>
            <a:pPr lvl="1"/>
            <a:r>
              <a:rPr lang="en-US" altLang="zh-CN" dirty="0"/>
              <a:t>Design Tokenizer module by contract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F95361B8-6C83-4C56-B67F-5D1129A45D77}"/>
              </a:ext>
            </a:extLst>
          </p:cNvPr>
          <p:cNvSpPr txBox="1">
            <a:spLocks/>
          </p:cNvSpPr>
          <p:nvPr/>
        </p:nvSpPr>
        <p:spPr>
          <a:xfrm>
            <a:off x="4401671" y="1690688"/>
            <a:ext cx="3635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 </a:t>
            </a:r>
            <a:r>
              <a:rPr lang="en-US" altLang="zh-CN" b="1" dirty="0">
                <a:solidFill>
                  <a:srgbClr val="FF0000"/>
                </a:solidFill>
              </a:rPr>
              <a:t>Syntax tree</a:t>
            </a:r>
          </a:p>
          <a:p>
            <a:pPr lvl="1"/>
            <a:r>
              <a:rPr lang="en-US" altLang="zh-CN" dirty="0"/>
              <a:t>Tree and its traverse</a:t>
            </a:r>
          </a:p>
          <a:p>
            <a:pPr lvl="1"/>
            <a:r>
              <a:rPr lang="en-US" altLang="zh-CN" dirty="0"/>
              <a:t>Stack and recursion</a:t>
            </a:r>
          </a:p>
          <a:p>
            <a:pPr lvl="1"/>
            <a:r>
              <a:rPr lang="en-US" altLang="zh-CN" dirty="0"/>
              <a:t>Design Analyzer module by contract</a:t>
            </a:r>
          </a:p>
          <a:p>
            <a:pPr lvl="1"/>
            <a:r>
              <a:rPr lang="en-US" altLang="zh-CN" dirty="0"/>
              <a:t>Disambiguation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r>
              <a:rPr lang="en-US" altLang="zh-CN" dirty="0" err="1"/>
              <a:t>Dockerization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B17A034-6998-4BEC-A723-62BA93D217D9}"/>
              </a:ext>
            </a:extLst>
          </p:cNvPr>
          <p:cNvSpPr txBox="1">
            <a:spLocks/>
          </p:cNvSpPr>
          <p:nvPr/>
        </p:nvSpPr>
        <p:spPr>
          <a:xfrm>
            <a:off x="8113058" y="365124"/>
            <a:ext cx="3635188" cy="6214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 </a:t>
            </a:r>
            <a:r>
              <a:rPr lang="en-US" altLang="zh-CN" b="1" dirty="0">
                <a:solidFill>
                  <a:srgbClr val="FF0000"/>
                </a:solidFill>
              </a:rPr>
              <a:t>Code generation</a:t>
            </a:r>
          </a:p>
          <a:p>
            <a:pPr lvl="1"/>
            <a:r>
              <a:rPr lang="en-US" altLang="zh-CN" dirty="0"/>
              <a:t>Stack-based VM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Handling Lifecycle</a:t>
            </a:r>
          </a:p>
          <a:p>
            <a:pPr lvl="1"/>
            <a:r>
              <a:rPr lang="en-US" altLang="zh-CN" dirty="0"/>
              <a:t>Parsing expressions</a:t>
            </a:r>
          </a:p>
          <a:p>
            <a:pPr lvl="1"/>
            <a:r>
              <a:rPr lang="en-US" altLang="zh-CN" dirty="0"/>
              <a:t>Subroutine calls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b="1" dirty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altLang="zh-CN" dirty="0"/>
              <a:t>Java docs</a:t>
            </a:r>
          </a:p>
          <a:p>
            <a:pPr lvl="1"/>
            <a:r>
              <a:rPr lang="en-US" altLang="zh-CN" dirty="0"/>
              <a:t>Readme file</a:t>
            </a:r>
          </a:p>
          <a:p>
            <a:endParaRPr lang="en-US" altLang="zh-CN" dirty="0"/>
          </a:p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18771EC0-E283-4D7B-B5DC-76D37A8C19B0}"/>
              </a:ext>
            </a:extLst>
          </p:cNvPr>
          <p:cNvSpPr txBox="1"/>
          <p:nvPr/>
        </p:nvSpPr>
        <p:spPr>
          <a:xfrm>
            <a:off x="466165" y="5970494"/>
            <a:ext cx="64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任务分工：</a:t>
            </a:r>
            <a:r>
              <a:rPr lang="zh-CN" altLang="en-US" dirty="0">
                <a:solidFill>
                  <a:srgbClr val="FF0000"/>
                </a:solidFill>
              </a:rPr>
              <a:t>金帆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chemeClr val="accent1"/>
                </a:solidFill>
              </a:rPr>
              <a:t>李浩源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B050"/>
                </a:solidFill>
              </a:rPr>
              <a:t>李闫涛</a:t>
            </a:r>
          </a:p>
        </p:txBody>
      </p:sp>
    </p:spTree>
    <p:extLst>
      <p:ext uri="{BB962C8B-B14F-4D97-AF65-F5344CB8AC3E}">
        <p14:creationId xmlns="" xmlns:p14="http://schemas.microsoft.com/office/powerpoint/2010/main" val="29460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Rules of 2048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The game has a 4-by-4 grid and some blocks with value on it</a:t>
            </a:r>
          </a:p>
          <a:p>
            <a:pPr lvl="1"/>
            <a:r>
              <a:rPr lang="en-US" altLang="zh-CN" dirty="0" smtClean="0"/>
              <a:t>Press arrow keys to move</a:t>
            </a:r>
          </a:p>
          <a:p>
            <a:pPr lvl="1"/>
            <a:r>
              <a:rPr lang="en-US" altLang="zh-CN" dirty="0" smtClean="0"/>
              <a:t>During a move operation</a:t>
            </a:r>
          </a:p>
          <a:p>
            <a:pPr lvl="2"/>
            <a:r>
              <a:rPr lang="en-US" altLang="zh-CN" dirty="0" smtClean="0"/>
              <a:t>all blocks are moved to that direction</a:t>
            </a:r>
          </a:p>
          <a:p>
            <a:pPr lvl="2"/>
            <a:r>
              <a:rPr lang="en-US" altLang="zh-CN" dirty="0" smtClean="0"/>
              <a:t>Two blocks with the same value which are adjacent and are added together, forming a new block with the added value</a:t>
            </a:r>
          </a:p>
          <a:p>
            <a:pPr lvl="2"/>
            <a:r>
              <a:rPr lang="en-US" altLang="zh-CN" dirty="0" smtClean="0"/>
              <a:t>A block with value 2 or 4 is placed on a random place</a:t>
            </a:r>
          </a:p>
          <a:p>
            <a:pPr lvl="1"/>
            <a:r>
              <a:rPr lang="en-US" altLang="zh-CN" dirty="0" smtClean="0"/>
              <a:t>When a block with value 2048 comes up, the player wins</a:t>
            </a:r>
          </a:p>
          <a:p>
            <a:pPr lvl="1"/>
            <a:r>
              <a:rPr lang="en-US" altLang="zh-CN" dirty="0" smtClean="0"/>
              <a:t>When there is no valid operation, the game is over</a:t>
            </a:r>
          </a:p>
        </p:txBody>
      </p:sp>
    </p:spTree>
    <p:extLst>
      <p:ext uri="{BB962C8B-B14F-4D97-AF65-F5344CB8AC3E}">
        <p14:creationId xmlns="" xmlns:p14="http://schemas.microsoft.com/office/powerpoint/2010/main" val="1077465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4A5D59-C203-44D0-B279-EA7693EB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变量的可见性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977911A-8E83-4D98-843D-D0DEB4CB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field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局部变量，定义于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仅对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内部定义可见，不可外部调用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仅属于特定物件</a:t>
            </a:r>
            <a:endParaRPr lang="en-US" altLang="zh-CN" dirty="0" smtClean="0"/>
          </a:p>
          <a:p>
            <a:r>
              <a:rPr lang="en-US" altLang="zh-CN" dirty="0" smtClean="0"/>
              <a:t>static</a:t>
            </a:r>
          </a:p>
          <a:p>
            <a:pPr lvl="1"/>
            <a:r>
              <a:rPr lang="zh-CN" altLang="en-US" dirty="0" smtClean="0"/>
              <a:t>可见性同上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同一个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的所有物件共用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</a:t>
            </a:r>
            <a:r>
              <a:rPr lang="zh-CN" altLang="en-US" dirty="0" smtClean="0"/>
              <a:t>，定义于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仅对内部定义可见</a:t>
            </a:r>
            <a:endParaRPr lang="en-US" altLang="zh-CN" dirty="0" smtClean="0"/>
          </a:p>
          <a:p>
            <a:r>
              <a:rPr lang="zh-CN" altLang="en-US" dirty="0" smtClean="0"/>
              <a:t>无全局变量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7344229" y="420914"/>
            <a:ext cx="580571" cy="2612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51486" y="4492171"/>
            <a:ext cx="580571" cy="2612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50629" y="2365829"/>
            <a:ext cx="420914" cy="203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43371" y="5145315"/>
            <a:ext cx="420914" cy="203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50301" y="246836"/>
            <a:ext cx="4225699" cy="634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527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0868F6-0737-478B-8C36-ECDB4CBE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5" y="23449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子程序的调用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2ED887A-97C2-4DCB-B3DA-19499DCD6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0"/>
            <a:ext cx="4343400" cy="5464629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function</a:t>
            </a:r>
            <a:endParaRPr lang="en-US" altLang="zh-CN" dirty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在任何地方均以</a:t>
            </a:r>
            <a:r>
              <a:rPr lang="en-US" altLang="zh-CN" dirty="0" err="1" smtClean="0"/>
              <a:t>className</a:t>
            </a:r>
            <a:r>
              <a:rPr lang="en-US" altLang="zh-CN" dirty="0" err="1" smtClean="0"/>
              <a:t>.functionName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的方式调用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内部不可引用外部变量、函数，只能通过参数表传值</a:t>
            </a:r>
            <a:endParaRPr lang="en-US" altLang="zh-CN" dirty="0" smtClean="0"/>
          </a:p>
          <a:p>
            <a:r>
              <a:rPr lang="en-US" altLang="zh-CN" dirty="0" smtClean="0"/>
              <a:t>method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 smtClean="0"/>
              <a:t>物件定义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内可直接相互调用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外部调用以</a:t>
            </a:r>
            <a:r>
              <a:rPr lang="en-US" altLang="zh-CN" dirty="0" err="1" smtClean="0"/>
              <a:t>objectName.methodName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定义时可操作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变量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6386287" y="3468914"/>
            <a:ext cx="2728684" cy="2902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89950" y="5783943"/>
            <a:ext cx="1249136" cy="3057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597900" y="1792513"/>
            <a:ext cx="1242786" cy="3093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49031" y="1509484"/>
            <a:ext cx="1132114" cy="2975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25659" y="2735942"/>
            <a:ext cx="1081312" cy="2685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0629" y="2264228"/>
            <a:ext cx="1139370" cy="2612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42300" y="6103256"/>
            <a:ext cx="1104898" cy="1895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60457" y="174172"/>
            <a:ext cx="914400" cy="290286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017657" y="4869544"/>
            <a:ext cx="914400" cy="290286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41771" y="1792514"/>
            <a:ext cx="914400" cy="290286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525657" y="5798457"/>
            <a:ext cx="914400" cy="290286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004629" y="4869542"/>
            <a:ext cx="979714" cy="312057"/>
          </a:xfrm>
          <a:prstGeom prst="rect">
            <a:avLst/>
          </a:prstGeom>
          <a:solidFill>
            <a:srgbClr val="FF8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55544" y="6095999"/>
            <a:ext cx="979714" cy="312057"/>
          </a:xfrm>
          <a:prstGeom prst="rect">
            <a:avLst/>
          </a:prstGeom>
          <a:solidFill>
            <a:srgbClr val="FF8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084457" y="5138058"/>
            <a:ext cx="914400" cy="290286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72842" y="202950"/>
            <a:ext cx="4925785" cy="665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155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2048</a:t>
            </a:r>
            <a:r>
              <a:rPr lang="zh-CN" altLang="en-US" dirty="0" smtClean="0"/>
              <a:t>游戏规则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游戏界面有</a:t>
            </a:r>
            <a:r>
              <a:rPr lang="en-US" altLang="zh-CN" dirty="0" smtClean="0"/>
              <a:t>4x4</a:t>
            </a:r>
            <a:r>
              <a:rPr lang="zh-CN" altLang="en-US" dirty="0" smtClean="0"/>
              <a:t>的方格，其中一些格子上有数字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用方向键移动，若此方向上可移动，每次移动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所有方格都移到该方向的尽头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同方向上无分隔的两个具有相同数字的方格合为一个，数字相加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在随机一个空格上放一个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4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若出现</a:t>
            </a:r>
            <a:r>
              <a:rPr lang="en-US" altLang="zh-CN" dirty="0" smtClean="0"/>
              <a:t>2048</a:t>
            </a:r>
            <a:r>
              <a:rPr lang="zh-CN" altLang="en-US" dirty="0" smtClean="0"/>
              <a:t>则判定为胜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若四个方向均不可移动则游戏结束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1163" y="2852738"/>
            <a:ext cx="23526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1268412" y="3862387"/>
            <a:ext cx="8028535" cy="2358892"/>
            <a:chOff x="2703512" y="2465387"/>
            <a:chExt cx="8028535" cy="2358892"/>
          </a:xfrm>
        </p:grpSpPr>
        <p:pic>
          <p:nvPicPr>
            <p:cNvPr id="7" name="图片 6" descr="movedown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3512" y="2465387"/>
              <a:ext cx="2466975" cy="2333625"/>
            </a:xfrm>
            <a:prstGeom prst="rect">
              <a:avLst/>
            </a:prstGeom>
          </p:spPr>
        </p:pic>
        <p:pic>
          <p:nvPicPr>
            <p:cNvPr id="8" name="图片 7" descr="movedown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0322" y="2547804"/>
              <a:ext cx="2371725" cy="2276475"/>
            </a:xfrm>
            <a:prstGeom prst="rect">
              <a:avLst/>
            </a:prstGeom>
          </p:spPr>
        </p:pic>
        <p:sp>
          <p:nvSpPr>
            <p:cNvPr id="9" name="右箭头 8"/>
            <p:cNvSpPr/>
            <p:nvPr/>
          </p:nvSpPr>
          <p:spPr>
            <a:xfrm>
              <a:off x="5295900" y="3505200"/>
              <a:ext cx="2984500" cy="469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按下“↓”键</a:t>
              </a:r>
              <a:endParaRPr lang="zh-CN" altLang="en-US" dirty="0"/>
            </a:p>
          </p:txBody>
        </p:sp>
      </p:grpSp>
      <p:pic>
        <p:nvPicPr>
          <p:cNvPr id="11" name="图片 10" descr="win3 - 副本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887" y="3624262"/>
            <a:ext cx="3552825" cy="2276475"/>
          </a:xfrm>
          <a:prstGeom prst="rect">
            <a:avLst/>
          </a:prstGeom>
        </p:spPr>
      </p:pic>
      <p:pic>
        <p:nvPicPr>
          <p:cNvPr id="12" name="图片 11" descr="los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9337" y="3692525"/>
            <a:ext cx="3971925" cy="2419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7465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493</Words>
  <Application>Microsoft Office PowerPoint</Application>
  <PresentationFormat>自定义</PresentationFormat>
  <Paragraphs>99</Paragraphs>
  <Slides>8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第2小组第9周工作汇报</vt:lpstr>
      <vt:lpstr>逻辑模型</vt:lpstr>
      <vt:lpstr>文档大纲</vt:lpstr>
      <vt:lpstr>Rules of 2048 game</vt:lpstr>
      <vt:lpstr>变量的可见性</vt:lpstr>
      <vt:lpstr>子程序的调用</vt:lpstr>
      <vt:lpstr>幻灯片 7</vt:lpstr>
      <vt:lpstr>2048游戏规则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第2小组第2周工作汇报</dc:title>
  <dc:creator>Fan Jin</dc:creator>
  <cp:lastModifiedBy>as</cp:lastModifiedBy>
  <cp:revision>83</cp:revision>
  <dcterms:created xsi:type="dcterms:W3CDTF">2017-10-18T14:44:37Z</dcterms:created>
  <dcterms:modified xsi:type="dcterms:W3CDTF">2017-11-22T15:52:44Z</dcterms:modified>
</cp:coreProperties>
</file>