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555" y="630938"/>
            <a:ext cx="5234893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382" y="1098388"/>
            <a:ext cx="10317076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757" y="5979198"/>
            <a:ext cx="8044326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382" y="6375679"/>
            <a:ext cx="2329419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788" y="6375679"/>
            <a:ext cx="4114264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6039" y="6375679"/>
            <a:ext cx="2329419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2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2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5012" y="382386"/>
            <a:ext cx="1491938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37" y="382387"/>
            <a:ext cx="8391493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508" y="1073890"/>
            <a:ext cx="8186005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508" y="5159783"/>
            <a:ext cx="7016575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125" y="6375679"/>
            <a:ext cx="1493752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8377" y="6375679"/>
            <a:ext cx="4114264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1140" y="6375679"/>
            <a:ext cx="1487373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272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269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36" y="2286000"/>
            <a:ext cx="4799975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931" y="2286000"/>
            <a:ext cx="4799975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34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566" y="381002"/>
            <a:ext cx="10171376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516" y="2199635"/>
            <a:ext cx="4799975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136" y="2909102"/>
            <a:ext cx="4799975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001" y="2199635"/>
            <a:ext cx="4799975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001" y="2909102"/>
            <a:ext cx="4799975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157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8851" y="0"/>
            <a:ext cx="4801563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00" y="457201"/>
            <a:ext cx="3091712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951" y="920377"/>
            <a:ext cx="6157617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6800" y="1741336"/>
            <a:ext cx="30917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952" y="6375679"/>
            <a:ext cx="1233194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348" y="6375679"/>
            <a:ext cx="3481725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0274" y="6375679"/>
            <a:ext cx="1232296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966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28" y="2"/>
            <a:ext cx="7354628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8851" y="0"/>
            <a:ext cx="4801563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799" y="457200"/>
            <a:ext cx="3091715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6799" y="1741336"/>
            <a:ext cx="30917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851" y="6375679"/>
            <a:ext cx="1232296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348" y="6375679"/>
            <a:ext cx="3481725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828" y="6375679"/>
            <a:ext cx="1234279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514" y="382385"/>
            <a:ext cx="10176998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514" y="2286003"/>
            <a:ext cx="10176998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15" y="6375679"/>
            <a:ext cx="2329419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75679"/>
            <a:ext cx="4114264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81" y="6375679"/>
            <a:ext cx="2819032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710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6986" y="0"/>
            <a:ext cx="2834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278782" y="688381"/>
            <a:ext cx="8212594" cy="5179868"/>
            <a:chOff x="1113802" y="150512"/>
            <a:chExt cx="9233978" cy="5873740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1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113802" y="946372"/>
              <a:ext cx="1545588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Goal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113802" y="150512"/>
              <a:ext cx="1545588" cy="717915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Background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194" y="842963"/>
            <a:ext cx="108214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398" y="1814864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407" y="1417249"/>
            <a:ext cx="667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Help the reader learn the structure of computer systems, both in hardware and in software.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Help the reader acquire computational thinking.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Help the reader accomplish the Nand2Tetris course, and learn some utility tools like </a:t>
            </a:r>
            <a:r>
              <a:rPr lang="en-US" altLang="zh-CN" sz="1200" dirty="0" err="1">
                <a:solidFill>
                  <a:schemeClr val="bg1"/>
                </a:solidFill>
              </a:rPr>
              <a:t>MediaWiki</a:t>
            </a:r>
            <a:r>
              <a:rPr lang="en-US" altLang="zh-CN" sz="1200" dirty="0">
                <a:solidFill>
                  <a:schemeClr val="bg1"/>
                </a:solidFill>
              </a:rPr>
              <a:t>, and git.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53407" y="725639"/>
            <a:ext cx="7022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This publication does not require the reader to have background in computer structure or circuit design.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The reader may find it a challenge to do the homework by their own, since the computer system is highly abstract, but a publication can help learners overcome these challenges.</a:t>
            </a:r>
          </a:p>
        </p:txBody>
      </p:sp>
      <p:sp>
        <p:nvSpPr>
          <p:cNvPr id="40" name="Rounded Rectangle 7"/>
          <p:cNvSpPr/>
          <p:nvPr/>
        </p:nvSpPr>
        <p:spPr>
          <a:xfrm>
            <a:off x="3286894" y="2188620"/>
            <a:ext cx="1008319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Effect</a:t>
            </a:r>
            <a:endParaRPr 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07128" y="2188620"/>
            <a:ext cx="1029464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Output</a:t>
            </a:r>
            <a:endParaRPr 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043811" y="2180984"/>
            <a:ext cx="1065568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Activites</a:t>
            </a:r>
            <a:endParaRPr 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8992333" y="2188620"/>
            <a:ext cx="1000958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Input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3925029" y="31575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</a:t>
            </a: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2966096" y="2554932"/>
            <a:ext cx="1688950" cy="3178324"/>
          </a:xfrm>
        </p:spPr>
        <p:txBody>
          <a:bodyPr>
            <a:normAutofit fontScale="92500"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The reader should understand the four fundamental concepts of computational thinking: Abstraction, modularity, staging, and focus.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The reader should be able to the teach other learners about the Nand2Tetris course, and be able to apply the logic model in their own fields.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After reading this publication, the reader should be able to accomplish the 12 homework tasks with the help of the textbook and MOOC videos. 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After reading this publication, the reader should have a whole picture about the complete hardware and software hierarchy.</a:t>
            </a:r>
            <a:endParaRPr lang="zh-CN" altLang="en-US" sz="900" dirty="0"/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4877385" y="2584342"/>
            <a:ext cx="1688950" cy="3148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This publication, with 12 chapters corresponding with the chapters in the textbook, and a logic model in each chapter.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All 12 homework assignments have been accomplished, with source codes and documentation.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Weekly reports by our team members, </a:t>
            </a:r>
            <a:r>
              <a:rPr lang="en-US" altLang="zh-CN" sz="1600" dirty="0" err="1">
                <a:solidFill>
                  <a:schemeClr val="bg1"/>
                </a:solidFill>
              </a:rPr>
              <a:t>stoted</a:t>
            </a:r>
            <a:r>
              <a:rPr lang="en-US" altLang="zh-CN" sz="1600" dirty="0">
                <a:solidFill>
                  <a:schemeClr val="bg1"/>
                </a:solidFill>
              </a:rPr>
              <a:t> in a git repo together with source codes.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Functional implementations of the chess Go and 2048 in Jack language, in place of the Tetris game in the textbook.</a:t>
            </a: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6732120" y="2583624"/>
            <a:ext cx="1688950" cy="3149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>
                <a:solidFill>
                  <a:schemeClr val="bg1"/>
                </a:solidFill>
              </a:rPr>
              <a:t>Write logic models for each chapter.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Give our perspectives of the chapters, and provide additional materials.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Guide to the homework in each chapter, providing specifications and our thoughts. Part of our answer codes are exemplified.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Learn utility tools, such as </a:t>
            </a:r>
            <a:r>
              <a:rPr lang="en-US" altLang="zh-CN" sz="900" dirty="0" err="1">
                <a:solidFill>
                  <a:schemeClr val="bg1"/>
                </a:solidFill>
              </a:rPr>
              <a:t>MediaWiki</a:t>
            </a:r>
            <a:r>
              <a:rPr lang="en-US" altLang="zh-CN" sz="900" dirty="0">
                <a:solidFill>
                  <a:schemeClr val="bg1"/>
                </a:solidFill>
              </a:rPr>
              <a:t> for documentation, git for groupwork version control, and Phabricator for team resource management.</a:t>
            </a: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8619925" y="2539819"/>
            <a:ext cx="1688950" cy="3193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textbook: The elements of Computing Systems, by Noam Nisan and Shimon </a:t>
            </a:r>
            <a:r>
              <a:rPr lang="en-US" altLang="zh-CN" sz="1600" dirty="0" err="1">
                <a:solidFill>
                  <a:schemeClr val="bg1"/>
                </a:solidFill>
              </a:rPr>
              <a:t>Schocken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Nand2Tetris course website (video on Coursera, sample code and template for homework)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Lecture slides by Prof. Ben Gu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Textbooks about computer architecture and compilers.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Online references.</a:t>
            </a:r>
          </a:p>
        </p:txBody>
      </p:sp>
    </p:spTree>
    <p:extLst>
      <p:ext uri="{BB962C8B-B14F-4D97-AF65-F5344CB8AC3E}">
        <p14:creationId xmlns:p14="http://schemas.microsoft.com/office/powerpoint/2010/main" val="29115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14" y="1268761"/>
            <a:ext cx="10176998" cy="46108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 Boolean Logic</a:t>
            </a:r>
          </a:p>
          <a:p>
            <a:r>
              <a:rPr lang="en-US" altLang="zh-CN" dirty="0"/>
              <a:t>2 Boolean Arithmetic</a:t>
            </a:r>
          </a:p>
          <a:p>
            <a:r>
              <a:rPr lang="en-US" altLang="zh-CN" dirty="0"/>
              <a:t>3 Sequential Logic</a:t>
            </a:r>
          </a:p>
          <a:p>
            <a:r>
              <a:rPr lang="en-US" altLang="zh-CN" dirty="0"/>
              <a:t>4 Machine Language</a:t>
            </a:r>
          </a:p>
          <a:p>
            <a:r>
              <a:rPr lang="en-US" altLang="zh-CN" dirty="0"/>
              <a:t>5 Computer Architecture</a:t>
            </a:r>
          </a:p>
          <a:p>
            <a:r>
              <a:rPr lang="en-US" altLang="zh-CN" dirty="0"/>
              <a:t>6 Assembler</a:t>
            </a:r>
          </a:p>
          <a:p>
            <a:r>
              <a:rPr lang="en-US" altLang="zh-CN" dirty="0"/>
              <a:t>7 Virtual Machine I: Stack Arithmetic</a:t>
            </a:r>
          </a:p>
          <a:p>
            <a:r>
              <a:rPr lang="en-US" altLang="zh-CN" dirty="0"/>
              <a:t>8 Virtual Machine II: Program Control</a:t>
            </a:r>
          </a:p>
          <a:p>
            <a:r>
              <a:rPr lang="en-US" altLang="zh-CN" dirty="0"/>
              <a:t>9 High-Level Language</a:t>
            </a:r>
          </a:p>
          <a:p>
            <a:r>
              <a:rPr lang="en-US" altLang="zh-CN" dirty="0"/>
              <a:t>10 Compiler I: Syntax Analysis</a:t>
            </a:r>
          </a:p>
          <a:p>
            <a:r>
              <a:rPr lang="en-US" altLang="zh-CN" dirty="0"/>
              <a:t>11 Compiler II: Code Generation</a:t>
            </a:r>
          </a:p>
          <a:p>
            <a:r>
              <a:rPr lang="en-US" altLang="zh-CN" dirty="0"/>
              <a:t>12 Operating System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598" y="24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2107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109</TotalTime>
  <Words>437</Words>
  <Application>Microsoft Office PowerPoint</Application>
  <PresentationFormat>自定义</PresentationFormat>
  <Paragraphs>43</Paragraphs>
  <Slides>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Lantinghei SC Extralight</vt:lpstr>
      <vt:lpstr>微軟正黑體</vt:lpstr>
      <vt:lpstr>方正小标宋简体</vt:lpstr>
      <vt:lpstr>华文中宋</vt:lpstr>
      <vt:lpstr>宋体</vt:lpstr>
      <vt:lpstr>Arial</vt:lpstr>
      <vt:lpstr>Gill Sans MT</vt:lpstr>
      <vt:lpstr>Impact</vt:lpstr>
      <vt:lpstr>Kartika</vt:lpstr>
      <vt:lpstr>主题1</vt:lpstr>
      <vt:lpstr>PowerPoint 演示文稿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zzj</dc:creator>
  <cp:lastModifiedBy>Fan Jin</cp:lastModifiedBy>
  <cp:revision>14</cp:revision>
  <dcterms:created xsi:type="dcterms:W3CDTF">2018-01-04T06:00:50Z</dcterms:created>
  <dcterms:modified xsi:type="dcterms:W3CDTF">2018-01-04T09:29:03Z</dcterms:modified>
</cp:coreProperties>
</file>