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1C782-A7D3-40D9-880C-FF391BBA7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Report_Group1_Week7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774E1E-7E7A-4186-B454-7932E49DD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第一组第七周小组展示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564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BF6B9-F8E1-4F0A-847E-9539F343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683"/>
          </a:xfrm>
        </p:spPr>
        <p:txBody>
          <a:bodyPr/>
          <a:lstStyle/>
          <a:p>
            <a:r>
              <a:rPr lang="en-US" altLang="zh-CN" dirty="0"/>
              <a:t>Staging : Screen</a:t>
            </a:r>
            <a:r>
              <a:rPr lang="zh-CN" altLang="en-US" dirty="0"/>
              <a:t>类的实现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C7EE2-4E26-4B4E-BD4F-5924EB1D7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257"/>
            <a:ext cx="3910569" cy="4777105"/>
          </a:xfrm>
        </p:spPr>
        <p:txBody>
          <a:bodyPr/>
          <a:lstStyle/>
          <a:p>
            <a:r>
              <a:rPr lang="en-US" altLang="zh-CN" dirty="0" err="1"/>
              <a:t>drawLine</a:t>
            </a:r>
            <a:r>
              <a:rPr lang="zh-CN" altLang="en-US" dirty="0"/>
              <a:t>方法</a:t>
            </a:r>
            <a:r>
              <a:rPr lang="en-US" altLang="zh-CN" dirty="0"/>
              <a:t>: staging</a:t>
            </a:r>
          </a:p>
          <a:p>
            <a:endParaRPr lang="en-US" altLang="zh-CN" dirty="0"/>
          </a:p>
          <a:p>
            <a:r>
              <a:rPr lang="zh-CN" altLang="en-US" dirty="0"/>
              <a:t>一行一行地</a:t>
            </a:r>
            <a:r>
              <a:rPr lang="en-US" altLang="zh-CN" dirty="0" err="1"/>
              <a:t>drawLine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Bresenham</a:t>
            </a:r>
            <a:r>
              <a:rPr lang="zh-CN" altLang="en-US" dirty="0"/>
              <a:t>优点？</a:t>
            </a:r>
            <a:endParaRPr lang="en-US" altLang="zh-CN" dirty="0"/>
          </a:p>
          <a:p>
            <a:r>
              <a:rPr lang="zh-CN" altLang="en-US" dirty="0"/>
              <a:t>避免了</a:t>
            </a:r>
            <a:r>
              <a:rPr lang="en-US" altLang="zh-CN" dirty="0" err="1"/>
              <a:t>Math.sqrt</a:t>
            </a:r>
            <a:r>
              <a:rPr lang="zh-CN" altLang="en-US" dirty="0"/>
              <a:t>函数的使用</a:t>
            </a:r>
            <a:r>
              <a:rPr lang="en-US" altLang="zh-CN" dirty="0"/>
              <a:t>, </a:t>
            </a:r>
            <a:r>
              <a:rPr lang="zh-CN" altLang="en-US" dirty="0"/>
              <a:t>复杂度降低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F82D5F-D5C1-43EE-A2F8-248E318C4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243" y="1264257"/>
            <a:ext cx="6649711" cy="533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6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0B87B-6C60-4DD6-A09D-BD282D61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375E03-D14F-453D-8AB6-995CE10F6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9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A92257EE-09C9-4B3C-B80E-E3A33A70B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" y="0"/>
            <a:ext cx="12133935" cy="68580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E191639-151A-43A1-AB0D-6C4F24DD1191}"/>
              </a:ext>
            </a:extLst>
          </p:cNvPr>
          <p:cNvSpPr txBox="1"/>
          <p:nvPr/>
        </p:nvSpPr>
        <p:spPr>
          <a:xfrm>
            <a:off x="2846567" y="48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4B5F9E2-2FD8-4207-956F-3DAFCA601A18}"/>
              </a:ext>
            </a:extLst>
          </p:cNvPr>
          <p:cNvSpPr txBox="1"/>
          <p:nvPr/>
        </p:nvSpPr>
        <p:spPr>
          <a:xfrm>
            <a:off x="2397317" y="317808"/>
            <a:ext cx="89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B0043BB-C6A8-4736-9C90-CFEC7C9D4766}"/>
              </a:ext>
            </a:extLst>
          </p:cNvPr>
          <p:cNvSpPr txBox="1"/>
          <p:nvPr/>
        </p:nvSpPr>
        <p:spPr>
          <a:xfrm>
            <a:off x="3967702" y="269587"/>
            <a:ext cx="6694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1.</a:t>
            </a:r>
            <a:r>
              <a:rPr lang="zh-CN" altLang="en-US" sz="1600" dirty="0">
                <a:solidFill>
                  <a:schemeClr val="bg1"/>
                </a:solidFill>
              </a:rPr>
              <a:t>期中考试周</a:t>
            </a:r>
            <a:r>
              <a:rPr lang="en-US" altLang="zh-CN" sz="1600" dirty="0">
                <a:solidFill>
                  <a:schemeClr val="bg1"/>
                </a:solidFill>
              </a:rPr>
              <a:t>, </a:t>
            </a:r>
            <a:r>
              <a:rPr lang="zh-CN" altLang="en-US" sz="1600" dirty="0">
                <a:solidFill>
                  <a:schemeClr val="bg1"/>
                </a:solidFill>
              </a:rPr>
              <a:t>时间比较紧迫</a:t>
            </a:r>
            <a:r>
              <a:rPr lang="en-US" altLang="zh-CN" sz="1600" dirty="0">
                <a:solidFill>
                  <a:schemeClr val="bg1"/>
                </a:solidFill>
              </a:rPr>
              <a:t>.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201C1A-CA4C-405D-8EA6-6CBC224ABA33}"/>
              </a:ext>
            </a:extLst>
          </p:cNvPr>
          <p:cNvSpPr/>
          <p:nvPr/>
        </p:nvSpPr>
        <p:spPr>
          <a:xfrm>
            <a:off x="9856968" y="2485634"/>
            <a:ext cx="16114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1.Nand2tetris</a:t>
            </a:r>
            <a:r>
              <a:rPr lang="zh-CN" altLang="en-US" dirty="0">
                <a:solidFill>
                  <a:schemeClr val="bg1"/>
                </a:solidFill>
              </a:rPr>
              <a:t>课件、作业提示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en-US" altLang="zh-CN" dirty="0" err="1">
                <a:solidFill>
                  <a:schemeClr val="bg1"/>
                </a:solidFill>
              </a:rPr>
              <a:t>Tensorflow</a:t>
            </a:r>
            <a:r>
              <a:rPr lang="zh-CN" altLang="en-US" dirty="0">
                <a:solidFill>
                  <a:schemeClr val="bg1"/>
                </a:solidFill>
              </a:rPr>
              <a:t>中文文档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密码学教材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4. </a:t>
            </a:r>
            <a:r>
              <a:rPr lang="en-US" altLang="zh-CN" dirty="0" err="1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代码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5.</a:t>
            </a:r>
            <a:r>
              <a:rPr lang="zh-CN" altLang="en-US" dirty="0">
                <a:solidFill>
                  <a:schemeClr val="bg1"/>
                </a:solidFill>
              </a:rPr>
              <a:t>概率论与数理统计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8774386-1117-4300-9755-C5A969731AC9}"/>
              </a:ext>
            </a:extLst>
          </p:cNvPr>
          <p:cNvSpPr txBox="1"/>
          <p:nvPr/>
        </p:nvSpPr>
        <p:spPr>
          <a:xfrm>
            <a:off x="2397317" y="109728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目标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1948FC-35AB-47B6-888C-F4F9001121CD}"/>
              </a:ext>
            </a:extLst>
          </p:cNvPr>
          <p:cNvSpPr txBox="1"/>
          <p:nvPr/>
        </p:nvSpPr>
        <p:spPr>
          <a:xfrm>
            <a:off x="7690236" y="19560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过程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809F510-F54F-4319-8876-60027A3492B2}"/>
              </a:ext>
            </a:extLst>
          </p:cNvPr>
          <p:cNvSpPr txBox="1"/>
          <p:nvPr/>
        </p:nvSpPr>
        <p:spPr>
          <a:xfrm>
            <a:off x="5155095" y="19560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输出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3BA685B-A4DB-4EF7-B671-C1C57B9E8D90}"/>
              </a:ext>
            </a:extLst>
          </p:cNvPr>
          <p:cNvSpPr txBox="1"/>
          <p:nvPr/>
        </p:nvSpPr>
        <p:spPr>
          <a:xfrm>
            <a:off x="2659306" y="19560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效果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A82EE6E-A691-45F5-B96B-E2E93D3EC3A9}"/>
              </a:ext>
            </a:extLst>
          </p:cNvPr>
          <p:cNvSpPr txBox="1"/>
          <p:nvPr/>
        </p:nvSpPr>
        <p:spPr>
          <a:xfrm>
            <a:off x="10262590" y="19497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输入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B61A35-D9EA-4470-A17B-BA95512FCE03}"/>
              </a:ext>
            </a:extLst>
          </p:cNvPr>
          <p:cNvSpPr/>
          <p:nvPr/>
        </p:nvSpPr>
        <p:spPr>
          <a:xfrm>
            <a:off x="7081880" y="2571901"/>
            <a:ext cx="21267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继续编写</a:t>
            </a:r>
            <a:r>
              <a:rPr lang="en-US" altLang="zh-CN" dirty="0">
                <a:solidFill>
                  <a:schemeClr val="bg1"/>
                </a:solidFill>
              </a:rPr>
              <a:t>Lex</a:t>
            </a:r>
            <a:r>
              <a:rPr lang="zh-CN" altLang="en-US" dirty="0">
                <a:solidFill>
                  <a:schemeClr val="bg1"/>
                </a:solidFill>
              </a:rPr>
              <a:t>代码，调整细节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尝试实现</a:t>
            </a:r>
            <a:r>
              <a:rPr lang="en-US" altLang="zh-CN" dirty="0">
                <a:solidFill>
                  <a:schemeClr val="bg1"/>
                </a:solidFill>
              </a:rPr>
              <a:t>Project12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>
                <a:solidFill>
                  <a:schemeClr val="bg1"/>
                </a:solidFill>
              </a:rPr>
              <a:t>Screen</a:t>
            </a:r>
            <a:r>
              <a:rPr lang="zh-CN" altLang="en-US" dirty="0">
                <a:solidFill>
                  <a:schemeClr val="bg1"/>
                </a:solidFill>
              </a:rPr>
              <a:t>类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阅读</a:t>
            </a:r>
            <a:r>
              <a:rPr lang="en-US" altLang="zh-CN" dirty="0" err="1">
                <a:solidFill>
                  <a:schemeClr val="bg1"/>
                </a:solidFill>
              </a:rPr>
              <a:t>TensorFlow</a:t>
            </a:r>
            <a:r>
              <a:rPr lang="zh-CN" altLang="en-US" dirty="0">
                <a:solidFill>
                  <a:schemeClr val="bg1"/>
                </a:solidFill>
              </a:rPr>
              <a:t>中文文档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学习</a:t>
            </a:r>
            <a:r>
              <a:rPr lang="en-US" altLang="zh-CN" dirty="0" err="1">
                <a:solidFill>
                  <a:schemeClr val="bg1"/>
                </a:solidFill>
              </a:rPr>
              <a:t>Softmax</a:t>
            </a:r>
            <a:r>
              <a:rPr lang="zh-CN" altLang="en-US" dirty="0">
                <a:solidFill>
                  <a:schemeClr val="bg1"/>
                </a:solidFill>
              </a:rPr>
              <a:t>回归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编写质因数分解、创建公钥私钥，尝试破解的程序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1DCFFE5-7444-4807-9177-62E4D9F54AD4}"/>
              </a:ext>
            </a:extLst>
          </p:cNvPr>
          <p:cNvSpPr/>
          <p:nvPr/>
        </p:nvSpPr>
        <p:spPr>
          <a:xfrm>
            <a:off x="4794223" y="2612854"/>
            <a:ext cx="15931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Project10 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12</a:t>
            </a:r>
            <a:r>
              <a:rPr lang="zh-CN" altLang="en-US" dirty="0">
                <a:solidFill>
                  <a:schemeClr val="bg1"/>
                </a:solidFill>
              </a:rPr>
              <a:t>作业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实现公钥私钥加密的简单程序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学习报告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小组报告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0A268F-984D-4E31-AA3C-8233F3651C7C}"/>
              </a:ext>
            </a:extLst>
          </p:cNvPr>
          <p:cNvSpPr/>
          <p:nvPr/>
        </p:nvSpPr>
        <p:spPr>
          <a:xfrm>
            <a:off x="2324708" y="2587803"/>
            <a:ext cx="16390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-apple-system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了解了</a:t>
            </a:r>
            <a:r>
              <a:rPr lang="en-US" altLang="zh-CN" dirty="0" err="1">
                <a:solidFill>
                  <a:schemeClr val="bg1"/>
                </a:solidFill>
                <a:latin typeface="-apple-system"/>
              </a:rPr>
              <a:t>Softmax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回归以及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Screen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类</a:t>
            </a: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chemeClr val="bg1"/>
                </a:solidFill>
                <a:effectLst/>
                <a:latin typeface="-apple-system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了解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RSA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算法的原理，并且对其复杂度有了全新的认识</a:t>
            </a: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chemeClr val="bg1"/>
                </a:solidFill>
                <a:effectLst/>
                <a:latin typeface="-apple-system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对范畴论中的一些概念，尤其是各种连线有了更深的理解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.</a:t>
            </a:r>
            <a:endParaRPr lang="zh-CN" altLang="en-US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D2E4B54-2C71-4004-B9F6-EB6E682B0263}"/>
              </a:ext>
            </a:extLst>
          </p:cNvPr>
          <p:cNvSpPr txBox="1"/>
          <p:nvPr/>
        </p:nvSpPr>
        <p:spPr>
          <a:xfrm>
            <a:off x="458012" y="2644170"/>
            <a:ext cx="4792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逻辑模型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F30D91-39BA-41B2-8159-B89F20316F93}"/>
              </a:ext>
            </a:extLst>
          </p:cNvPr>
          <p:cNvSpPr txBox="1"/>
          <p:nvPr/>
        </p:nvSpPr>
        <p:spPr>
          <a:xfrm>
            <a:off x="2489650" y="61679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外部因素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4A49845-5228-4A32-8C36-0CC364E3FB3B}"/>
              </a:ext>
            </a:extLst>
          </p:cNvPr>
          <p:cNvSpPr/>
          <p:nvPr/>
        </p:nvSpPr>
        <p:spPr>
          <a:xfrm>
            <a:off x="3963728" y="1138657"/>
            <a:ext cx="4706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学会使用</a:t>
            </a:r>
            <a:r>
              <a:rPr lang="en-US" altLang="zh-CN" dirty="0">
                <a:solidFill>
                  <a:schemeClr val="bg1"/>
                </a:solidFill>
              </a:rPr>
              <a:t>SSH</a:t>
            </a:r>
            <a:r>
              <a:rPr lang="zh-CN" altLang="en-US" dirty="0">
                <a:solidFill>
                  <a:schemeClr val="bg1"/>
                </a:solidFill>
              </a:rPr>
              <a:t>，了解</a:t>
            </a:r>
            <a:r>
              <a:rPr lang="en-US" altLang="zh-CN" dirty="0" err="1">
                <a:solidFill>
                  <a:schemeClr val="bg1"/>
                </a:solidFill>
              </a:rPr>
              <a:t>TensorFlow</a:t>
            </a:r>
            <a:r>
              <a:rPr lang="zh-CN" altLang="en-US" dirty="0">
                <a:solidFill>
                  <a:schemeClr val="bg1"/>
                </a:solidFill>
              </a:rPr>
              <a:t>如何进行训练</a:t>
            </a:r>
          </a:p>
        </p:txBody>
      </p:sp>
    </p:spTree>
    <p:extLst>
      <p:ext uri="{BB962C8B-B14F-4D97-AF65-F5344CB8AC3E}">
        <p14:creationId xmlns:p14="http://schemas.microsoft.com/office/powerpoint/2010/main" val="377534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43DAD-22E6-4A2A-B0A1-EFB9082E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70561"/>
          </a:xfrm>
        </p:spPr>
        <p:txBody>
          <a:bodyPr/>
          <a:lstStyle/>
          <a:p>
            <a:r>
              <a:rPr lang="en-US" altLang="zh-CN" dirty="0"/>
              <a:t>Project 12</a:t>
            </a:r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F77EB-A88A-4F1A-B17B-2B9E485E0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Operating System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 dirty="0"/>
              <a:t>组成部分</a:t>
            </a:r>
            <a:endParaRPr lang="en-US" altLang="zh-CN" dirty="0"/>
          </a:p>
          <a:p>
            <a:pPr lvl="1"/>
            <a:r>
              <a:rPr lang="en-US" altLang="zh-CN" dirty="0"/>
              <a:t>Math</a:t>
            </a:r>
          </a:p>
          <a:p>
            <a:pPr lvl="2"/>
            <a:r>
              <a:rPr lang="zh-CN" altLang="en-US" dirty="0"/>
              <a:t>函数</a:t>
            </a:r>
            <a:r>
              <a:rPr lang="en-US" altLang="zh-CN" dirty="0"/>
              <a:t>, </a:t>
            </a:r>
            <a:r>
              <a:rPr lang="zh-CN" altLang="en-US" dirty="0"/>
              <a:t>实现</a:t>
            </a:r>
            <a:r>
              <a:rPr lang="en-US" altLang="zh-CN" dirty="0"/>
              <a:t>(</a:t>
            </a:r>
            <a:r>
              <a:rPr lang="zh-CN" altLang="en-US" dirty="0"/>
              <a:t>算法</a:t>
            </a:r>
            <a:r>
              <a:rPr lang="en-US" altLang="zh-CN" dirty="0"/>
              <a:t>), </a:t>
            </a:r>
            <a:r>
              <a:rPr lang="zh-CN" altLang="en-US" dirty="0"/>
              <a:t>例子</a:t>
            </a:r>
            <a:endParaRPr lang="en-US" altLang="zh-CN" dirty="0"/>
          </a:p>
          <a:p>
            <a:pPr lvl="2"/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Output</a:t>
            </a:r>
          </a:p>
          <a:p>
            <a:pPr lvl="1"/>
            <a:r>
              <a:rPr lang="en-US" altLang="zh-CN" dirty="0"/>
              <a:t>Screen</a:t>
            </a:r>
          </a:p>
          <a:p>
            <a:pPr lvl="1"/>
            <a:r>
              <a:rPr lang="en-US" altLang="zh-CN" dirty="0"/>
              <a:t>Keyboard</a:t>
            </a:r>
          </a:p>
          <a:p>
            <a:pPr lvl="1"/>
            <a:r>
              <a:rPr lang="en-US" altLang="zh-CN" dirty="0"/>
              <a:t>Memory</a:t>
            </a:r>
          </a:p>
          <a:p>
            <a:pPr lvl="1"/>
            <a:r>
              <a:rPr lang="en-US" altLang="zh-CN" dirty="0"/>
              <a:t>Sys</a:t>
            </a:r>
          </a:p>
          <a:p>
            <a:pPr lvl="1"/>
            <a:r>
              <a:rPr lang="en-US" altLang="zh-CN" dirty="0"/>
              <a:t>Array</a:t>
            </a:r>
          </a:p>
          <a:p>
            <a:pPr lvl="1"/>
            <a:r>
              <a:rPr lang="en-US" altLang="zh-CN" dirty="0"/>
              <a:t>String</a:t>
            </a:r>
          </a:p>
          <a:p>
            <a:r>
              <a:rPr lang="en-US" altLang="zh-CN" dirty="0"/>
              <a:t>OS</a:t>
            </a:r>
            <a:r>
              <a:rPr lang="zh-CN" altLang="en-US" dirty="0"/>
              <a:t>类与类之间的联系</a:t>
            </a:r>
            <a:endParaRPr lang="en-US" altLang="zh-CN" dirty="0"/>
          </a:p>
          <a:p>
            <a:pPr lvl="1"/>
            <a:r>
              <a:rPr lang="en-US" altLang="zh-CN" dirty="0"/>
              <a:t>Sys and all</a:t>
            </a:r>
          </a:p>
          <a:p>
            <a:pPr lvl="1"/>
            <a:r>
              <a:rPr lang="en-US" altLang="zh-CN" dirty="0"/>
              <a:t>Array and Memory</a:t>
            </a:r>
          </a:p>
          <a:p>
            <a:pPr lvl="1"/>
            <a:r>
              <a:rPr lang="en-US" altLang="zh-CN" dirty="0"/>
              <a:t>…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046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02F5F-94C2-444B-9AAB-0B2A310D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463"/>
          </a:xfrm>
        </p:spPr>
        <p:txBody>
          <a:bodyPr/>
          <a:lstStyle/>
          <a:p>
            <a:r>
              <a:rPr lang="en-US" altLang="zh-CN" dirty="0"/>
              <a:t>Project 10</a:t>
            </a:r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DE34C-7D1B-4B5B-AA8F-87580069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6063"/>
            <a:ext cx="8596668" cy="474529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设计合约</a:t>
            </a:r>
            <a:endParaRPr lang="en-US" altLang="zh-CN" dirty="0"/>
          </a:p>
          <a:p>
            <a:pPr lvl="1"/>
            <a:r>
              <a:rPr lang="en-US" altLang="zh-CN" dirty="0"/>
              <a:t>Tokenize</a:t>
            </a:r>
          </a:p>
          <a:p>
            <a:pPr lvl="1"/>
            <a:r>
              <a:rPr lang="en-US" altLang="zh-CN" dirty="0"/>
              <a:t>parse</a:t>
            </a:r>
            <a:r>
              <a:rPr lang="zh-CN" altLang="en-US" dirty="0"/>
              <a:t>（有一套严格的合约规定）</a:t>
            </a:r>
            <a:endParaRPr lang="en-US" altLang="zh-CN" dirty="0"/>
          </a:p>
          <a:p>
            <a:r>
              <a:rPr lang="zh-CN" altLang="en-US" dirty="0"/>
              <a:t>什么是正则表达式？ 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zh-CN" altLang="en-US" dirty="0"/>
              <a:t>具体的例子（这里只需要简单的例子，因为</a:t>
            </a:r>
            <a:r>
              <a:rPr lang="en-US" altLang="zh-CN" dirty="0"/>
              <a:t>tokenize</a:t>
            </a:r>
            <a:r>
              <a:rPr lang="zh-CN" altLang="en-US" dirty="0"/>
              <a:t>和</a:t>
            </a:r>
            <a:r>
              <a:rPr lang="en-US" altLang="zh-CN" dirty="0"/>
              <a:t>parse</a:t>
            </a:r>
            <a:r>
              <a:rPr lang="zh-CN" altLang="en-US" dirty="0"/>
              <a:t>中，只需要处理</a:t>
            </a:r>
            <a:r>
              <a:rPr lang="en-US" altLang="zh-CN" dirty="0"/>
              <a:t>Jack</a:t>
            </a:r>
            <a:r>
              <a:rPr lang="zh-CN" altLang="en-US" dirty="0"/>
              <a:t>语言中有限的关键词）</a:t>
            </a:r>
            <a:endParaRPr lang="en-US" altLang="zh-CN" dirty="0"/>
          </a:p>
          <a:p>
            <a:r>
              <a:rPr lang="zh-CN" altLang="en-US" dirty="0"/>
              <a:t>什么是</a:t>
            </a:r>
            <a:r>
              <a:rPr lang="en-US" altLang="zh-CN" dirty="0"/>
              <a:t>Lex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它和</a:t>
            </a:r>
            <a:r>
              <a:rPr lang="en-US" altLang="zh-CN" dirty="0"/>
              <a:t>C</a:t>
            </a:r>
            <a:r>
              <a:rPr lang="zh-CN" altLang="en-US" dirty="0"/>
              <a:t>语言的联系</a:t>
            </a:r>
            <a:endParaRPr lang="en-US" altLang="zh-CN" dirty="0"/>
          </a:p>
          <a:p>
            <a:pPr lvl="1"/>
            <a:r>
              <a:rPr lang="zh-CN" altLang="en-US" dirty="0"/>
              <a:t>自身的逻辑结构</a:t>
            </a:r>
            <a:endParaRPr lang="en-US" altLang="zh-CN" dirty="0"/>
          </a:p>
          <a:p>
            <a:pPr lvl="1"/>
            <a:r>
              <a:rPr lang="zh-CN" altLang="en-US" dirty="0"/>
              <a:t>顺序读取一遍的特点</a:t>
            </a:r>
            <a:endParaRPr lang="en-US" altLang="zh-CN" dirty="0"/>
          </a:p>
          <a:p>
            <a:r>
              <a:rPr lang="zh-CN" altLang="en-US" dirty="0"/>
              <a:t>一个简单的例子</a:t>
            </a:r>
            <a:endParaRPr lang="en-US" altLang="zh-CN" dirty="0"/>
          </a:p>
          <a:p>
            <a:r>
              <a:rPr lang="zh-CN" altLang="en-US" dirty="0"/>
              <a:t>栈</a:t>
            </a:r>
            <a:endParaRPr lang="en-US" altLang="zh-CN" dirty="0"/>
          </a:p>
          <a:p>
            <a:pPr lvl="1"/>
            <a:r>
              <a:rPr lang="zh-CN" altLang="en-US" dirty="0"/>
              <a:t>先进后出的数据结构</a:t>
            </a:r>
            <a:endParaRPr lang="en-US" altLang="zh-CN" dirty="0"/>
          </a:p>
          <a:p>
            <a:pPr lvl="1"/>
            <a:r>
              <a:rPr lang="zh-CN" altLang="en-US" dirty="0"/>
              <a:t>和编译的关系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Lex</a:t>
            </a:r>
            <a:r>
              <a:rPr lang="zh-CN" altLang="en-US" dirty="0"/>
              <a:t>中实现栈</a:t>
            </a:r>
            <a:endParaRPr lang="en-US" altLang="zh-CN" dirty="0"/>
          </a:p>
          <a:p>
            <a:r>
              <a:rPr lang="zh-CN" altLang="en-US" dirty="0"/>
              <a:t>参考阅读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34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BF6B9-F8E1-4F0A-847E-9539F343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683"/>
          </a:xfrm>
        </p:spPr>
        <p:txBody>
          <a:bodyPr/>
          <a:lstStyle/>
          <a:p>
            <a:r>
              <a:rPr lang="en-US" altLang="zh-CN" dirty="0"/>
              <a:t>Staging : Screen</a:t>
            </a:r>
            <a:r>
              <a:rPr lang="zh-CN" altLang="en-US" dirty="0"/>
              <a:t>类的实现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C7EE2-4E26-4B4E-BD4F-5924EB1D7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257"/>
            <a:ext cx="3910569" cy="4777105"/>
          </a:xfrm>
        </p:spPr>
        <p:txBody>
          <a:bodyPr/>
          <a:lstStyle/>
          <a:p>
            <a:r>
              <a:rPr lang="en-US" altLang="zh-CN" dirty="0" err="1"/>
              <a:t>drawPixel</a:t>
            </a:r>
            <a:r>
              <a:rPr lang="en-US" altLang="zh-CN" dirty="0"/>
              <a:t>	: </a:t>
            </a:r>
            <a:r>
              <a:rPr lang="zh-CN" altLang="en-US" dirty="0"/>
              <a:t>在 </a:t>
            </a:r>
            <a:r>
              <a:rPr lang="en-US" altLang="zh-CN" dirty="0"/>
              <a:t>512 * 256</a:t>
            </a:r>
            <a:r>
              <a:rPr lang="zh-CN" altLang="en-US" dirty="0"/>
              <a:t>屏幕上将</a:t>
            </a:r>
            <a:r>
              <a:rPr lang="en-US" altLang="zh-CN" dirty="0"/>
              <a:t>(x, y)</a:t>
            </a:r>
            <a:r>
              <a:rPr lang="zh-CN" altLang="en-US" dirty="0"/>
              <a:t>上的像素点填色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一个字代表了</a:t>
            </a:r>
            <a:r>
              <a:rPr lang="en-US" altLang="zh-CN" dirty="0"/>
              <a:t>16</a:t>
            </a:r>
            <a:r>
              <a:rPr lang="zh-CN" altLang="en-US" dirty="0"/>
              <a:t>个像素点的填充情况</a:t>
            </a:r>
            <a:r>
              <a:rPr lang="en-US" altLang="zh-CN" dirty="0"/>
              <a:t>.</a:t>
            </a:r>
            <a:r>
              <a:rPr lang="zh-CN" altLang="en-US" dirty="0"/>
              <a:t>每比特的布尔值代表当前像素点的填充</a:t>
            </a:r>
            <a:r>
              <a:rPr lang="en-US" altLang="zh-CN" dirty="0"/>
              <a:t>.</a:t>
            </a:r>
            <a:r>
              <a:rPr lang="zh-CN" altLang="en-US" dirty="0"/>
              <a:t>（黑 </a:t>
            </a:r>
            <a:r>
              <a:rPr lang="en-US" altLang="zh-CN" dirty="0"/>
              <a:t>= True, </a:t>
            </a:r>
            <a:r>
              <a:rPr lang="zh-CN" altLang="en-US" dirty="0"/>
              <a:t>白 </a:t>
            </a:r>
            <a:r>
              <a:rPr lang="en-US" altLang="zh-CN" dirty="0"/>
              <a:t>= False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r</a:t>
            </a:r>
            <a:r>
              <a:rPr lang="zh-CN" altLang="en-US" dirty="0"/>
              <a:t>行</a:t>
            </a:r>
            <a:r>
              <a:rPr lang="en-US" altLang="zh-CN" dirty="0"/>
              <a:t>c</a:t>
            </a:r>
            <a:r>
              <a:rPr lang="zh-CN" altLang="en-US" dirty="0"/>
              <a:t>列</a:t>
            </a:r>
            <a:r>
              <a:rPr lang="en-US" altLang="zh-CN" dirty="0"/>
              <a:t>, </a:t>
            </a:r>
            <a:r>
              <a:rPr lang="zh-CN" altLang="en-US" dirty="0"/>
              <a:t>像素被映射到内存地址</a:t>
            </a:r>
            <a:r>
              <a:rPr lang="pt-BR" altLang="zh-CN" dirty="0"/>
              <a:t>16384 + r * 32 + c / 16 </a:t>
            </a:r>
            <a:r>
              <a:rPr lang="zh-CN" altLang="pt-BR" dirty="0"/>
              <a:t>的 </a:t>
            </a:r>
            <a:r>
              <a:rPr lang="pt-BR" altLang="zh-CN" dirty="0"/>
              <a:t>c % 16</a:t>
            </a:r>
            <a:r>
              <a:rPr lang="zh-CN" altLang="pt-BR" dirty="0"/>
              <a:t>位上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CCFCB5-407B-4210-9038-60E87ADB5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21" y="3652809"/>
            <a:ext cx="5387807" cy="1386960"/>
          </a:xfrm>
          <a:prstGeom prst="rect">
            <a:avLst/>
          </a:prstGeom>
        </p:spPr>
      </p:pic>
      <p:sp>
        <p:nvSpPr>
          <p:cNvPr id="8" name="副标题 2">
            <a:extLst>
              <a:ext uri="{FF2B5EF4-FFF2-40B4-BE49-F238E27FC236}">
                <a16:creationId xmlns:a16="http://schemas.microsoft.com/office/drawing/2014/main" id="{ECC947E0-24DD-4A1F-BB68-CC166815E5A0}"/>
              </a:ext>
            </a:extLst>
          </p:cNvPr>
          <p:cNvSpPr txBox="1">
            <a:spLocks/>
          </p:cNvSpPr>
          <p:nvPr/>
        </p:nvSpPr>
        <p:spPr>
          <a:xfrm>
            <a:off x="5148765" y="5151501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通过运算得到</a:t>
            </a:r>
            <a:r>
              <a:rPr lang="en-US" altLang="zh-CN" dirty="0"/>
              <a:t>address</a:t>
            </a:r>
            <a:r>
              <a:rPr lang="zh-CN" altLang="en-US" dirty="0"/>
              <a:t>的起始地址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163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BF6B9-F8E1-4F0A-847E-9539F343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683"/>
          </a:xfrm>
        </p:spPr>
        <p:txBody>
          <a:bodyPr/>
          <a:lstStyle/>
          <a:p>
            <a:r>
              <a:rPr lang="en-US" altLang="zh-CN" dirty="0"/>
              <a:t>Staging : Screen</a:t>
            </a:r>
            <a:r>
              <a:rPr lang="zh-CN" altLang="en-US" dirty="0"/>
              <a:t>类的实现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C7EE2-4E26-4B4E-BD4F-5924EB1D7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257"/>
            <a:ext cx="3910569" cy="4777105"/>
          </a:xfrm>
        </p:spPr>
        <p:txBody>
          <a:bodyPr/>
          <a:lstStyle/>
          <a:p>
            <a:r>
              <a:rPr lang="zh-CN" altLang="en-US" dirty="0"/>
              <a:t>填色</a:t>
            </a:r>
            <a:r>
              <a:rPr lang="en-US" altLang="zh-CN" dirty="0"/>
              <a:t> : </a:t>
            </a:r>
            <a:r>
              <a:rPr lang="zh-CN" altLang="en-US" dirty="0"/>
              <a:t>根据</a:t>
            </a:r>
            <a:r>
              <a:rPr lang="en-US" altLang="zh-CN" dirty="0"/>
              <a:t>Screen</a:t>
            </a:r>
            <a:r>
              <a:rPr lang="zh-CN" altLang="en-US" dirty="0"/>
              <a:t>的静态变量</a:t>
            </a:r>
            <a:r>
              <a:rPr lang="en-US" altLang="zh-CN" dirty="0"/>
              <a:t>color</a:t>
            </a:r>
            <a:r>
              <a:rPr lang="zh-CN" altLang="en-US" dirty="0"/>
              <a:t>的值来决定填充的颜色</a:t>
            </a:r>
            <a:r>
              <a:rPr lang="en-US" altLang="zh-CN" dirty="0"/>
              <a:t>(</a:t>
            </a:r>
            <a:r>
              <a:rPr lang="zh-CN" altLang="en-US" dirty="0"/>
              <a:t>黑 </a:t>
            </a:r>
            <a:r>
              <a:rPr lang="en-US" altLang="zh-CN" dirty="0"/>
              <a:t>or </a:t>
            </a:r>
            <a:r>
              <a:rPr lang="zh-CN" altLang="en-US" dirty="0"/>
              <a:t>白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如果为黑</a:t>
            </a:r>
            <a:r>
              <a:rPr lang="en-US" altLang="zh-CN" dirty="0"/>
              <a:t>, </a:t>
            </a:r>
            <a:r>
              <a:rPr lang="zh-CN" altLang="en-US" dirty="0"/>
              <a:t>直接进行位操作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如果为白</a:t>
            </a:r>
            <a:r>
              <a:rPr lang="en-US" altLang="zh-CN" dirty="0"/>
              <a:t>, </a:t>
            </a:r>
            <a:r>
              <a:rPr lang="zh-CN" altLang="en-US" dirty="0"/>
              <a:t>对</a:t>
            </a:r>
            <a:r>
              <a:rPr lang="en-US" altLang="zh-CN" dirty="0" err="1"/>
              <a:t>i</a:t>
            </a:r>
            <a:r>
              <a:rPr lang="en-US" altLang="zh-CN" dirty="0"/>
              <a:t>(</a:t>
            </a:r>
            <a:r>
              <a:rPr lang="zh-CN" altLang="en-US" dirty="0"/>
              <a:t>一个进行位操作的辅助变量</a:t>
            </a:r>
            <a:r>
              <a:rPr lang="en-US" altLang="zh-CN" dirty="0"/>
              <a:t>)</a:t>
            </a:r>
            <a:r>
              <a:rPr lang="zh-CN" altLang="en-US" dirty="0"/>
              <a:t>进行取反</a:t>
            </a:r>
            <a:r>
              <a:rPr lang="en-US" altLang="zh-CN" dirty="0"/>
              <a:t>, </a:t>
            </a:r>
            <a:r>
              <a:rPr lang="zh-CN" altLang="en-US" dirty="0"/>
              <a:t>再进行位操作</a:t>
            </a:r>
            <a:r>
              <a:rPr lang="en-US" altLang="zh-CN" dirty="0"/>
              <a:t>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91D3A1-7DB2-426B-9C30-EB5A212DF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645" y="1264257"/>
            <a:ext cx="4267570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3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BF6B9-F8E1-4F0A-847E-9539F343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683"/>
          </a:xfrm>
        </p:spPr>
        <p:txBody>
          <a:bodyPr/>
          <a:lstStyle/>
          <a:p>
            <a:r>
              <a:rPr lang="en-US" altLang="zh-CN" dirty="0"/>
              <a:t>Staging : Screen</a:t>
            </a:r>
            <a:r>
              <a:rPr lang="zh-CN" altLang="en-US" dirty="0"/>
              <a:t>类的实现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C7EE2-4E26-4B4E-BD4F-5924EB1D7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257"/>
            <a:ext cx="3910569" cy="4777105"/>
          </a:xfrm>
        </p:spPr>
        <p:txBody>
          <a:bodyPr/>
          <a:lstStyle/>
          <a:p>
            <a:r>
              <a:rPr lang="en-US" altLang="zh-CN" dirty="0" err="1"/>
              <a:t>drawLine</a:t>
            </a:r>
            <a:r>
              <a:rPr lang="en-US" altLang="zh-CN" dirty="0"/>
              <a:t> : </a:t>
            </a:r>
            <a:r>
              <a:rPr lang="zh-CN" altLang="en-US" dirty="0"/>
              <a:t>通过一个个</a:t>
            </a:r>
            <a:r>
              <a:rPr lang="en-US" altLang="zh-CN" dirty="0" err="1"/>
              <a:t>drawPixel</a:t>
            </a:r>
            <a:r>
              <a:rPr lang="zh-CN" altLang="en-US" dirty="0"/>
              <a:t>来实现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dx, </a:t>
            </a:r>
            <a:r>
              <a:rPr lang="en-US" altLang="zh-CN" dirty="0" err="1"/>
              <a:t>dy</a:t>
            </a:r>
            <a:r>
              <a:rPr lang="en-US" altLang="zh-CN" dirty="0"/>
              <a:t> : </a:t>
            </a:r>
            <a:r>
              <a:rPr lang="zh-CN" altLang="en-US" dirty="0"/>
              <a:t>偏移量</a:t>
            </a:r>
            <a:endParaRPr lang="en-US" altLang="zh-CN" dirty="0"/>
          </a:p>
          <a:p>
            <a:r>
              <a:rPr lang="en-US" altLang="zh-CN" dirty="0" err="1"/>
              <a:t>Dx</a:t>
            </a:r>
            <a:r>
              <a:rPr lang="en-US" altLang="zh-CN" dirty="0"/>
              <a:t>, </a:t>
            </a:r>
            <a:r>
              <a:rPr lang="en-US" altLang="zh-CN" dirty="0" err="1"/>
              <a:t>Dy</a:t>
            </a:r>
            <a:r>
              <a:rPr lang="en-US" altLang="zh-CN" dirty="0"/>
              <a:t> : </a:t>
            </a:r>
            <a:r>
              <a:rPr lang="zh-CN" altLang="en-US" dirty="0"/>
              <a:t>偏移量绝对值</a:t>
            </a:r>
            <a:endParaRPr lang="en-US" altLang="zh-CN" dirty="0"/>
          </a:p>
          <a:p>
            <a:r>
              <a:rPr lang="en-US" altLang="zh-CN" dirty="0"/>
              <a:t>a, b : </a:t>
            </a:r>
            <a:r>
              <a:rPr lang="zh-CN" altLang="en-US" dirty="0"/>
              <a:t>相对偏移量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C55ACE-0F36-4202-BF4D-7F4484923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65" y="1343770"/>
            <a:ext cx="5639289" cy="278916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A7F646E-621D-4B59-9A39-895585B3C97C}"/>
              </a:ext>
            </a:extLst>
          </p:cNvPr>
          <p:cNvSpPr/>
          <p:nvPr/>
        </p:nvSpPr>
        <p:spPr>
          <a:xfrm>
            <a:off x="5104737" y="4420925"/>
            <a:ext cx="1494846" cy="81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Bresenham</a:t>
            </a:r>
            <a:r>
              <a:rPr lang="zh-CN" altLang="en-US" dirty="0"/>
              <a:t>算法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D301A3-CAFA-4880-ACB9-71AA1E4FE158}"/>
              </a:ext>
            </a:extLst>
          </p:cNvPr>
          <p:cNvSpPr/>
          <p:nvPr/>
        </p:nvSpPr>
        <p:spPr>
          <a:xfrm>
            <a:off x="5104737" y="5462546"/>
            <a:ext cx="1494846" cy="81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drawPixel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FF0601-4D65-4CB8-B851-37D315945AF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599583" y="4827767"/>
            <a:ext cx="1176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6349FE62-A152-4085-BADC-F12C566519D3}"/>
              </a:ext>
            </a:extLst>
          </p:cNvPr>
          <p:cNvCxnSpPr>
            <a:stCxn id="9" idx="3"/>
          </p:cNvCxnSpPr>
          <p:nvPr/>
        </p:nvCxnSpPr>
        <p:spPr>
          <a:xfrm flipV="1">
            <a:off x="6599583" y="4826442"/>
            <a:ext cx="1176793" cy="10429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20590D4-D6A7-4095-B877-AC5F95D8C570}"/>
              </a:ext>
            </a:extLst>
          </p:cNvPr>
          <p:cNvSpPr/>
          <p:nvPr/>
        </p:nvSpPr>
        <p:spPr>
          <a:xfrm>
            <a:off x="7776376" y="4420925"/>
            <a:ext cx="1908313" cy="813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drawLine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BF6B9-F8E1-4F0A-847E-9539F343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683"/>
          </a:xfrm>
        </p:spPr>
        <p:txBody>
          <a:bodyPr/>
          <a:lstStyle/>
          <a:p>
            <a:r>
              <a:rPr lang="en-US" altLang="zh-CN" dirty="0"/>
              <a:t>Staging : Screen</a:t>
            </a:r>
            <a:r>
              <a:rPr lang="zh-CN" altLang="en-US" dirty="0"/>
              <a:t>类的实现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C7EE2-4E26-4B4E-BD4F-5924EB1D7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257"/>
            <a:ext cx="3910569" cy="4777105"/>
          </a:xfrm>
        </p:spPr>
        <p:txBody>
          <a:bodyPr/>
          <a:lstStyle/>
          <a:p>
            <a:r>
              <a:rPr lang="en-US" altLang="zh-CN" dirty="0" err="1"/>
              <a:t>Bresenham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727AF7-088B-4801-A0D0-A29DF047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15" y="3277676"/>
            <a:ext cx="8405588" cy="28806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91AF91-2093-4F37-8A6A-BA87085A5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65" y="1814509"/>
            <a:ext cx="3307367" cy="1463167"/>
          </a:xfrm>
          <a:prstGeom prst="rect">
            <a:avLst/>
          </a:prstGeom>
        </p:spPr>
      </p:pic>
      <p:sp>
        <p:nvSpPr>
          <p:cNvPr id="8" name="副标题 2">
            <a:extLst>
              <a:ext uri="{FF2B5EF4-FFF2-40B4-BE49-F238E27FC236}">
                <a16:creationId xmlns:a16="http://schemas.microsoft.com/office/drawing/2014/main" id="{95CE4D3E-E1A4-4541-BD04-35E738B47B65}"/>
              </a:ext>
            </a:extLst>
          </p:cNvPr>
          <p:cNvSpPr txBox="1">
            <a:spLocks/>
          </p:cNvSpPr>
          <p:nvPr/>
        </p:nvSpPr>
        <p:spPr>
          <a:xfrm>
            <a:off x="4183563" y="2007206"/>
            <a:ext cx="2503484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该情况针对</a:t>
            </a:r>
            <a:r>
              <a:rPr lang="en-US" altLang="zh-CN" dirty="0"/>
              <a:t>dx, </a:t>
            </a:r>
            <a:r>
              <a:rPr lang="en-US" altLang="zh-CN" dirty="0" err="1"/>
              <a:t>dy</a:t>
            </a:r>
            <a:r>
              <a:rPr lang="en-US" altLang="zh-CN" dirty="0"/>
              <a:t> &gt; 0.</a:t>
            </a:r>
          </a:p>
          <a:p>
            <a:pPr marL="0" indent="0">
              <a:buNone/>
            </a:pPr>
            <a:r>
              <a:rPr lang="zh-CN" altLang="en-US" dirty="0"/>
              <a:t>其他情况分类讨论</a:t>
            </a:r>
            <a:r>
              <a:rPr lang="en-US" altLang="zh-CN" dirty="0"/>
              <a:t>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22A78C-A7CD-4576-9440-0CD3F1272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510" y="1327868"/>
            <a:ext cx="5769014" cy="51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4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BF6B9-F8E1-4F0A-847E-9539F343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683"/>
          </a:xfrm>
        </p:spPr>
        <p:txBody>
          <a:bodyPr/>
          <a:lstStyle/>
          <a:p>
            <a:r>
              <a:rPr lang="en-US" altLang="zh-CN" dirty="0"/>
              <a:t>Staging : Screen</a:t>
            </a:r>
            <a:r>
              <a:rPr lang="zh-CN" altLang="en-US" dirty="0"/>
              <a:t>类的实现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1C7EE2-4E26-4B4E-BD4F-5924EB1D73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64257"/>
                <a:ext cx="3910569" cy="4777105"/>
              </a:xfrm>
            </p:spPr>
            <p:txBody>
              <a:bodyPr/>
              <a:lstStyle/>
              <a:p>
                <a:r>
                  <a:rPr lang="en-US" altLang="zh-CN" dirty="0"/>
                  <a:t>drawCircle : </a:t>
                </a:r>
                <a:r>
                  <a:rPr lang="zh-CN" altLang="en-US" dirty="0"/>
                  <a:t>一行一行</a:t>
                </a:r>
                <a:r>
                  <a:rPr lang="en-US" altLang="zh-CN" dirty="0" err="1"/>
                  <a:t>drawLine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Or </a:t>
                </a:r>
                <a:r>
                  <a:rPr lang="en-US" altLang="zh-CN" dirty="0" err="1"/>
                  <a:t>Bresenham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Bresenham</a:t>
                </a:r>
                <a:r>
                  <a:rPr lang="en-US" altLang="zh-CN" dirty="0"/>
                  <a:t> :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判别式</a:t>
                </a:r>
                <a:r>
                  <a:rPr lang="en-US" altLang="zh-CN" dirty="0"/>
                  <a:t>d = x</a:t>
                </a:r>
                <a:r>
                  <a:rPr lang="en-US" altLang="zh-CN" baseline="30000" dirty="0"/>
                  <a:t>2 </a:t>
                </a:r>
                <a:r>
                  <a:rPr lang="en-US" altLang="zh-CN" dirty="0"/>
                  <a:t>+ y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 – r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, (x, y)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P1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P2</a:t>
                </a:r>
                <a:r>
                  <a:rPr lang="zh-CN" altLang="en-US" dirty="0"/>
                  <a:t>的中点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&lt;0,</m:t>
                    </m:r>
                  </m:oMath>
                </a14:m>
                <a:r>
                  <a:rPr lang="zh-CN" altLang="en-US" dirty="0"/>
                  <a:t>则应填充</a:t>
                </a:r>
                <a:r>
                  <a:rPr lang="en-US" altLang="zh-CN" dirty="0"/>
                  <a:t>P1</a:t>
                </a:r>
                <a:r>
                  <a:rPr lang="zh-CN" altLang="en-US" dirty="0"/>
                  <a:t>点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否则填充</a:t>
                </a:r>
                <a:r>
                  <a:rPr lang="en-US" altLang="zh-CN" dirty="0"/>
                  <a:t>P2</a:t>
                </a:r>
                <a:r>
                  <a:rPr lang="zh-CN" altLang="en-US" dirty="0"/>
                  <a:t>点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之后再分别推出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P1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P2</a:t>
                </a:r>
                <a:r>
                  <a:rPr lang="zh-CN" altLang="en-US" dirty="0"/>
                  <a:t>处的判别式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1C7EE2-4E26-4B4E-BD4F-5924EB1D73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64257"/>
                <a:ext cx="3910569" cy="4777105"/>
              </a:xfrm>
              <a:blipFill>
                <a:blip r:embed="rId2"/>
                <a:stretch>
                  <a:fillRect l="-1246" t="-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1E47157-91A2-4C84-9180-8BF61F42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02" y="4164430"/>
            <a:ext cx="3179485" cy="25315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0E1088-228D-429C-86CA-9F1D4BE9A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631" y="1016441"/>
            <a:ext cx="4404742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8268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529</Words>
  <Application>Microsoft Office PowerPoint</Application>
  <PresentationFormat>宽屏</PresentationFormat>
  <Paragraphs>107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-apple-system</vt:lpstr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Report_Group1_Week7</vt:lpstr>
      <vt:lpstr>PowerPoint 演示文稿</vt:lpstr>
      <vt:lpstr>Project 12大纲</vt:lpstr>
      <vt:lpstr>Project 10大纲</vt:lpstr>
      <vt:lpstr>Staging : Screen类的实现</vt:lpstr>
      <vt:lpstr>Staging : Screen类的实现</vt:lpstr>
      <vt:lpstr>Staging : Screen类的实现</vt:lpstr>
      <vt:lpstr>Staging : Screen类的实现</vt:lpstr>
      <vt:lpstr>Staging : Screen类的实现</vt:lpstr>
      <vt:lpstr>Staging : Screen类的实现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Sama Shinoa</dc:creator>
  <cp:lastModifiedBy>Sama Shinoa</cp:lastModifiedBy>
  <cp:revision>13</cp:revision>
  <dcterms:created xsi:type="dcterms:W3CDTF">2017-11-09T04:27:24Z</dcterms:created>
  <dcterms:modified xsi:type="dcterms:W3CDTF">2017-11-09T08:43:01Z</dcterms:modified>
</cp:coreProperties>
</file>