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9" r:id="rId4"/>
    <p:sldId id="270" r:id="rId5"/>
    <p:sldId id="278" r:id="rId6"/>
    <p:sldId id="271" r:id="rId7"/>
    <p:sldId id="272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C7F87A-7471-4B5B-B00B-23021365C50C}">
          <p14:sldIdLst>
            <p14:sldId id="257"/>
            <p14:sldId id="259"/>
          </p14:sldIdLst>
        </p14:section>
        <p14:section name="出版物大纲" id="{F9B827CB-A646-456E-9427-9C3724A121D0}">
          <p14:sldIdLst>
            <p14:sldId id="269"/>
          </p14:sldIdLst>
        </p14:section>
        <p14:section name="2048" id="{F5619AF8-8C43-41B7-9F86-D58123F098B5}">
          <p14:sldIdLst>
            <p14:sldId id="270"/>
            <p14:sldId id="278"/>
          </p14:sldIdLst>
        </p14:section>
        <p14:section name="Assembly" id="{FAFF89C9-73FB-4A4D-9920-8B27D18A10A1}">
          <p14:sldIdLst>
            <p14:sldId id="271"/>
            <p14:sldId id="272"/>
          </p14:sldIdLst>
        </p14:section>
        <p14:section name="Code Generator" id="{09F2953A-886B-4E2C-A0AC-78AD9A25EC14}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Appendix" id="{7B3C4C83-9CAA-402E-AA2E-0C7CCF3366DC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  <a:srgbClr val="FF8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4B3E-BCCF-4905-92AA-FACBB19F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83A74-1F4E-4D1F-B378-0C854227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8D10B-55FE-4C3F-8FFB-7FC8A758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237C-3E37-4B41-92BB-593BF65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38E6-4D07-4963-B947-0361294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D7EC1-61DD-4B3B-9EFB-4492FDAB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30007-661A-4EBC-AE4C-BFEAFE2F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081DB-CA43-4054-AE87-575532D5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3D13C-98D2-4871-8BDA-3F4FCF6C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2F87E-5346-4C44-A940-FFDEDA2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D884E-7095-4847-A898-BCF40655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8DBA2-B7F6-47BE-A4B3-9E7FEE07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F7DFF-D76F-4B66-A702-A80734D8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16846-B64F-422D-A54D-A69E8AB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2700-6B58-49E3-A72A-2AF3F75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5EBE7-9574-446C-8812-A49D523F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FBC68-72CE-4D27-ACCE-EF71186C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9B5A-4A9B-4E40-92D2-2CB89B6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4357-31DB-4C4C-B957-7D0B6E9D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7BE9C-CED8-4154-BDDA-A7B52B7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30B1-65AE-4E9B-83E7-F9138FDC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7B6A3-FCE2-4C66-B666-DEFB14A5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B404-1571-42BB-BA18-C19794B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F6B2C-B651-4078-A940-5FE034F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606BA-0BFF-4BC9-B38E-5C4A6D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8C428-AAD5-4F94-A5B9-9DED7D30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84F1A-EFC1-49A1-B7FA-FB409E3F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C4145-AE30-4085-AAF7-4EED3DCF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C0DBF-E40F-4C83-9D4A-56F2B50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81E2-2600-4DA0-9B3A-F3E9A605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7DCE7-C3D2-4950-965D-15F26FF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33AB-4D92-4908-89FE-1A8F83DC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7C996-B71E-48D8-ACD9-AE49690B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D703-D3A1-483F-86BC-68E0C42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F7E11-65A7-4094-BAEA-0C06D457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C61C4-62F2-46E8-88C2-6390BC9E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733642-E781-43D3-845B-BBC8B632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3FFBB-C46A-4658-AB0D-FD4C43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92339-CF65-4F4C-884D-73971FDC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DFD5B-2659-4533-91FC-4BDFA04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38543-AF47-43AE-B9F7-A26F870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233676-FC15-4F85-B5E6-4E86A7D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49725-509D-4DE6-AA4A-A75BC44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C210F-45F4-4F4D-A5EF-DCD05ADF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80A89-43F3-4825-BB57-C5361DE7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3C8A1-2E8C-462C-BF3E-4BF6EC2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8766-DADB-4ED3-815D-8B25629B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C4745-6F0D-441C-BDC6-9EDE58D5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C30C7-C20F-46E6-8912-31B7472D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96234-0EBA-4547-92A8-A1CB22A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2531A-67CD-47C0-9D88-182AC18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88384-791E-48AC-AB6E-06BC9646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1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8E84E-1359-4C69-958D-B0EB482B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29C96-4917-4665-9B28-CFBD85B91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5A227-7A54-4305-AAD5-2EEF8842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ED49C-6068-4AF8-9D7C-43CDFB69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7539B-1280-4D05-973A-715FDCC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3FF58-0689-4CBE-AA08-CF2BDF2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7988E-8EBD-489B-B3E4-F637ED3F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D7F7-8080-4C5A-AEEA-55171806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78011-8D9F-4844-AE9E-12677FE3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3281-77AE-4D3B-B12D-CB01643ABA8A}" type="datetimeFigureOut">
              <a:rPr lang="zh-CN" altLang="en-US" smtClean="0"/>
              <a:pPr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7DC95-B172-4420-83FB-72D7902B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DED3C-D5FD-40A9-BACD-2893B7B2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1840-C07B-4BF1-8ADD-6D2731463E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3949-578A-473B-8345-9D5C474E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小组第</a:t>
            </a:r>
            <a:r>
              <a:rPr lang="en-US" altLang="zh-CN" dirty="0"/>
              <a:t>10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2A408-B8A2-4F80-9CE5-4ABED9E5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计算思维与系统设计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金帆、李浩源、李闫涛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9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在每个函数中分配内存后，就是处理变量声明了。</a:t>
            </a:r>
            <a:endParaRPr lang="en-US" altLang="zh-CN" dirty="0"/>
          </a:p>
          <a:p>
            <a:r>
              <a:rPr lang="zh-CN" altLang="en-US" dirty="0"/>
              <a:t>变量声明并不显式对应代码，但是编译器需要记下各个局部变量的名称及其在栈上的位置。</a:t>
            </a:r>
            <a:endParaRPr lang="en-US" altLang="zh-CN" dirty="0"/>
          </a:p>
          <a:p>
            <a:r>
              <a:rPr lang="zh-CN" altLang="en-US" dirty="0"/>
              <a:t>（例如 </a:t>
            </a:r>
            <a:r>
              <a:rPr lang="en-US" altLang="zh-CN" dirty="0"/>
              <a:t>push local x </a:t>
            </a:r>
            <a:r>
              <a:rPr lang="zh-CN" altLang="en-US" dirty="0"/>
              <a:t>中的数字 </a:t>
            </a:r>
            <a:r>
              <a:rPr lang="en-US" altLang="zh-CN" dirty="0"/>
              <a:t>x </a:t>
            </a:r>
            <a:r>
              <a:rPr lang="zh-CN" altLang="en-US" dirty="0"/>
              <a:t>是多少）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DF6D88-D3B3-4028-B893-8E4158B9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3" y="5647354"/>
            <a:ext cx="3924882" cy="7721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112FC4-F498-4509-9943-B3130F09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02" y="4414934"/>
            <a:ext cx="3926540" cy="884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0CBC45-4341-4FA3-868F-8D1AB63B2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50" y="4815081"/>
            <a:ext cx="4754745" cy="9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变量声明后就是各种语句。</a:t>
            </a:r>
            <a:endParaRPr lang="en-US" altLang="zh-CN" dirty="0"/>
          </a:p>
          <a:p>
            <a:r>
              <a:rPr lang="zh-CN" altLang="en-US" dirty="0"/>
              <a:t>语句遵循后缀表达式，同样采用递归式生成。</a:t>
            </a:r>
            <a:endParaRPr lang="en-US" altLang="zh-CN" dirty="0"/>
          </a:p>
          <a:p>
            <a:r>
              <a:rPr lang="zh-CN" altLang="en-US" dirty="0"/>
              <a:t>所有变量名称需要查询 </a:t>
            </a:r>
            <a:r>
              <a:rPr lang="en-US" altLang="zh-CN" dirty="0"/>
              <a:t>symbol table</a:t>
            </a:r>
            <a:r>
              <a:rPr lang="zh-CN" altLang="en-US" dirty="0"/>
              <a:t>（由编译器维护），转换为相应的 </a:t>
            </a:r>
            <a:r>
              <a:rPr lang="en-US" altLang="zh-CN" dirty="0"/>
              <a:t>argument </a:t>
            </a:r>
            <a:r>
              <a:rPr lang="zh-CN" altLang="en-US" dirty="0"/>
              <a:t>或者 </a:t>
            </a:r>
            <a:r>
              <a:rPr lang="en-US" altLang="zh-CN" dirty="0"/>
              <a:t>local </a:t>
            </a:r>
            <a:r>
              <a:rPr lang="zh-CN" altLang="en-US" dirty="0"/>
              <a:t>内存位置。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A4832-32B0-4B02-9F41-C7814261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87" y="4011465"/>
            <a:ext cx="3818548" cy="1490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88E718-534D-4243-B20F-04169BE4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65" y="4481221"/>
            <a:ext cx="6463522" cy="5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 </a:t>
            </a:r>
            <a:r>
              <a:rPr lang="en-US" altLang="zh-CN" dirty="0"/>
              <a:t>static </a:t>
            </a:r>
            <a:r>
              <a:rPr lang="zh-CN" altLang="en-US" dirty="0"/>
              <a:t>成员使用专门的 </a:t>
            </a:r>
            <a:r>
              <a:rPr lang="en-US" altLang="zh-CN" dirty="0"/>
              <a:t>static </a:t>
            </a:r>
            <a:r>
              <a:rPr lang="zh-CN" altLang="en-US" dirty="0"/>
              <a:t>内存区。</a:t>
            </a:r>
            <a:endParaRPr lang="en-US" altLang="zh-CN" dirty="0"/>
          </a:p>
          <a:p>
            <a:r>
              <a:rPr lang="zh-CN" altLang="en-US" dirty="0"/>
              <a:t>具体用法参见 </a:t>
            </a:r>
            <a:r>
              <a:rPr lang="en-US" altLang="zh-CN" dirty="0"/>
              <a:t>PongGame.vm </a:t>
            </a:r>
            <a:r>
              <a:rPr lang="zh-CN" altLang="en-US" dirty="0"/>
              <a:t>的 </a:t>
            </a:r>
            <a:r>
              <a:rPr lang="en-US" altLang="zh-CN" dirty="0" err="1"/>
              <a:t>newInstance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BF2976-0BA9-4832-9CF6-44B14E8E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51" y="3635650"/>
            <a:ext cx="5239449" cy="5071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8F6003-E0DC-4B54-8375-9136701A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51" y="4648208"/>
            <a:ext cx="5239449" cy="1333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B34605-34F8-4463-B24C-A89FC4FC7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242" y="3910421"/>
            <a:ext cx="4709276" cy="14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赋值语句使用成对的 </a:t>
            </a:r>
            <a:r>
              <a:rPr lang="en-US" altLang="zh-CN" dirty="0"/>
              <a:t>push </a:t>
            </a:r>
            <a:r>
              <a:rPr lang="zh-CN" altLang="en-US" dirty="0"/>
              <a:t>和 </a:t>
            </a:r>
            <a:r>
              <a:rPr lang="en-US" altLang="zh-CN" dirty="0"/>
              <a:t>pop </a:t>
            </a:r>
            <a:r>
              <a:rPr lang="zh-CN" altLang="en-US" dirty="0"/>
              <a:t>实现。</a:t>
            </a:r>
          </a:p>
          <a:p>
            <a:r>
              <a:rPr lang="zh-CN" altLang="en-US" dirty="0"/>
              <a:t>函数调用，先将参数压入栈，然后调用栈，再弹出返回值。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 </a:t>
            </a:r>
            <a:r>
              <a:rPr lang="zh-CN" altLang="en-US" dirty="0"/>
              <a:t>语句需要使用 </a:t>
            </a:r>
            <a:r>
              <a:rPr lang="en-US" altLang="zh-CN" dirty="0"/>
              <a:t>if-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zh-CN" altLang="en-US" dirty="0"/>
              <a:t>指令，配合不同的 </a:t>
            </a:r>
            <a:r>
              <a:rPr lang="en-US" altLang="zh-CN" dirty="0"/>
              <a:t>label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3981F-767F-4ABC-B859-F5150543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29" y="4040427"/>
            <a:ext cx="4684195" cy="19347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878353-F377-410B-BB7E-F29517DA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27" y="3774748"/>
            <a:ext cx="3029823" cy="24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6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7458F-2AD9-46B0-9C76-4AF9B983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 in hackathon Junction 2017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716FF-2B28-44A0-9042-4F086CBA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Nov 24-26, Helsinki, Finland</a:t>
            </a:r>
          </a:p>
          <a:p>
            <a:r>
              <a:rPr lang="en-US" altLang="zh-CN" dirty="0"/>
              <a:t>What if Unity meets XR?</a:t>
            </a:r>
          </a:p>
          <a:p>
            <a:endParaRPr lang="en-US" altLang="zh-CN" dirty="0"/>
          </a:p>
          <a:p>
            <a:r>
              <a:rPr lang="en-US" altLang="zh-CN" dirty="0"/>
              <a:t>Easier than ever: game engines (staging)</a:t>
            </a:r>
          </a:p>
          <a:p>
            <a:r>
              <a:rPr lang="en-US" altLang="zh-CN" dirty="0"/>
              <a:t>XR tech still lacks physical touch feedback</a:t>
            </a:r>
          </a:p>
          <a:p>
            <a:pPr lvl="1"/>
            <a:r>
              <a:rPr lang="en-US" altLang="zh-CN" dirty="0"/>
              <a:t>Some startups have partial solutions</a:t>
            </a:r>
          </a:p>
          <a:p>
            <a:pPr lvl="1"/>
            <a:r>
              <a:rPr lang="en-US" altLang="zh-CN" dirty="0"/>
              <a:t>HCI (</a:t>
            </a:r>
            <a:r>
              <a:rPr lang="en-US" altLang="zh-CN" sz="1600" dirty="0"/>
              <a:t>Human-Computer Interaction</a:t>
            </a:r>
            <a:r>
              <a:rPr lang="en-US" altLang="zh-CN" dirty="0"/>
              <a:t>) far from established</a:t>
            </a:r>
          </a:p>
          <a:p>
            <a:r>
              <a:rPr lang="en-US" altLang="zh-CN" dirty="0"/>
              <a:t>Cloud computing already in widespread use</a:t>
            </a:r>
          </a:p>
          <a:p>
            <a:r>
              <a:rPr lang="en-US" altLang="zh-CN" dirty="0"/>
              <a:t>Machine learning is making a requisite</a:t>
            </a:r>
            <a:endParaRPr lang="zh-CN" altLang="en-US" dirty="0"/>
          </a:p>
        </p:txBody>
      </p:sp>
      <p:pic>
        <p:nvPicPr>
          <p:cNvPr id="5" name="图片 4" descr="图片包含 室内, 餐桌, 地板&#10;&#10;已生成极高可信度的说明">
            <a:extLst>
              <a:ext uri="{FF2B5EF4-FFF2-40B4-BE49-F238E27FC236}">
                <a16:creationId xmlns:a16="http://schemas.microsoft.com/office/drawing/2014/main" id="{77AAD43D-80A8-491E-9C0D-9A8F8ECE1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1373093"/>
            <a:ext cx="4113680" cy="54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1943" cy="4351338"/>
          </a:xfrm>
        </p:spPr>
        <p:txBody>
          <a:bodyPr>
            <a:normAutofit fontScale="92500"/>
          </a:bodyPr>
          <a:lstStyle/>
          <a:p>
            <a:r>
              <a:rPr lang="zh-CN" altLang="en-US" b="1" dirty="0">
                <a:latin typeface="+mj-ea"/>
                <a:ea typeface="+mj-ea"/>
              </a:rPr>
              <a:t>背景：</a:t>
            </a:r>
          </a:p>
          <a:p>
            <a:pPr lvl="1"/>
            <a:r>
              <a:rPr lang="zh-CN" altLang="en-US" b="1" dirty="0">
                <a:latin typeface="+mj-ea"/>
                <a:ea typeface="+mj-ea"/>
              </a:rPr>
              <a:t>全力学习第</a:t>
            </a:r>
            <a:r>
              <a:rPr lang="en-US" altLang="zh-CN" b="1" dirty="0">
                <a:latin typeface="+mj-ea"/>
                <a:ea typeface="+mj-ea"/>
              </a:rPr>
              <a:t>11</a:t>
            </a:r>
            <a:r>
              <a:rPr lang="zh-CN" altLang="en-US" b="1" dirty="0">
                <a:latin typeface="+mj-ea"/>
                <a:ea typeface="+mj-ea"/>
              </a:rPr>
              <a:t>章</a:t>
            </a:r>
          </a:p>
          <a:p>
            <a:pPr lvl="1"/>
            <a:r>
              <a:rPr lang="zh-CN" altLang="en-US" b="1" dirty="0">
                <a:latin typeface="+mj-ea"/>
                <a:ea typeface="+mj-ea"/>
              </a:rPr>
              <a:t>第</a:t>
            </a:r>
            <a:r>
              <a:rPr lang="en-US" altLang="zh-CN" b="1" dirty="0">
                <a:latin typeface="+mj-ea"/>
                <a:ea typeface="+mj-ea"/>
              </a:rPr>
              <a:t>9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10</a:t>
            </a:r>
            <a:r>
              <a:rPr lang="zh-CN" altLang="en-US" b="1" dirty="0">
                <a:latin typeface="+mj-ea"/>
                <a:ea typeface="+mj-ea"/>
              </a:rPr>
              <a:t>章已经全面做完</a:t>
            </a:r>
          </a:p>
          <a:p>
            <a:pPr lvl="1"/>
            <a:r>
              <a:rPr lang="zh-CN" altLang="en-US" b="1" dirty="0">
                <a:latin typeface="+mj-ea"/>
                <a:ea typeface="+mj-ea"/>
              </a:rPr>
              <a:t>等</a:t>
            </a:r>
            <a:r>
              <a:rPr lang="en-US" altLang="zh-CN" b="1" dirty="0">
                <a:latin typeface="+mj-ea"/>
                <a:ea typeface="+mj-ea"/>
              </a:rPr>
              <a:t>wiki</a:t>
            </a:r>
            <a:r>
              <a:rPr lang="zh-CN" altLang="en-US" b="1" dirty="0">
                <a:latin typeface="+mj-ea"/>
                <a:ea typeface="+mj-ea"/>
              </a:rPr>
              <a:t>模板准备好后开始写出版物</a:t>
            </a:r>
          </a:p>
          <a:p>
            <a:r>
              <a:rPr lang="zh-CN" altLang="en-US" b="1" dirty="0">
                <a:latin typeface="+mj-ea"/>
                <a:ea typeface="+mj-ea"/>
              </a:rPr>
              <a:t>目标：</a:t>
            </a:r>
          </a:p>
          <a:p>
            <a:pPr lvl="1"/>
            <a:r>
              <a:rPr lang="zh-CN" altLang="en-US" b="1" dirty="0">
                <a:latin typeface="+mj-ea"/>
                <a:ea typeface="+mj-ea"/>
              </a:rPr>
              <a:t>尽量做完</a:t>
            </a:r>
            <a:r>
              <a:rPr lang="en-US" altLang="zh-CN" b="1" dirty="0">
                <a:latin typeface="+mj-ea"/>
                <a:ea typeface="+mj-ea"/>
              </a:rPr>
              <a:t>11</a:t>
            </a:r>
            <a:r>
              <a:rPr lang="zh-CN" altLang="en-US" b="1" dirty="0">
                <a:latin typeface="+mj-ea"/>
                <a:ea typeface="+mj-ea"/>
              </a:rPr>
              <a:t>章</a:t>
            </a:r>
          </a:p>
          <a:p>
            <a:r>
              <a:rPr lang="zh-CN" altLang="en-US" b="1" dirty="0">
                <a:latin typeface="+mj-ea"/>
                <a:ea typeface="+mj-ea"/>
              </a:rPr>
              <a:t>输入：</a:t>
            </a:r>
          </a:p>
          <a:p>
            <a:pPr lvl="1"/>
            <a:r>
              <a:rPr lang="zh-CN" altLang="en-US" b="1" dirty="0">
                <a:latin typeface="+mj-ea"/>
                <a:ea typeface="+mj-ea"/>
              </a:rPr>
              <a:t>课本</a:t>
            </a:r>
          </a:p>
          <a:p>
            <a:pPr lvl="1"/>
            <a:r>
              <a:rPr lang="zh-CN" altLang="en-US" b="1" dirty="0">
                <a:latin typeface="+mj-ea"/>
                <a:ea typeface="+mj-ea"/>
              </a:rPr>
              <a:t>样例程序</a:t>
            </a:r>
          </a:p>
          <a:p>
            <a:pPr lvl="1"/>
            <a:r>
              <a:rPr lang="en-US" altLang="zh-CN" b="1" dirty="0">
                <a:latin typeface="+mj-ea"/>
                <a:ea typeface="+mj-ea"/>
              </a:rPr>
              <a:t>Nand2X</a:t>
            </a:r>
            <a:r>
              <a:rPr lang="zh-CN" altLang="en-US" b="1" dirty="0">
                <a:latin typeface="+mj-ea"/>
                <a:ea typeface="+mj-ea"/>
              </a:rPr>
              <a:t>资源库</a:t>
            </a:r>
          </a:p>
          <a:p>
            <a:pPr lvl="1"/>
            <a:r>
              <a:rPr lang="zh-CN" altLang="en-US" b="1" dirty="0">
                <a:latin typeface="+mj-ea"/>
                <a:ea typeface="+mj-ea"/>
              </a:rPr>
              <a:t>其他课程的同学在维基的内容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42B3B-AB65-4C3F-B5F3-D3DEA50885DE}"/>
              </a:ext>
            </a:extLst>
          </p:cNvPr>
          <p:cNvSpPr txBox="1">
            <a:spLocks/>
          </p:cNvSpPr>
          <p:nvPr/>
        </p:nvSpPr>
        <p:spPr>
          <a:xfrm>
            <a:off x="6548718" y="977153"/>
            <a:ext cx="4944035" cy="541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+mj-ea"/>
                <a:ea typeface="+mj-ea"/>
              </a:rPr>
              <a:t>输出：</a:t>
            </a:r>
          </a:p>
          <a:p>
            <a:pPr lvl="1"/>
            <a:r>
              <a:rPr lang="zh-CN" altLang="en-US" sz="2000" b="1" dirty="0">
                <a:latin typeface="+mj-ea"/>
                <a:ea typeface="+mj-ea"/>
              </a:rPr>
              <a:t>包含 </a:t>
            </a:r>
            <a:r>
              <a:rPr lang="en-US" altLang="zh-CN" sz="2000" b="1" dirty="0" err="1">
                <a:latin typeface="+mj-ea"/>
                <a:ea typeface="+mj-ea"/>
              </a:rPr>
              <a:t>JackCodeGenerator</a:t>
            </a:r>
            <a:r>
              <a:rPr lang="en-US" altLang="zh-CN" sz="2000" b="1" dirty="0">
                <a:latin typeface="+mj-ea"/>
                <a:ea typeface="+mj-ea"/>
              </a:rPr>
              <a:t> </a:t>
            </a:r>
            <a:r>
              <a:rPr lang="zh-CN" altLang="en-US" sz="2000" b="1" dirty="0">
                <a:latin typeface="+mj-ea"/>
                <a:ea typeface="+mj-ea"/>
              </a:rPr>
              <a:t>模块的 </a:t>
            </a:r>
            <a:r>
              <a:rPr lang="en-US" altLang="zh-CN" sz="2000" b="1" dirty="0" err="1">
                <a:latin typeface="+mj-ea"/>
                <a:ea typeface="+mj-ea"/>
              </a:rPr>
              <a:t>JackCompiler</a:t>
            </a:r>
            <a:endParaRPr lang="en-US" altLang="zh-CN" sz="2000" b="1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+mj-ea"/>
                <a:ea typeface="+mj-ea"/>
              </a:rPr>
              <a:t>过程：</a:t>
            </a:r>
          </a:p>
          <a:p>
            <a:pPr lvl="1"/>
            <a:r>
              <a:rPr lang="zh-CN" altLang="en-US" sz="2000" b="1" dirty="0">
                <a:latin typeface="+mj-ea"/>
                <a:ea typeface="+mj-ea"/>
              </a:rPr>
              <a:t>阅读教材，大部分内容没有结合实例</a:t>
            </a:r>
          </a:p>
          <a:p>
            <a:pPr lvl="1"/>
            <a:r>
              <a:rPr lang="zh-CN" altLang="en-US" sz="2000" b="1" dirty="0">
                <a:latin typeface="+mj-ea"/>
                <a:ea typeface="+mj-ea"/>
              </a:rPr>
              <a:t>用样例程序编译 </a:t>
            </a:r>
            <a:r>
              <a:rPr lang="en-US" altLang="zh-CN" sz="2000" b="1" dirty="0" err="1">
                <a:latin typeface="+mj-ea"/>
                <a:ea typeface="+mj-ea"/>
              </a:rPr>
              <a:t>PongGame</a:t>
            </a:r>
            <a:r>
              <a:rPr lang="en-US" altLang="zh-CN" sz="2000" b="1" dirty="0">
                <a:latin typeface="+mj-ea"/>
                <a:ea typeface="+mj-ea"/>
              </a:rPr>
              <a:t> </a:t>
            </a:r>
            <a:r>
              <a:rPr lang="zh-CN" altLang="en-US" sz="2000" b="1" dirty="0">
                <a:latin typeface="+mj-ea"/>
                <a:ea typeface="+mj-ea"/>
              </a:rPr>
              <a:t>例程</a:t>
            </a:r>
            <a:endParaRPr lang="en-US" altLang="zh-CN" sz="2000" b="1" dirty="0">
              <a:latin typeface="+mj-ea"/>
              <a:ea typeface="+mj-ea"/>
            </a:endParaRPr>
          </a:p>
          <a:p>
            <a:pPr lvl="2"/>
            <a:r>
              <a:rPr lang="zh-CN" altLang="en-US" sz="1600" b="1" dirty="0">
                <a:latin typeface="+mj-ea"/>
                <a:ea typeface="+mj-ea"/>
              </a:rPr>
              <a:t>直接对比 </a:t>
            </a:r>
            <a:r>
              <a:rPr lang="en-US" altLang="zh-CN" sz="1600" b="1" dirty="0">
                <a:latin typeface="+mj-ea"/>
                <a:ea typeface="+mj-ea"/>
              </a:rPr>
              <a:t>jack </a:t>
            </a:r>
            <a:r>
              <a:rPr lang="zh-CN" altLang="en-US" sz="1600" b="1" dirty="0">
                <a:latin typeface="+mj-ea"/>
                <a:ea typeface="+mj-ea"/>
              </a:rPr>
              <a:t>和 </a:t>
            </a:r>
            <a:r>
              <a:rPr lang="en-US" altLang="zh-CN" sz="1600" b="1" dirty="0" err="1">
                <a:latin typeface="+mj-ea"/>
                <a:ea typeface="+mj-ea"/>
              </a:rPr>
              <a:t>vm</a:t>
            </a:r>
            <a:r>
              <a:rPr lang="en-US" altLang="zh-CN" sz="1600" b="1" dirty="0">
                <a:latin typeface="+mj-ea"/>
                <a:ea typeface="+mj-ea"/>
              </a:rPr>
              <a:t> </a:t>
            </a:r>
            <a:r>
              <a:rPr lang="zh-CN" altLang="en-US" sz="1600" b="1" dirty="0">
                <a:latin typeface="+mj-ea"/>
                <a:ea typeface="+mj-ea"/>
              </a:rPr>
              <a:t>文件</a:t>
            </a:r>
          </a:p>
          <a:p>
            <a:r>
              <a:rPr lang="zh-CN" altLang="en-US" sz="2400" b="1" dirty="0">
                <a:latin typeface="+mj-ea"/>
                <a:ea typeface="+mj-ea"/>
              </a:rPr>
              <a:t>效果：</a:t>
            </a:r>
          </a:p>
          <a:p>
            <a:pPr lvl="1"/>
            <a:r>
              <a:rPr lang="zh-CN" altLang="en-US" sz="2000" b="1" dirty="0">
                <a:latin typeface="+mj-ea"/>
                <a:ea typeface="+mj-ea"/>
              </a:rPr>
              <a:t>程序的框架设计完了</a:t>
            </a:r>
            <a:endParaRPr lang="en-US" altLang="zh-CN" sz="2000" b="1" dirty="0">
              <a:latin typeface="+mj-ea"/>
              <a:ea typeface="+mj-ea"/>
            </a:endParaRPr>
          </a:p>
          <a:p>
            <a:pPr lvl="1"/>
            <a:r>
              <a:rPr lang="zh-CN" altLang="en-US" sz="2000" b="1" dirty="0">
                <a:latin typeface="+mj-ea"/>
                <a:ea typeface="+mj-ea"/>
              </a:rPr>
              <a:t>具体代码还没填充完</a:t>
            </a:r>
          </a:p>
          <a:p>
            <a:r>
              <a:rPr lang="zh-CN" altLang="en-US" sz="2400" b="1" dirty="0">
                <a:latin typeface="+mj-ea"/>
                <a:ea typeface="+mj-ea"/>
              </a:rPr>
              <a:t>外部因素：</a:t>
            </a:r>
          </a:p>
          <a:p>
            <a:pPr lvl="1"/>
            <a:r>
              <a:rPr lang="zh-CN" altLang="en-US" sz="2000" b="1" dirty="0">
                <a:latin typeface="+mj-ea"/>
                <a:ea typeface="+mj-ea"/>
              </a:rPr>
              <a:t>组员们之间的交流沟通较少。</a:t>
            </a:r>
          </a:p>
          <a:p>
            <a:pPr lvl="1"/>
            <a:r>
              <a:rPr lang="zh-CN" altLang="en-US" sz="2000" b="1" dirty="0">
                <a:latin typeface="+mj-ea"/>
                <a:ea typeface="+mj-ea"/>
              </a:rPr>
              <a:t>队长出国打比赛了，进度不能保证。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418B2-D9D9-4954-BBBB-A26A355C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66FF7-E9E2-4094-AA08-C33DD42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518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0. </a:t>
            </a:r>
            <a:r>
              <a:rPr lang="en-US" altLang="zh-CN" b="1" dirty="0">
                <a:solidFill>
                  <a:schemeClr val="accent1"/>
                </a:solidFill>
              </a:rPr>
              <a:t>Introduction</a:t>
            </a:r>
          </a:p>
          <a:p>
            <a:pPr lvl="1"/>
            <a:r>
              <a:rPr lang="en-US" altLang="zh-CN" dirty="0"/>
              <a:t>How compilers work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Introduction to Jack Language</a:t>
            </a:r>
          </a:p>
          <a:p>
            <a:r>
              <a:rPr lang="en-US" altLang="zh-CN" dirty="0"/>
              <a:t>1. </a:t>
            </a:r>
            <a:r>
              <a:rPr lang="en-US" altLang="zh-CN" b="1" dirty="0">
                <a:solidFill>
                  <a:srgbClr val="00B050"/>
                </a:solidFill>
              </a:rPr>
              <a:t>Tokenization</a:t>
            </a:r>
          </a:p>
          <a:p>
            <a:pPr lvl="1"/>
            <a:r>
              <a:rPr lang="en-US" altLang="zh-CN" dirty="0"/>
              <a:t>Finite state machines</a:t>
            </a:r>
          </a:p>
          <a:p>
            <a:pPr lvl="1"/>
            <a:r>
              <a:rPr lang="en-US" altLang="zh-CN" dirty="0"/>
              <a:t>Design Tokenizer module by contract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5361B8-6C83-4C56-B67F-5D1129A45D77}"/>
              </a:ext>
            </a:extLst>
          </p:cNvPr>
          <p:cNvSpPr txBox="1">
            <a:spLocks/>
          </p:cNvSpPr>
          <p:nvPr/>
        </p:nvSpPr>
        <p:spPr>
          <a:xfrm>
            <a:off x="4401671" y="1690688"/>
            <a:ext cx="3635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</a:t>
            </a:r>
            <a:r>
              <a:rPr lang="en-US" altLang="zh-CN" b="1" dirty="0">
                <a:solidFill>
                  <a:srgbClr val="FF0000"/>
                </a:solidFill>
              </a:rPr>
              <a:t>Syntax tree</a:t>
            </a:r>
          </a:p>
          <a:p>
            <a:pPr lvl="1"/>
            <a:r>
              <a:rPr lang="en-US" altLang="zh-CN" dirty="0"/>
              <a:t>Tree and its traverse</a:t>
            </a:r>
          </a:p>
          <a:p>
            <a:pPr lvl="1"/>
            <a:r>
              <a:rPr lang="en-US" altLang="zh-CN" dirty="0"/>
              <a:t>Stack and recursion</a:t>
            </a:r>
          </a:p>
          <a:p>
            <a:pPr lvl="1"/>
            <a:r>
              <a:rPr lang="en-US" altLang="zh-CN" dirty="0"/>
              <a:t>Design Analyzer module by contract</a:t>
            </a:r>
          </a:p>
          <a:p>
            <a:pPr lvl="1"/>
            <a:r>
              <a:rPr lang="en-US" altLang="zh-CN" dirty="0"/>
              <a:t>Disambiguation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en-US" altLang="zh-CN" dirty="0" err="1"/>
              <a:t>Dockerization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17A034-6998-4BEC-A723-62BA93D217D9}"/>
              </a:ext>
            </a:extLst>
          </p:cNvPr>
          <p:cNvSpPr txBox="1">
            <a:spLocks/>
          </p:cNvSpPr>
          <p:nvPr/>
        </p:nvSpPr>
        <p:spPr>
          <a:xfrm>
            <a:off x="8113058" y="365124"/>
            <a:ext cx="3635188" cy="621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 </a:t>
            </a:r>
            <a:r>
              <a:rPr lang="en-US" altLang="zh-CN" b="1" dirty="0">
                <a:solidFill>
                  <a:srgbClr val="FF0000"/>
                </a:solidFill>
              </a:rPr>
              <a:t>Code generation</a:t>
            </a:r>
          </a:p>
          <a:p>
            <a:pPr lvl="1"/>
            <a:r>
              <a:rPr lang="en-US" altLang="zh-CN" dirty="0"/>
              <a:t>Stack-based VM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Handling Lifecycle</a:t>
            </a:r>
          </a:p>
          <a:p>
            <a:pPr lvl="1"/>
            <a:r>
              <a:rPr lang="en-US" altLang="zh-CN" dirty="0"/>
              <a:t>Parsing expressions</a:t>
            </a:r>
          </a:p>
          <a:p>
            <a:pPr lvl="1"/>
            <a:r>
              <a:rPr lang="en-US" altLang="zh-CN" dirty="0"/>
              <a:t>Subroutine calls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b="1" dirty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altLang="zh-CN" dirty="0"/>
              <a:t>Java docs</a:t>
            </a:r>
          </a:p>
          <a:p>
            <a:pPr lvl="1"/>
            <a:r>
              <a:rPr lang="en-US" altLang="zh-CN" dirty="0"/>
              <a:t>Readme file</a:t>
            </a:r>
          </a:p>
          <a:p>
            <a:endParaRPr lang="en-US" altLang="zh-CN" dirty="0"/>
          </a:p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71EC0-E283-4D7B-B5DC-76D37A8C19B0}"/>
              </a:ext>
            </a:extLst>
          </p:cNvPr>
          <p:cNvSpPr txBox="1"/>
          <p:nvPr/>
        </p:nvSpPr>
        <p:spPr>
          <a:xfrm>
            <a:off x="466165" y="5970494"/>
            <a:ext cx="6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任务分工：</a:t>
            </a:r>
            <a:r>
              <a:rPr lang="zh-CN" altLang="en-US" dirty="0">
                <a:solidFill>
                  <a:srgbClr val="FF0000"/>
                </a:solidFill>
              </a:rPr>
              <a:t>金帆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chemeClr val="accent1"/>
                </a:solidFill>
              </a:rPr>
              <a:t>李浩源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B050"/>
                </a:solidFill>
              </a:rPr>
              <a:t>李闫涛</a:t>
            </a:r>
          </a:p>
        </p:txBody>
      </p:sp>
    </p:spTree>
    <p:extLst>
      <p:ext uri="{BB962C8B-B14F-4D97-AF65-F5344CB8AC3E}">
        <p14:creationId xmlns:p14="http://schemas.microsoft.com/office/powerpoint/2010/main" val="294609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of 2048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The game has a 4-by-4 grid and some blocks with value on it</a:t>
            </a:r>
          </a:p>
          <a:p>
            <a:pPr lvl="1"/>
            <a:r>
              <a:rPr lang="en-US" altLang="zh-CN" dirty="0"/>
              <a:t>Press arrow keys to move</a:t>
            </a:r>
          </a:p>
          <a:p>
            <a:pPr lvl="1"/>
            <a:r>
              <a:rPr lang="en-US" altLang="zh-CN" dirty="0"/>
              <a:t>During a move operation</a:t>
            </a:r>
          </a:p>
          <a:p>
            <a:pPr lvl="2"/>
            <a:r>
              <a:rPr lang="en-US" altLang="zh-CN" dirty="0"/>
              <a:t>all blocks are moved to that direction</a:t>
            </a:r>
          </a:p>
          <a:p>
            <a:pPr lvl="2"/>
            <a:r>
              <a:rPr lang="en-US" altLang="zh-CN" dirty="0"/>
              <a:t>Two blocks with the same value which are adjacent and are added together, forming a new block with the added value</a:t>
            </a:r>
          </a:p>
          <a:p>
            <a:pPr lvl="2"/>
            <a:r>
              <a:rPr lang="en-US" altLang="zh-CN" dirty="0"/>
              <a:t>A block with value 2 or 4 is placed on a random place</a:t>
            </a:r>
          </a:p>
          <a:p>
            <a:pPr lvl="1"/>
            <a:r>
              <a:rPr lang="en-US" altLang="zh-CN" dirty="0"/>
              <a:t>When a block with value 2048 comes up, the player wins</a:t>
            </a:r>
          </a:p>
          <a:p>
            <a:pPr lvl="1"/>
            <a:r>
              <a:rPr lang="en-US" altLang="zh-CN" dirty="0"/>
              <a:t>When there is no valid operation, the game is over</a:t>
            </a:r>
          </a:p>
        </p:txBody>
      </p:sp>
    </p:spTree>
    <p:extLst>
      <p:ext uri="{BB962C8B-B14F-4D97-AF65-F5344CB8AC3E}">
        <p14:creationId xmlns:p14="http://schemas.microsoft.com/office/powerpoint/2010/main" val="10774650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2048</a:t>
            </a:r>
            <a:r>
              <a:rPr lang="zh-CN" altLang="en-US" dirty="0"/>
              <a:t>游戏规则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游戏界面有</a:t>
            </a:r>
            <a:r>
              <a:rPr lang="en-US" altLang="zh-CN" dirty="0"/>
              <a:t>4x4</a:t>
            </a:r>
            <a:r>
              <a:rPr lang="zh-CN" altLang="en-US" dirty="0"/>
              <a:t>的方格，其中一些格子上有数字</a:t>
            </a:r>
            <a:endParaRPr lang="en-US" altLang="zh-CN" dirty="0"/>
          </a:p>
          <a:p>
            <a:pPr lvl="1"/>
            <a:r>
              <a:rPr lang="zh-CN" altLang="en-US" dirty="0"/>
              <a:t>用方向键移动，若此方向上可移动，每次移动</a:t>
            </a:r>
            <a:endParaRPr lang="en-US" altLang="zh-CN" dirty="0"/>
          </a:p>
          <a:p>
            <a:pPr lvl="2"/>
            <a:r>
              <a:rPr lang="zh-CN" altLang="en-US" dirty="0"/>
              <a:t>所有方格都移到该方向的尽头</a:t>
            </a:r>
            <a:endParaRPr lang="en-US" altLang="zh-CN" dirty="0"/>
          </a:p>
          <a:p>
            <a:pPr lvl="2"/>
            <a:r>
              <a:rPr lang="zh-CN" altLang="en-US" dirty="0"/>
              <a:t>同方向上无分隔的两个具有相同数字的方格合为一个，数字相加</a:t>
            </a:r>
            <a:endParaRPr lang="en-US" altLang="zh-CN" dirty="0"/>
          </a:p>
          <a:p>
            <a:pPr lvl="2"/>
            <a:r>
              <a:rPr lang="zh-CN" altLang="en-US" dirty="0"/>
              <a:t>在随机一个空格上放一个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4</a:t>
            </a:r>
          </a:p>
          <a:p>
            <a:pPr lvl="1"/>
            <a:r>
              <a:rPr lang="zh-CN" altLang="en-US" dirty="0"/>
              <a:t>若出现</a:t>
            </a:r>
            <a:r>
              <a:rPr lang="en-US" altLang="zh-CN" dirty="0"/>
              <a:t>2048</a:t>
            </a:r>
            <a:r>
              <a:rPr lang="zh-CN" altLang="en-US" dirty="0"/>
              <a:t>则判定为胜</a:t>
            </a:r>
            <a:endParaRPr lang="en-US" altLang="zh-CN" dirty="0"/>
          </a:p>
          <a:p>
            <a:pPr lvl="1"/>
            <a:r>
              <a:rPr lang="zh-CN" altLang="en-US" dirty="0"/>
              <a:t>若四个方向均不可移动则游戏结束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1163" y="2852738"/>
            <a:ext cx="2352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1268412" y="3862387"/>
            <a:ext cx="8028535" cy="2358892"/>
            <a:chOff x="2703512" y="2465387"/>
            <a:chExt cx="8028535" cy="2358892"/>
          </a:xfrm>
        </p:grpSpPr>
        <p:pic>
          <p:nvPicPr>
            <p:cNvPr id="7" name="图片 6" descr="movedown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3512" y="2465387"/>
              <a:ext cx="2466975" cy="2333625"/>
            </a:xfrm>
            <a:prstGeom prst="rect">
              <a:avLst/>
            </a:prstGeom>
          </p:spPr>
        </p:pic>
        <p:pic>
          <p:nvPicPr>
            <p:cNvPr id="8" name="图片 7" descr="movedown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0322" y="2547804"/>
              <a:ext cx="2371725" cy="2276475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5295900" y="3505200"/>
              <a:ext cx="2984500" cy="469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按下“↓”键</a:t>
              </a:r>
            </a:p>
          </p:txBody>
        </p:sp>
      </p:grpSp>
      <p:pic>
        <p:nvPicPr>
          <p:cNvPr id="11" name="图片 10" descr="win3 - 副本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887" y="3624262"/>
            <a:ext cx="3552825" cy="2276475"/>
          </a:xfrm>
          <a:prstGeom prst="rect">
            <a:avLst/>
          </a:prstGeom>
        </p:spPr>
      </p:pic>
      <p:pic>
        <p:nvPicPr>
          <p:cNvPr id="12" name="图片 11" descr="los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337" y="3692525"/>
            <a:ext cx="39719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5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A5D59-C203-44D0-B279-EA7693EB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7911A-8E83-4D98-843D-D0DEB4CB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field</a:t>
            </a:r>
          </a:p>
          <a:p>
            <a:pPr lvl="1"/>
            <a:r>
              <a:rPr lang="zh-CN" altLang="en-US" dirty="0"/>
              <a:t>局部变量，定义于</a:t>
            </a:r>
            <a:r>
              <a:rPr lang="en-US" altLang="zh-CN" dirty="0"/>
              <a:t>class</a:t>
            </a:r>
            <a:r>
              <a:rPr lang="zh-CN" altLang="en-US" dirty="0"/>
              <a:t>内</a:t>
            </a:r>
            <a:endParaRPr lang="en-US" altLang="zh-CN" dirty="0"/>
          </a:p>
          <a:p>
            <a:pPr lvl="1"/>
            <a:r>
              <a:rPr lang="zh-CN" altLang="en-US" dirty="0"/>
              <a:t>仅对</a:t>
            </a:r>
            <a:r>
              <a:rPr lang="en-US" altLang="zh-CN" dirty="0"/>
              <a:t>class</a:t>
            </a:r>
            <a:r>
              <a:rPr lang="zh-CN" altLang="en-US" dirty="0"/>
              <a:t>内部定义可见，不可外部调用</a:t>
            </a:r>
            <a:endParaRPr lang="en-US" altLang="zh-CN" dirty="0"/>
          </a:p>
          <a:p>
            <a:pPr lvl="1"/>
            <a:r>
              <a:rPr lang="zh-CN" altLang="en-US" dirty="0"/>
              <a:t>仅属于特定物件</a:t>
            </a:r>
            <a:endParaRPr lang="en-US" altLang="zh-CN" dirty="0"/>
          </a:p>
          <a:p>
            <a:r>
              <a:rPr lang="en-US" altLang="zh-CN" dirty="0"/>
              <a:t>static</a:t>
            </a:r>
          </a:p>
          <a:p>
            <a:pPr lvl="1"/>
            <a:r>
              <a:rPr lang="zh-CN" altLang="en-US" dirty="0"/>
              <a:t>可见性同上</a:t>
            </a:r>
            <a:endParaRPr lang="en-US" altLang="zh-CN" dirty="0"/>
          </a:p>
          <a:p>
            <a:pPr lvl="1"/>
            <a:r>
              <a:rPr lang="zh-CN" altLang="en-US" dirty="0"/>
              <a:t>同一个</a:t>
            </a:r>
            <a:r>
              <a:rPr lang="en-US" altLang="zh-CN" dirty="0"/>
              <a:t>class</a:t>
            </a:r>
            <a:r>
              <a:rPr lang="zh-CN" altLang="en-US" dirty="0"/>
              <a:t>的所有物件共用</a:t>
            </a:r>
            <a:endParaRPr lang="en-US" altLang="zh-CN" dirty="0"/>
          </a:p>
          <a:p>
            <a:r>
              <a:rPr lang="en-US" altLang="zh-CN" dirty="0" err="1"/>
              <a:t>var</a:t>
            </a:r>
            <a:endParaRPr lang="en-US" altLang="zh-CN" dirty="0"/>
          </a:p>
          <a:p>
            <a:pPr lvl="1"/>
            <a:r>
              <a:rPr lang="zh-CN" altLang="en-US" dirty="0"/>
              <a:t>局部变量，定义于</a:t>
            </a:r>
            <a:r>
              <a:rPr lang="en-US" altLang="zh-CN" dirty="0"/>
              <a:t>function</a:t>
            </a:r>
            <a:r>
              <a:rPr lang="zh-CN" altLang="en-US" dirty="0"/>
              <a:t>或</a:t>
            </a:r>
            <a:r>
              <a:rPr lang="en-US" altLang="zh-CN" dirty="0"/>
              <a:t>method</a:t>
            </a:r>
            <a:r>
              <a:rPr lang="zh-CN" altLang="en-US" dirty="0"/>
              <a:t>内</a:t>
            </a:r>
            <a:endParaRPr lang="en-US" altLang="zh-CN" dirty="0"/>
          </a:p>
          <a:p>
            <a:pPr lvl="1"/>
            <a:r>
              <a:rPr lang="zh-CN" altLang="en-US" dirty="0"/>
              <a:t>仅对内部定义可见</a:t>
            </a:r>
            <a:endParaRPr lang="en-US" altLang="zh-CN" dirty="0"/>
          </a:p>
          <a:p>
            <a:r>
              <a:rPr lang="zh-CN" altLang="en-US" dirty="0"/>
              <a:t>无全局变量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344229" y="420914"/>
            <a:ext cx="580571" cy="2612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51486" y="4492171"/>
            <a:ext cx="580571" cy="2612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50629" y="2365829"/>
            <a:ext cx="420914" cy="203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43371" y="5145315"/>
            <a:ext cx="420914" cy="203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50301" y="246836"/>
            <a:ext cx="4225699" cy="634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27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868F6-0737-478B-8C36-ECDB4CBE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85" y="234496"/>
            <a:ext cx="10515600" cy="1325563"/>
          </a:xfrm>
        </p:spPr>
        <p:txBody>
          <a:bodyPr/>
          <a:lstStyle/>
          <a:p>
            <a:r>
              <a:rPr lang="zh-CN" altLang="en-US" dirty="0"/>
              <a:t>子程序的调用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D887A-97C2-4DCB-B3DA-19499DCD6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0"/>
            <a:ext cx="4343400" cy="546462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function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class</a:t>
            </a:r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在任何地方均以</a:t>
            </a:r>
            <a:r>
              <a:rPr lang="en-US" altLang="zh-CN" dirty="0" err="1"/>
              <a:t>className.functionName</a:t>
            </a:r>
            <a:r>
              <a:rPr lang="en-US" altLang="zh-CN" dirty="0"/>
              <a:t>()</a:t>
            </a:r>
            <a:r>
              <a:rPr lang="zh-CN" altLang="en-US" dirty="0"/>
              <a:t>的方式调用</a:t>
            </a:r>
            <a:endParaRPr lang="en-US" altLang="zh-CN" dirty="0"/>
          </a:p>
          <a:p>
            <a:pPr lvl="1"/>
            <a:r>
              <a:rPr lang="zh-CN" altLang="en-US" dirty="0"/>
              <a:t>内部不可引用外部变量、函数，只能通过参数表传值</a:t>
            </a:r>
            <a:endParaRPr lang="en-US" altLang="zh-CN" dirty="0"/>
          </a:p>
          <a:p>
            <a:r>
              <a:rPr lang="en-US" altLang="zh-CN" dirty="0"/>
              <a:t>method</a:t>
            </a:r>
          </a:p>
          <a:p>
            <a:pPr lvl="1"/>
            <a:r>
              <a:rPr lang="zh-CN" altLang="en-US" dirty="0"/>
              <a:t>对物件定义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class</a:t>
            </a:r>
            <a:r>
              <a:rPr lang="zh-CN" altLang="en-US" dirty="0"/>
              <a:t>内可直接相互调用</a:t>
            </a:r>
            <a:endParaRPr lang="en-US" altLang="zh-CN" dirty="0"/>
          </a:p>
          <a:p>
            <a:pPr lvl="1"/>
            <a:r>
              <a:rPr lang="zh-CN" altLang="en-US" dirty="0"/>
              <a:t>外部调用以</a:t>
            </a:r>
            <a:r>
              <a:rPr lang="en-US" altLang="zh-CN" dirty="0" err="1"/>
              <a:t>objectName.methodName</a:t>
            </a:r>
            <a:r>
              <a:rPr lang="en-US" altLang="zh-CN" dirty="0"/>
              <a:t>()</a:t>
            </a:r>
            <a:r>
              <a:rPr lang="zh-CN" altLang="en-US" dirty="0"/>
              <a:t>的方式</a:t>
            </a:r>
            <a:endParaRPr lang="en-US" altLang="zh-CN" dirty="0"/>
          </a:p>
          <a:p>
            <a:pPr lvl="1"/>
            <a:r>
              <a:rPr lang="zh-CN" altLang="en-US" dirty="0"/>
              <a:t>定义时可操作</a:t>
            </a:r>
            <a:r>
              <a:rPr lang="en-US" altLang="zh-CN" dirty="0"/>
              <a:t>class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变量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86287" y="3468914"/>
            <a:ext cx="2728684" cy="2902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89950" y="5783943"/>
            <a:ext cx="1249136" cy="3057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97900" y="1792513"/>
            <a:ext cx="1242786" cy="309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49031" y="1509484"/>
            <a:ext cx="1132114" cy="2975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25659" y="2735942"/>
            <a:ext cx="1081312" cy="2685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0629" y="2264228"/>
            <a:ext cx="1139370" cy="2612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42300" y="6103256"/>
            <a:ext cx="1104898" cy="1895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60457" y="174172"/>
            <a:ext cx="914400" cy="290286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017657" y="4869544"/>
            <a:ext cx="914400" cy="290286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41771" y="1792514"/>
            <a:ext cx="914400" cy="290286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525657" y="5798457"/>
            <a:ext cx="914400" cy="290286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04629" y="4869542"/>
            <a:ext cx="979714" cy="312057"/>
          </a:xfrm>
          <a:prstGeom prst="rect">
            <a:avLst/>
          </a:prstGeom>
          <a:solidFill>
            <a:srgbClr val="FF8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55544" y="6095999"/>
            <a:ext cx="979714" cy="312057"/>
          </a:xfrm>
          <a:prstGeom prst="rect">
            <a:avLst/>
          </a:prstGeom>
          <a:solidFill>
            <a:srgbClr val="FF8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084457" y="5138058"/>
            <a:ext cx="914400" cy="290286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72842" y="202950"/>
            <a:ext cx="4925785" cy="665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55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每个类对应一个单独的 </a:t>
            </a:r>
            <a:r>
              <a:rPr lang="en-US" altLang="zh-CN" dirty="0" err="1"/>
              <a:t>vm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每一个 </a:t>
            </a:r>
            <a:r>
              <a:rPr lang="en-US" altLang="zh-CN" dirty="0"/>
              <a:t>constructor</a:t>
            </a:r>
            <a:r>
              <a:rPr lang="zh-CN" altLang="en-US" dirty="0"/>
              <a:t>、</a:t>
            </a:r>
            <a:r>
              <a:rPr lang="en-US" altLang="zh-CN" dirty="0"/>
              <a:t>method </a:t>
            </a:r>
            <a:r>
              <a:rPr lang="zh-CN" altLang="en-US" dirty="0"/>
              <a:t>或者 </a:t>
            </a:r>
            <a:r>
              <a:rPr lang="en-US" altLang="zh-CN" dirty="0"/>
              <a:t>function </a:t>
            </a:r>
            <a:r>
              <a:rPr lang="zh-CN" altLang="en-US" dirty="0"/>
              <a:t>对应一个 </a:t>
            </a:r>
            <a:r>
              <a:rPr lang="en-US" altLang="zh-CN" dirty="0"/>
              <a:t>function</a:t>
            </a:r>
          </a:p>
          <a:p>
            <a:r>
              <a:rPr lang="zh-CN" altLang="en-US" dirty="0"/>
              <a:t>命名规则是“类名</a:t>
            </a:r>
            <a:r>
              <a:rPr lang="en-US" altLang="zh-CN" dirty="0"/>
              <a:t>.</a:t>
            </a:r>
            <a:r>
              <a:rPr lang="zh-CN" altLang="en-US" dirty="0"/>
              <a:t>函数名”。不同类的函数名称可以相互区分。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50C1A7-BEDF-4822-8AAD-C7D8FFAD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87" y="4632648"/>
            <a:ext cx="5238370" cy="542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FAD506-FADC-4BF8-AA18-BA73A44D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3261"/>
            <a:ext cx="4233169" cy="542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EA6BC2-D6C2-4711-A6AB-6BB4D09BB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04005"/>
            <a:ext cx="4233169" cy="8758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在每个类的 </a:t>
            </a:r>
            <a:r>
              <a:rPr lang="en-US" altLang="zh-CN" dirty="0"/>
              <a:t>constructor </a:t>
            </a:r>
            <a:r>
              <a:rPr lang="zh-CN" altLang="en-US" dirty="0"/>
              <a:t>中，首先分配内存，分配的内存长度等于该类的 </a:t>
            </a:r>
            <a:r>
              <a:rPr lang="en-US" altLang="zh-CN" dirty="0"/>
              <a:t>field </a:t>
            </a:r>
            <a:r>
              <a:rPr lang="zh-CN" altLang="en-US" dirty="0"/>
              <a:t>个数之和（相当于给该实例的每个 </a:t>
            </a:r>
            <a:r>
              <a:rPr lang="en-US" altLang="zh-CN" dirty="0"/>
              <a:t>field </a:t>
            </a:r>
            <a:r>
              <a:rPr lang="zh-CN" altLang="en-US" dirty="0"/>
              <a:t>分配内存）。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0DA2A-973E-4EB8-B102-C83076D7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95" y="3091656"/>
            <a:ext cx="5461071" cy="2460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941598-3B97-487E-8ADE-148D3195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35" y="3824886"/>
            <a:ext cx="4571138" cy="7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798</Words>
  <Application>Microsoft Office PowerPoint</Application>
  <PresentationFormat>宽屏</PresentationFormat>
  <Paragraphs>130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第2小组第10周工作汇报</vt:lpstr>
      <vt:lpstr>逻辑模型</vt:lpstr>
      <vt:lpstr>文档大纲</vt:lpstr>
      <vt:lpstr>Rules of 2048 game</vt:lpstr>
      <vt:lpstr>2048游戏规则</vt:lpstr>
      <vt:lpstr>变量的可见性</vt:lpstr>
      <vt:lpstr>子程序的调用</vt:lpstr>
      <vt:lpstr>学习笔记</vt:lpstr>
      <vt:lpstr>学习笔记</vt:lpstr>
      <vt:lpstr>学习笔记</vt:lpstr>
      <vt:lpstr>学习笔记</vt:lpstr>
      <vt:lpstr>学习笔记</vt:lpstr>
      <vt:lpstr>学习笔记</vt:lpstr>
      <vt:lpstr>Trend in hackathon Junction 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第2小组第2周工作汇报</dc:title>
  <dc:creator>Fan Jin</dc:creator>
  <cp:lastModifiedBy>Fan Jin</cp:lastModifiedBy>
  <cp:revision>103</cp:revision>
  <dcterms:created xsi:type="dcterms:W3CDTF">2017-10-18T14:44:37Z</dcterms:created>
  <dcterms:modified xsi:type="dcterms:W3CDTF">2017-11-30T07:37:39Z</dcterms:modified>
</cp:coreProperties>
</file>