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7"/>
  </p:notesMasterIdLst>
  <p:handoutMasterIdLst>
    <p:handoutMasterId r:id="rId18"/>
  </p:handoutMasterIdLst>
  <p:sldIdLst>
    <p:sldId id="257" r:id="rId5"/>
    <p:sldId id="263" r:id="rId6"/>
    <p:sldId id="274" r:id="rId7"/>
    <p:sldId id="272" r:id="rId8"/>
    <p:sldId id="275" r:id="rId9"/>
    <p:sldId id="276" r:id="rId10"/>
    <p:sldId id="277" r:id="rId11"/>
    <p:sldId id="278" r:id="rId12"/>
    <p:sldId id="279" r:id="rId13"/>
    <p:sldId id="284" r:id="rId14"/>
    <p:sldId id="283" r:id="rId15"/>
    <p:sldId id="271" r:id="rId16"/>
  </p:sldIdLst>
  <p:sldSz cx="12188825" cy="6858000"/>
  <p:notesSz cx="6858000" cy="9144000"/>
  <p:defaultTextStyle>
    <a:defPPr rtl="0">
      <a:defRPr lang="zh-cn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590" autoAdjust="0"/>
  </p:normalViewPr>
  <p:slideViewPr>
    <p:cSldViewPr>
      <p:cViewPr varScale="1">
        <p:scale>
          <a:sx n="112" d="100"/>
          <a:sy n="112" d="100"/>
        </p:scale>
        <p:origin x="552" y="10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9" d="100"/>
          <a:sy n="99" d="100"/>
        </p:scale>
        <p:origin x="2820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5DE4EB07-F0BE-46FF-840B-C8E3CE9E8721}" type="datetime1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2017/11/16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79429053-DC2A-4342-ADD4-2FD729D91E2C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‹#›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dirty="0"/>
              <a:t>单击此处编辑母版文本样式</a:t>
            </a:r>
          </a:p>
          <a:p>
            <a:pPr lvl="1" rtl="0"/>
            <a:r>
              <a:rPr lang="zh-CN" altLang="en-US" dirty="0"/>
              <a:t>第二级</a:t>
            </a:r>
          </a:p>
          <a:p>
            <a:pPr lvl="2" rtl="0"/>
            <a:r>
              <a:rPr lang="zh-CN" altLang="en-US" dirty="0"/>
              <a:t>第三级</a:t>
            </a:r>
          </a:p>
          <a:p>
            <a:pPr lvl="3" rtl="0"/>
            <a:r>
              <a:rPr lang="zh-CN" altLang="en-US" dirty="0"/>
              <a:t>第四级</a:t>
            </a:r>
          </a:p>
          <a:p>
            <a:pPr lvl="4" rtl="0"/>
            <a:r>
              <a:rPr lang="zh-CN" altLang="en-US" dirty="0"/>
              <a:t>第五级</a:t>
            </a:r>
          </a:p>
        </p:txBody>
      </p:sp>
      <p:sp>
        <p:nvSpPr>
          <p:cNvPr id="8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5DE4EB07-F0BE-46FF-840B-C8E3CE9E8721}" type="datetime1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2017/11/16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页脚占位符 3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灯片编号占位符 4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79429053-DC2A-4342-ADD4-2FD729D91E2C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‹#›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1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100239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10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33807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11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939986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12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641036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2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877153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3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07337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4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095552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5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874719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6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87151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7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06738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8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624690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9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301895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对角线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直接连接符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基线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任意多边形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任意多边形(F)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任意多边形(F)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0">
            <a:normAutofit/>
          </a:bodyPr>
          <a:lstStyle>
            <a:lvl1pPr algn="l" rtl="0">
              <a:defRPr sz="5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CN" altLang="en-US" smtClean="0"/>
              <a:t>单击以编辑母版副标题样式</a:t>
            </a:r>
            <a:endParaRPr lang="zh-CN" altLang="en-US" dirty="0"/>
          </a:p>
        </p:txBody>
      </p:sp>
      <p:sp>
        <p:nvSpPr>
          <p:cNvPr id="22" name="日期占位符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A0F08F57-8AF4-4192-8C0E-F86A12100C7B}" type="datetime1">
              <a:rPr lang="zh-CN" altLang="en-US" smtClean="0"/>
              <a:pPr/>
              <a:t>2017/11/16</a:t>
            </a:fld>
            <a:endParaRPr lang="zh-CN" altLang="en-US" dirty="0"/>
          </a:p>
        </p:txBody>
      </p:sp>
      <p:sp>
        <p:nvSpPr>
          <p:cNvPr id="23" name="页脚占位符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24" name="幻灯片编号占位符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014DD1E-5D91-48A3-AD6D-45FBA980D106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  <a:p>
            <a:pPr lvl="1" rtl="0"/>
            <a:r>
              <a:rPr lang="zh-CN" altLang="en-US" smtClean="0"/>
              <a:t>第二级</a:t>
            </a:r>
          </a:p>
          <a:p>
            <a:pPr lvl="2" rtl="0"/>
            <a:r>
              <a:rPr lang="zh-CN" altLang="en-US" smtClean="0"/>
              <a:t>第三级</a:t>
            </a:r>
          </a:p>
          <a:p>
            <a:pPr lvl="3" rtl="0"/>
            <a:r>
              <a:rPr lang="zh-CN" altLang="en-US" smtClean="0"/>
              <a:t>第四级</a:t>
            </a:r>
          </a:p>
          <a:p>
            <a:pPr lvl="4" rtl="0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0F08F57-8AF4-4192-8C0E-F86A12100C7B}" type="datetime1">
              <a:rPr lang="zh-CN" altLang="en-US" smtClean="0"/>
              <a:pPr/>
              <a:t>2017/11/16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 rtlCol="0"/>
          <a:lstStyle/>
          <a:p>
            <a:pPr rt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  <a:p>
            <a:pPr lvl="1" rtl="0"/>
            <a:r>
              <a:rPr lang="zh-CN" altLang="en-US" smtClean="0"/>
              <a:t>第二级</a:t>
            </a:r>
          </a:p>
          <a:p>
            <a:pPr lvl="2" rtl="0"/>
            <a:r>
              <a:rPr lang="zh-CN" altLang="en-US" smtClean="0"/>
              <a:t>第三级</a:t>
            </a:r>
          </a:p>
          <a:p>
            <a:pPr lvl="3" rtl="0"/>
            <a:r>
              <a:rPr lang="zh-CN" altLang="en-US" smtClean="0"/>
              <a:t>第四级</a:t>
            </a:r>
          </a:p>
          <a:p>
            <a:pPr lvl="4" rtl="0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0F08F57-8AF4-4192-8C0E-F86A12100C7B}" type="datetime1">
              <a:rPr lang="zh-CN" altLang="en-US" smtClean="0"/>
              <a:pPr/>
              <a:t>2017/11/16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  <a:p>
            <a:pPr lvl="1" rtl="0"/>
            <a:r>
              <a:rPr lang="zh-CN" altLang="en-US" smtClean="0"/>
              <a:t>第二级</a:t>
            </a:r>
          </a:p>
          <a:p>
            <a:pPr lvl="2" rtl="0"/>
            <a:r>
              <a:rPr lang="zh-CN" altLang="en-US" smtClean="0"/>
              <a:t>第三级</a:t>
            </a:r>
          </a:p>
          <a:p>
            <a:pPr lvl="3" rtl="0"/>
            <a:r>
              <a:rPr lang="zh-CN" altLang="en-US" smtClean="0"/>
              <a:t>第四级</a:t>
            </a:r>
          </a:p>
          <a:p>
            <a:pPr lvl="4" rtl="0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0F08F57-8AF4-4192-8C0E-F86A12100C7B}" type="datetime1">
              <a:rPr lang="zh-CN" altLang="en-US" smtClean="0"/>
              <a:pPr/>
              <a:t>2017/11/16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对角线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直接连接符​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直接连接符​​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rtlCol="0" anchor="b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0F08F57-8AF4-4192-8C0E-F86A12100C7B}" type="datetime1">
              <a:rPr lang="zh-CN" altLang="en-US" smtClean="0"/>
              <a:pPr/>
              <a:t>2017/11/16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  <a:p>
            <a:pPr lvl="1" rtl="0"/>
            <a:r>
              <a:rPr lang="zh-CN" altLang="en-US" smtClean="0"/>
              <a:t>第二级</a:t>
            </a:r>
          </a:p>
          <a:p>
            <a:pPr lvl="2" rtl="0"/>
            <a:r>
              <a:rPr lang="zh-CN" altLang="en-US" smtClean="0"/>
              <a:t>第三级</a:t>
            </a:r>
          </a:p>
          <a:p>
            <a:pPr lvl="3" rtl="0"/>
            <a:r>
              <a:rPr lang="zh-CN" altLang="en-US" smtClean="0"/>
              <a:t>第四级</a:t>
            </a:r>
          </a:p>
          <a:p>
            <a:pPr lvl="4" rtl="0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  <a:p>
            <a:pPr lvl="1" rtl="0"/>
            <a:r>
              <a:rPr lang="zh-CN" altLang="en-US" smtClean="0"/>
              <a:t>第二级</a:t>
            </a:r>
          </a:p>
          <a:p>
            <a:pPr lvl="2" rtl="0"/>
            <a:r>
              <a:rPr lang="zh-CN" altLang="en-US" smtClean="0"/>
              <a:t>第三级</a:t>
            </a:r>
          </a:p>
          <a:p>
            <a:pPr lvl="3" rtl="0"/>
            <a:r>
              <a:rPr lang="zh-CN" altLang="en-US" smtClean="0"/>
              <a:t>第四级</a:t>
            </a:r>
          </a:p>
          <a:p>
            <a:pPr lvl="4" rtl="0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0F08F57-8AF4-4192-8C0E-F86A12100C7B}" type="datetime1">
              <a:rPr lang="zh-CN" altLang="en-US" smtClean="0"/>
              <a:pPr/>
              <a:t>2017/11/16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  <a:p>
            <a:pPr lvl="1" rtl="0"/>
            <a:r>
              <a:rPr lang="zh-CN" altLang="en-US" smtClean="0"/>
              <a:t>第二级</a:t>
            </a:r>
          </a:p>
          <a:p>
            <a:pPr lvl="2" rtl="0"/>
            <a:r>
              <a:rPr lang="zh-CN" altLang="en-US" smtClean="0"/>
              <a:t>第三级</a:t>
            </a:r>
          </a:p>
          <a:p>
            <a:pPr lvl="3" rtl="0"/>
            <a:r>
              <a:rPr lang="zh-CN" altLang="en-US" smtClean="0"/>
              <a:t>第四级</a:t>
            </a:r>
          </a:p>
          <a:p>
            <a:pPr lvl="4" rtl="0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 baseline="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  <a:p>
            <a:pPr lvl="1" rtl="0"/>
            <a:r>
              <a:rPr lang="zh-CN" altLang="en-US" smtClean="0"/>
              <a:t>第二级</a:t>
            </a:r>
          </a:p>
          <a:p>
            <a:pPr lvl="2" rtl="0"/>
            <a:r>
              <a:rPr lang="zh-CN" altLang="en-US" smtClean="0"/>
              <a:t>第三级</a:t>
            </a:r>
          </a:p>
          <a:p>
            <a:pPr lvl="3" rtl="0"/>
            <a:r>
              <a:rPr lang="zh-CN" altLang="en-US" smtClean="0"/>
              <a:t>第四级</a:t>
            </a:r>
          </a:p>
          <a:p>
            <a:pPr lvl="4" rtl="0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0F08F57-8AF4-4192-8C0E-F86A12100C7B}" type="datetime1">
              <a:rPr lang="zh-CN" altLang="en-US" smtClean="0"/>
              <a:pPr/>
              <a:t>2017/11/16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0F08F57-8AF4-4192-8C0E-F86A12100C7B}" type="datetime1">
              <a:rPr lang="zh-CN" altLang="en-US" smtClean="0"/>
              <a:pPr/>
              <a:t>2017/11/16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0F08F57-8AF4-4192-8C0E-F86A12100C7B}" type="datetime1">
              <a:rPr lang="zh-CN" altLang="en-US" smtClean="0"/>
              <a:pPr/>
              <a:t>2017/11/16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  <a:p>
            <a:pPr lvl="1" rtl="0"/>
            <a:r>
              <a:rPr lang="zh-CN" altLang="en-US" smtClean="0"/>
              <a:t>第二级</a:t>
            </a:r>
          </a:p>
          <a:p>
            <a:pPr lvl="2" rtl="0"/>
            <a:r>
              <a:rPr lang="zh-CN" altLang="en-US" smtClean="0"/>
              <a:t>第三级</a:t>
            </a:r>
          </a:p>
          <a:p>
            <a:pPr lvl="3" rtl="0"/>
            <a:r>
              <a:rPr lang="zh-CN" altLang="en-US" smtClean="0"/>
              <a:t>第四级</a:t>
            </a:r>
          </a:p>
          <a:p>
            <a:pPr lvl="4" rtl="0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0F08F57-8AF4-4192-8C0E-F86A12100C7B}" type="datetime1">
              <a:rPr lang="zh-CN" altLang="en-US" smtClean="0"/>
              <a:pPr/>
              <a:t>2017/11/16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标题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zh-CN" altLang="en-US" smtClean="0"/>
              <a:t>单击图标添加图片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0F08F57-8AF4-4192-8C0E-F86A12100C7B}" type="datetime1">
              <a:rPr lang="zh-CN" altLang="en-US" smtClean="0"/>
              <a:pPr/>
              <a:t>2017/11/16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左侧行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任意多边形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任意多边形(F)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任意多边形(F)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zh-CN" altLang="en-US" dirty="0"/>
              <a:t>编辑母版文本样式</a:t>
            </a:r>
          </a:p>
          <a:p>
            <a:pPr lvl="1" rtl="0"/>
            <a:r>
              <a:rPr lang="zh-CN" altLang="en-US" dirty="0"/>
              <a:t>第二级</a:t>
            </a:r>
          </a:p>
          <a:p>
            <a:pPr lvl="2" rtl="0"/>
            <a:r>
              <a:rPr lang="zh-CN" altLang="en-US" dirty="0"/>
              <a:t>第三级</a:t>
            </a:r>
          </a:p>
          <a:p>
            <a:pPr lvl="3" rtl="0"/>
            <a:r>
              <a:rPr lang="zh-CN" altLang="en-US" dirty="0"/>
              <a:t>第四级</a:t>
            </a:r>
          </a:p>
          <a:p>
            <a:pPr lvl="4" rtl="0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A0F08F57-8AF4-4192-8C0E-F86A12100C7B}" type="datetime1">
              <a:rPr lang="zh-CN" altLang="en-US" smtClean="0"/>
              <a:pPr/>
              <a:t>2017/11/16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 rtl="0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014DD1E-5D91-48A3-AD6D-45FBA980D106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9725820" cy="2000251"/>
          </a:xfrm>
        </p:spPr>
        <p:txBody>
          <a:bodyPr rtlCol="0"/>
          <a:lstStyle/>
          <a:p>
            <a:pPr rtl="0"/>
            <a:r>
              <a:rPr lang="en-US" altLang="zh-CN" dirty="0" smtClean="0">
                <a:latin typeface="Impact" panose="020B0806030902050204" pitchFamily="34" charset="0"/>
                <a:sym typeface="Salesforce Sans"/>
              </a:rPr>
              <a:t>Chapter 5 Computer Architecture</a:t>
            </a:r>
            <a:endParaRPr lang="zh-CN" altLang="en-US" dirty="0">
              <a:latin typeface="Impact" panose="020B0806030902050204" pitchFamily="34" charset="0"/>
              <a:sym typeface="Salesforce Sans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zh-CN" altLang="en-US" sz="4000" b="1" dirty="0" smtClean="0">
                <a:latin typeface="Salesforce Sans"/>
                <a:ea typeface="微软雅黑" panose="020B0503020204020204" pitchFamily="34" charset="-122"/>
                <a:sym typeface="Salesforce Sans"/>
              </a:rPr>
              <a:t>计算机结构</a:t>
            </a:r>
            <a:endParaRPr lang="zh-CN" altLang="en-US" sz="4000" b="1" dirty="0">
              <a:latin typeface="Salesforce Sans"/>
              <a:ea typeface="微软雅黑" panose="020B0503020204020204" pitchFamily="34" charset="-122"/>
              <a:sym typeface="Salesforce San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625176" y="4368800"/>
            <a:ext cx="457529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 smtClean="0"/>
              <a:t>计算思维与系统设计 第四组</a:t>
            </a:r>
            <a:endParaRPr lang="en-US" altLang="zh-CN" sz="2800" dirty="0" smtClean="0"/>
          </a:p>
          <a:p>
            <a:pPr>
              <a:lnSpc>
                <a:spcPct val="150000"/>
              </a:lnSpc>
            </a:pPr>
            <a:r>
              <a:rPr lang="en-US" altLang="zh-CN" sz="2800" dirty="0" smtClean="0"/>
              <a:t>2017</a:t>
            </a:r>
            <a:r>
              <a:rPr lang="zh-CN" altLang="en-US" sz="2800" dirty="0" smtClean="0"/>
              <a:t>年</a:t>
            </a:r>
            <a:r>
              <a:rPr lang="en-US" altLang="zh-CN" sz="2800" dirty="0" smtClean="0"/>
              <a:t>11</a:t>
            </a:r>
            <a:r>
              <a:rPr lang="zh-CN" altLang="en-US" sz="2800" dirty="0" smtClean="0"/>
              <a:t>月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758" y="0"/>
            <a:ext cx="109353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613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53852" y="620688"/>
            <a:ext cx="20521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latin typeface="Impact" panose="020B0806030902050204" pitchFamily="34" charset="0"/>
              </a:rPr>
              <a:t>Computer</a:t>
            </a:r>
            <a:endParaRPr lang="zh-CN" altLang="en-US" sz="3600" dirty="0">
              <a:latin typeface="Impact" panose="020B080603090205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53852" y="1988840"/>
            <a:ext cx="10081120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altLang="zh-CN" sz="3200" dirty="0">
                <a:solidFill>
                  <a:srgbClr val="1290BF"/>
                </a:solidFill>
                <a:latin typeface="Consolas" panose="020B0609020204030204" pitchFamily="49" charset="0"/>
              </a:rPr>
              <a:t>CPU</a:t>
            </a:r>
            <a:r>
              <a:rPr lang="en-US" altLang="zh-CN" sz="3200" dirty="0">
                <a:solidFill>
                  <a:srgbClr val="B9B5B8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3200" dirty="0" err="1">
                <a:solidFill>
                  <a:srgbClr val="DD464C"/>
                </a:solidFill>
                <a:latin typeface="Consolas" panose="020B0609020204030204" pitchFamily="49" charset="0"/>
              </a:rPr>
              <a:t>inM</a:t>
            </a:r>
            <a:r>
              <a:rPr lang="en-US" altLang="zh-CN" sz="3200" dirty="0">
                <a:solidFill>
                  <a:srgbClr val="B9B5B8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3200" dirty="0" err="1">
                <a:solidFill>
                  <a:srgbClr val="B9B5B8"/>
                </a:solidFill>
                <a:latin typeface="Consolas" panose="020B0609020204030204" pitchFamily="49" charset="0"/>
              </a:rPr>
              <a:t>memout,</a:t>
            </a:r>
            <a:r>
              <a:rPr lang="en-US" altLang="zh-CN" sz="3200" dirty="0" err="1">
                <a:solidFill>
                  <a:srgbClr val="DD464C"/>
                </a:solidFill>
                <a:latin typeface="Consolas" panose="020B0609020204030204" pitchFamily="49" charset="0"/>
              </a:rPr>
              <a:t>instruction</a:t>
            </a:r>
            <a:r>
              <a:rPr lang="en-US" altLang="zh-CN" sz="3200" dirty="0">
                <a:solidFill>
                  <a:srgbClr val="B9B5B8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3200" dirty="0" err="1">
                <a:solidFill>
                  <a:srgbClr val="B9B5B8"/>
                </a:solidFill>
                <a:latin typeface="Consolas" panose="020B0609020204030204" pitchFamily="49" charset="0"/>
              </a:rPr>
              <a:t>romout,</a:t>
            </a:r>
            <a:r>
              <a:rPr lang="en-US" altLang="zh-CN" sz="3200" dirty="0" err="1">
                <a:solidFill>
                  <a:srgbClr val="DD464C"/>
                </a:solidFill>
                <a:latin typeface="Consolas" panose="020B0609020204030204" pitchFamily="49" charset="0"/>
              </a:rPr>
              <a:t>reset</a:t>
            </a:r>
            <a:r>
              <a:rPr lang="en-US" altLang="zh-CN" sz="3200" dirty="0">
                <a:solidFill>
                  <a:srgbClr val="B9B5B8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3200" dirty="0" err="1">
                <a:solidFill>
                  <a:srgbClr val="B9B5B8"/>
                </a:solidFill>
                <a:latin typeface="Consolas" panose="020B0609020204030204" pitchFamily="49" charset="0"/>
              </a:rPr>
              <a:t>reset,</a:t>
            </a:r>
            <a:r>
              <a:rPr lang="en-US" altLang="zh-CN" sz="3200" dirty="0" err="1">
                <a:solidFill>
                  <a:srgbClr val="DD464C"/>
                </a:solidFill>
                <a:latin typeface="Consolas" panose="020B0609020204030204" pitchFamily="49" charset="0"/>
              </a:rPr>
              <a:t>outM</a:t>
            </a:r>
            <a:r>
              <a:rPr lang="en-US" altLang="zh-CN" sz="3200" dirty="0">
                <a:solidFill>
                  <a:srgbClr val="B9B5B8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3200" dirty="0" err="1">
                <a:solidFill>
                  <a:srgbClr val="B9B5B8"/>
                </a:solidFill>
                <a:latin typeface="Consolas" panose="020B0609020204030204" pitchFamily="49" charset="0"/>
              </a:rPr>
              <a:t>memin,</a:t>
            </a:r>
            <a:r>
              <a:rPr lang="en-US" altLang="zh-CN" sz="3200" dirty="0" err="1">
                <a:solidFill>
                  <a:srgbClr val="DD464C"/>
                </a:solidFill>
                <a:latin typeface="Consolas" panose="020B0609020204030204" pitchFamily="49" charset="0"/>
              </a:rPr>
              <a:t>writeM</a:t>
            </a:r>
            <a:r>
              <a:rPr lang="en-US" altLang="zh-CN" sz="3200" dirty="0">
                <a:solidFill>
                  <a:srgbClr val="B9B5B8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3200" dirty="0" err="1">
                <a:solidFill>
                  <a:srgbClr val="B9B5B8"/>
                </a:solidFill>
                <a:latin typeface="Consolas" panose="020B0609020204030204" pitchFamily="49" charset="0"/>
              </a:rPr>
              <a:t>memload,</a:t>
            </a:r>
            <a:r>
              <a:rPr lang="en-US" altLang="zh-CN" sz="3200" dirty="0" err="1">
                <a:solidFill>
                  <a:srgbClr val="DD464C"/>
                </a:solidFill>
                <a:latin typeface="Consolas" panose="020B0609020204030204" pitchFamily="49" charset="0"/>
              </a:rPr>
              <a:t>addressM</a:t>
            </a:r>
            <a:r>
              <a:rPr lang="en-US" altLang="zh-CN" sz="3200" dirty="0">
                <a:solidFill>
                  <a:srgbClr val="B9B5B8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3200" dirty="0" err="1">
                <a:solidFill>
                  <a:srgbClr val="B9B5B8"/>
                </a:solidFill>
                <a:latin typeface="Consolas" panose="020B0609020204030204" pitchFamily="49" charset="0"/>
              </a:rPr>
              <a:t>memadd,</a:t>
            </a:r>
            <a:r>
              <a:rPr lang="en-US" altLang="zh-CN" sz="3200" dirty="0" err="1">
                <a:solidFill>
                  <a:srgbClr val="DD464C"/>
                </a:solidFill>
                <a:latin typeface="Consolas" panose="020B0609020204030204" pitchFamily="49" charset="0"/>
              </a:rPr>
              <a:t>pc</a:t>
            </a:r>
            <a:r>
              <a:rPr lang="en-US" altLang="zh-CN" sz="3200" dirty="0">
                <a:solidFill>
                  <a:srgbClr val="B9B5B8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3200" dirty="0" err="1">
                <a:solidFill>
                  <a:srgbClr val="B9B5B8"/>
                </a:solidFill>
                <a:latin typeface="Consolas" panose="020B0609020204030204" pitchFamily="49" charset="0"/>
              </a:rPr>
              <a:t>romin</a:t>
            </a:r>
            <a:r>
              <a:rPr lang="en-US" altLang="zh-CN" sz="3200" dirty="0">
                <a:solidFill>
                  <a:srgbClr val="B9B5B8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spcAft>
                <a:spcPts val="1200"/>
              </a:spcAft>
            </a:pPr>
            <a:r>
              <a:rPr lang="en-US" altLang="zh-CN" sz="3200" dirty="0">
                <a:solidFill>
                  <a:srgbClr val="1290BF"/>
                </a:solidFill>
                <a:latin typeface="Consolas" panose="020B0609020204030204" pitchFamily="49" charset="0"/>
              </a:rPr>
              <a:t>Memory</a:t>
            </a:r>
            <a:r>
              <a:rPr lang="en-US" altLang="zh-CN" sz="3200" dirty="0">
                <a:solidFill>
                  <a:srgbClr val="B9B5B8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3200" dirty="0">
                <a:solidFill>
                  <a:srgbClr val="DD464C"/>
                </a:solidFill>
                <a:latin typeface="Consolas" panose="020B0609020204030204" pitchFamily="49" charset="0"/>
              </a:rPr>
              <a:t>in</a:t>
            </a:r>
            <a:r>
              <a:rPr lang="en-US" altLang="zh-CN" sz="3200" dirty="0">
                <a:solidFill>
                  <a:srgbClr val="B9B5B8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3200" dirty="0" err="1">
                <a:solidFill>
                  <a:srgbClr val="B9B5B8"/>
                </a:solidFill>
                <a:latin typeface="Consolas" panose="020B0609020204030204" pitchFamily="49" charset="0"/>
              </a:rPr>
              <a:t>memin,</a:t>
            </a:r>
            <a:r>
              <a:rPr lang="en-US" altLang="zh-CN" sz="3200" dirty="0" err="1">
                <a:solidFill>
                  <a:srgbClr val="DD464C"/>
                </a:solidFill>
                <a:latin typeface="Consolas" panose="020B0609020204030204" pitchFamily="49" charset="0"/>
              </a:rPr>
              <a:t>load</a:t>
            </a:r>
            <a:r>
              <a:rPr lang="en-US" altLang="zh-CN" sz="3200" dirty="0">
                <a:solidFill>
                  <a:srgbClr val="B9B5B8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3200" dirty="0" err="1">
                <a:solidFill>
                  <a:srgbClr val="B9B5B8"/>
                </a:solidFill>
                <a:latin typeface="Consolas" panose="020B0609020204030204" pitchFamily="49" charset="0"/>
              </a:rPr>
              <a:t>memload,</a:t>
            </a:r>
            <a:r>
              <a:rPr lang="en-US" altLang="zh-CN" sz="3200" dirty="0" err="1">
                <a:solidFill>
                  <a:srgbClr val="DD464C"/>
                </a:solidFill>
                <a:latin typeface="Consolas" panose="020B0609020204030204" pitchFamily="49" charset="0"/>
              </a:rPr>
              <a:t>address</a:t>
            </a:r>
            <a:r>
              <a:rPr lang="en-US" altLang="zh-CN" sz="3200" dirty="0">
                <a:solidFill>
                  <a:srgbClr val="B9B5B8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3200" dirty="0" err="1">
                <a:solidFill>
                  <a:srgbClr val="B9B5B8"/>
                </a:solidFill>
                <a:latin typeface="Consolas" panose="020B0609020204030204" pitchFamily="49" charset="0"/>
              </a:rPr>
              <a:t>memadd,</a:t>
            </a:r>
            <a:r>
              <a:rPr lang="en-US" altLang="zh-CN" sz="3200" dirty="0" err="1">
                <a:solidFill>
                  <a:srgbClr val="DD464C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3200" dirty="0">
                <a:solidFill>
                  <a:srgbClr val="B9B5B8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3200" dirty="0" err="1">
                <a:solidFill>
                  <a:srgbClr val="B9B5B8"/>
                </a:solidFill>
                <a:latin typeface="Consolas" panose="020B0609020204030204" pitchFamily="49" charset="0"/>
              </a:rPr>
              <a:t>memout</a:t>
            </a:r>
            <a:r>
              <a:rPr lang="en-US" altLang="zh-CN" sz="3200" dirty="0">
                <a:solidFill>
                  <a:srgbClr val="B9B5B8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spcAft>
                <a:spcPts val="1200"/>
              </a:spcAft>
            </a:pPr>
            <a:r>
              <a:rPr lang="en-US" altLang="zh-CN" sz="3200" dirty="0">
                <a:solidFill>
                  <a:srgbClr val="1290BF"/>
                </a:solidFill>
                <a:latin typeface="Consolas" panose="020B0609020204030204" pitchFamily="49" charset="0"/>
              </a:rPr>
              <a:t>ROM32K</a:t>
            </a:r>
            <a:r>
              <a:rPr lang="en-US" altLang="zh-CN" sz="3200" dirty="0">
                <a:solidFill>
                  <a:srgbClr val="B9B5B8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3200" dirty="0">
                <a:solidFill>
                  <a:srgbClr val="DD464C"/>
                </a:solidFill>
                <a:latin typeface="Consolas" panose="020B0609020204030204" pitchFamily="49" charset="0"/>
              </a:rPr>
              <a:t>address</a:t>
            </a:r>
            <a:r>
              <a:rPr lang="en-US" altLang="zh-CN" sz="3200" dirty="0">
                <a:solidFill>
                  <a:srgbClr val="B9B5B8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3200" dirty="0" err="1">
                <a:solidFill>
                  <a:srgbClr val="B9B5B8"/>
                </a:solidFill>
                <a:latin typeface="Consolas" panose="020B0609020204030204" pitchFamily="49" charset="0"/>
              </a:rPr>
              <a:t>romin,</a:t>
            </a:r>
            <a:r>
              <a:rPr lang="en-US" altLang="zh-CN" sz="3200" dirty="0" err="1">
                <a:solidFill>
                  <a:srgbClr val="DD464C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3200" dirty="0">
                <a:solidFill>
                  <a:srgbClr val="B9B5B8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3200" dirty="0" err="1">
                <a:solidFill>
                  <a:srgbClr val="B9B5B8"/>
                </a:solidFill>
                <a:latin typeface="Consolas" panose="020B0609020204030204" pitchFamily="49" charset="0"/>
              </a:rPr>
              <a:t>romout</a:t>
            </a:r>
            <a:r>
              <a:rPr lang="en-US" altLang="zh-CN" sz="3200" dirty="0">
                <a:solidFill>
                  <a:srgbClr val="B9B5B8"/>
                </a:solidFill>
                <a:latin typeface="Consolas" panose="020B0609020204030204" pitchFamily="49" charset="0"/>
              </a:rPr>
              <a:t>);</a:t>
            </a:r>
            <a:endParaRPr lang="en-US" altLang="zh-CN" sz="3200" b="0" dirty="0">
              <a:solidFill>
                <a:srgbClr val="B9B5B8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3261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078750" y="3105835"/>
            <a:ext cx="20313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谢谢</a:t>
            </a:r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  <a:endParaRPr lang="en-US" altLang="zh-CN" sz="4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4337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053852" y="548680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第二章教材大纲</a:t>
            </a:r>
            <a:endParaRPr lang="zh-CN" altLang="en-US" sz="3600" b="1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53852" y="1988840"/>
            <a:ext cx="10225136" cy="423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2-1 </a:t>
            </a:r>
            <a:r>
              <a:rPr lang="zh-CN" altLang="en-US" sz="3200" dirty="0" smtClean="0"/>
              <a:t>总述</a:t>
            </a:r>
            <a:endParaRPr lang="en-US" altLang="zh-CN" sz="3200" dirty="0" smtClean="0"/>
          </a:p>
          <a:p>
            <a:pPr>
              <a:spcAft>
                <a:spcPts val="1800"/>
              </a:spcAft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   </a:t>
            </a:r>
            <a:r>
              <a:rPr lang="en-US" altLang="zh-CN" dirty="0" smtClean="0"/>
              <a:t>Project2</a:t>
            </a:r>
            <a:r>
              <a:rPr lang="zh-CN" altLang="en-US" dirty="0" smtClean="0"/>
              <a:t>的目标</a:t>
            </a:r>
            <a:endParaRPr lang="en-US" altLang="zh-CN" dirty="0" smtClean="0"/>
          </a:p>
          <a:p>
            <a:r>
              <a:rPr lang="en-US" altLang="zh-CN" sz="3200" dirty="0" smtClean="0"/>
              <a:t>2-2 </a:t>
            </a:r>
            <a:r>
              <a:rPr lang="zh-CN" altLang="en-US" sz="3200" dirty="0" smtClean="0"/>
              <a:t>芯片实现</a:t>
            </a:r>
            <a:endParaRPr lang="en-US" altLang="zh-CN" sz="3200" dirty="0" smtClean="0"/>
          </a:p>
          <a:p>
            <a:pPr>
              <a:spcBef>
                <a:spcPts val="600"/>
              </a:spcBef>
              <a:spcAft>
                <a:spcPts val="1800"/>
              </a:spcAft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   </a:t>
            </a:r>
            <a:r>
              <a:rPr lang="zh-CN" altLang="en-US" dirty="0" smtClean="0"/>
              <a:t>加法器（半加器、全加器、十六位加法器），增量器，算术逻辑单元的功能介绍、设计思路和具体实现</a:t>
            </a:r>
            <a:endParaRPr lang="en-US" altLang="zh-CN" dirty="0" smtClean="0"/>
          </a:p>
          <a:p>
            <a:r>
              <a:rPr lang="en-US" altLang="zh-CN" sz="3200" dirty="0" smtClean="0"/>
              <a:t>2-3 </a:t>
            </a:r>
            <a:r>
              <a:rPr lang="zh-CN" altLang="en-US" sz="3200" dirty="0" smtClean="0"/>
              <a:t>展望</a:t>
            </a:r>
            <a:endParaRPr lang="en-US" altLang="zh-CN" sz="3200" dirty="0" smtClean="0"/>
          </a:p>
          <a:p>
            <a:pPr>
              <a:spcBef>
                <a:spcPts val="600"/>
              </a:spcBef>
            </a:pPr>
            <a:r>
              <a:rPr lang="zh-CN" altLang="en-US" dirty="0" smtClean="0"/>
              <a:t>    与后面时序逻辑的区别和联系</a:t>
            </a:r>
            <a:endParaRPr lang="en-US" altLang="zh-CN" dirty="0" smtClean="0"/>
          </a:p>
          <a:p>
            <a:pPr>
              <a:spcBef>
                <a:spcPts val="600"/>
              </a:spcBef>
            </a:pPr>
            <a:r>
              <a:rPr lang="zh-CN" altLang="en-US" dirty="0" smtClean="0"/>
              <a:t>    在计算机硬件体系结构中的作用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5850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53852" y="548680"/>
            <a:ext cx="34275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第</a:t>
            </a:r>
            <a:r>
              <a:rPr lang="zh-CN" altLang="en-US" sz="3600" b="1" dirty="0">
                <a:latin typeface="幼圆" panose="02010509060101010101" pitchFamily="49" charset="-122"/>
                <a:ea typeface="幼圆" panose="02010509060101010101" pitchFamily="49" charset="-122"/>
              </a:rPr>
              <a:t>三</a:t>
            </a:r>
            <a:r>
              <a:rPr lang="zh-CN" altLang="en-US" sz="36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章教材大纲</a:t>
            </a:r>
            <a:endParaRPr lang="zh-CN" altLang="en-US" sz="3600" b="1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53852" y="1988840"/>
            <a:ext cx="10225136" cy="4529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3-1 </a:t>
            </a:r>
            <a:r>
              <a:rPr lang="zh-CN" altLang="en-US" sz="3200" dirty="0"/>
              <a:t>引言 </a:t>
            </a:r>
          </a:p>
          <a:p>
            <a:pPr>
              <a:lnSpc>
                <a:spcPts val="32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dirty="0" smtClean="0"/>
              <a:t>    承接</a:t>
            </a:r>
            <a:r>
              <a:rPr lang="zh-CN" altLang="en-US" dirty="0"/>
              <a:t>前两章组合逻辑的内容引出时序逻辑，通过对比介绍时序逻辑的特点以及意义，介绍时序逻辑的核心元件</a:t>
            </a:r>
            <a:r>
              <a:rPr lang="en-US" altLang="zh-CN" dirty="0"/>
              <a:t>DFF</a:t>
            </a:r>
          </a:p>
          <a:p>
            <a:r>
              <a:rPr lang="en-US" altLang="zh-CN" sz="3200" dirty="0" smtClean="0"/>
              <a:t>3-2 </a:t>
            </a:r>
            <a:r>
              <a:rPr lang="zh-CN" altLang="en-US" sz="3200" dirty="0"/>
              <a:t>寄存器</a:t>
            </a:r>
            <a:r>
              <a:rPr lang="en-US" altLang="zh-CN" sz="3200" dirty="0"/>
              <a:t>(Register</a:t>
            </a:r>
            <a:r>
              <a:rPr lang="en-US" altLang="zh-CN" sz="3200" dirty="0" smtClean="0"/>
              <a:t>)</a:t>
            </a:r>
            <a:r>
              <a:rPr lang="zh-CN" altLang="en-US" sz="3200" dirty="0" smtClean="0"/>
              <a:t>、内存</a:t>
            </a:r>
            <a:r>
              <a:rPr lang="en-US" altLang="zh-CN" sz="3200" dirty="0"/>
              <a:t>(Memory</a:t>
            </a:r>
            <a:r>
              <a:rPr lang="en-US" altLang="zh-CN" sz="3200" dirty="0" smtClean="0"/>
              <a:t>)</a:t>
            </a:r>
            <a:r>
              <a:rPr lang="zh-CN" altLang="en-US" sz="3200" dirty="0" smtClean="0"/>
              <a:t>、计数器</a:t>
            </a:r>
            <a:r>
              <a:rPr lang="en-US" altLang="zh-CN" sz="3200" dirty="0" smtClean="0"/>
              <a:t>(Counter)</a:t>
            </a:r>
            <a:endParaRPr lang="en-US" altLang="zh-CN" sz="32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dirty="0" smtClean="0"/>
              <a:t>    介绍元件的含义、功能</a:t>
            </a:r>
            <a:r>
              <a:rPr lang="zh-CN" altLang="en-US" dirty="0"/>
              <a:t>以及</a:t>
            </a:r>
            <a:r>
              <a:rPr lang="zh-CN" altLang="en-US" dirty="0" smtClean="0"/>
              <a:t>实现</a:t>
            </a:r>
            <a:endParaRPr lang="en-US" altLang="zh-CN" dirty="0" smtClean="0"/>
          </a:p>
          <a:p>
            <a:pPr lvl="0">
              <a:spcAft>
                <a:spcPts val="1200"/>
              </a:spcAft>
            </a:pPr>
            <a:r>
              <a:rPr lang="en-US" altLang="zh-CN" sz="3200" dirty="0" smtClean="0">
                <a:solidFill>
                  <a:prstClr val="white"/>
                </a:solidFill>
              </a:rPr>
              <a:t>3-3 </a:t>
            </a:r>
            <a:r>
              <a:rPr lang="zh-CN" altLang="en-US" sz="3200" dirty="0">
                <a:solidFill>
                  <a:prstClr val="white"/>
                </a:solidFill>
              </a:rPr>
              <a:t>实现过程的难点与心得 </a:t>
            </a:r>
          </a:p>
          <a:p>
            <a:pPr lvl="0">
              <a:spcAft>
                <a:spcPts val="600"/>
              </a:spcAft>
            </a:pPr>
            <a:r>
              <a:rPr lang="en-US" altLang="zh-CN" sz="3200" dirty="0" smtClean="0">
                <a:solidFill>
                  <a:prstClr val="white"/>
                </a:solidFill>
              </a:rPr>
              <a:t>3-4 </a:t>
            </a:r>
            <a:r>
              <a:rPr lang="zh-CN" altLang="en-US" sz="3200" dirty="0">
                <a:solidFill>
                  <a:prstClr val="white"/>
                </a:solidFill>
              </a:rPr>
              <a:t>展望 </a:t>
            </a:r>
          </a:p>
          <a:p>
            <a:pPr lvl="0"/>
            <a:r>
              <a:rPr lang="zh-CN" altLang="en-US" dirty="0">
                <a:solidFill>
                  <a:prstClr val="white"/>
                </a:solidFill>
              </a:rPr>
              <a:t>    交代本章在</a:t>
            </a:r>
            <a:r>
              <a:rPr lang="en-US" altLang="zh-CN" dirty="0">
                <a:solidFill>
                  <a:prstClr val="white"/>
                </a:solidFill>
              </a:rPr>
              <a:t>NAND2TETRIS</a:t>
            </a:r>
            <a:r>
              <a:rPr lang="zh-CN" altLang="en-US" dirty="0">
                <a:solidFill>
                  <a:prstClr val="white"/>
                </a:solidFill>
              </a:rPr>
              <a:t>硬件实现部分的位置，以及接下来要介绍的内容和</a:t>
            </a:r>
            <a:r>
              <a:rPr lang="zh-CN" altLang="en-US" dirty="0" smtClean="0">
                <a:solidFill>
                  <a:prstClr val="white"/>
                </a:solidFill>
              </a:rPr>
              <a:t>思路</a:t>
            </a:r>
            <a:endParaRPr lang="zh-CN" alt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1958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53852" y="1988840"/>
            <a:ext cx="9865096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600"/>
              </a:spcAft>
            </a:pPr>
            <a:r>
              <a:rPr lang="en-US" altLang="zh-CN" sz="3200" dirty="0" smtClean="0">
                <a:solidFill>
                  <a:prstClr val="white"/>
                </a:solidFill>
              </a:rPr>
              <a:t>4-1 Background</a:t>
            </a:r>
          </a:p>
          <a:p>
            <a:pPr lvl="0"/>
            <a:r>
              <a:rPr lang="en-US" altLang="zh-CN" dirty="0" smtClean="0">
                <a:solidFill>
                  <a:prstClr val="white"/>
                </a:solidFill>
              </a:rPr>
              <a:t>    What is assembly language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</a:rPr>
              <a:t> </a:t>
            </a:r>
            <a:r>
              <a:rPr lang="en-US" altLang="zh-CN" dirty="0" smtClean="0">
                <a:solidFill>
                  <a:prstClr val="white"/>
                </a:solidFill>
              </a:rPr>
              <a:t>   Why assembly language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</a:rPr>
              <a:t> </a:t>
            </a:r>
            <a:r>
              <a:rPr lang="en-US" altLang="zh-CN" dirty="0" smtClean="0">
                <a:solidFill>
                  <a:prstClr val="white"/>
                </a:solidFill>
              </a:rPr>
              <a:t>   Assembly language and machine language</a:t>
            </a:r>
          </a:p>
          <a:p>
            <a:pPr lvl="0">
              <a:spcAft>
                <a:spcPts val="600"/>
              </a:spcAft>
            </a:pPr>
            <a:r>
              <a:rPr lang="en-US" altLang="zh-CN" sz="3200" dirty="0" smtClean="0">
                <a:solidFill>
                  <a:prstClr val="white"/>
                </a:solidFill>
              </a:rPr>
              <a:t>4-2 Assembly language specification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</a:rPr>
              <a:t> </a:t>
            </a:r>
            <a:r>
              <a:rPr lang="en-US" altLang="zh-CN" dirty="0" smtClean="0">
                <a:solidFill>
                  <a:prstClr val="white"/>
                </a:solidFill>
              </a:rPr>
              <a:t>   Instructions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</a:rPr>
              <a:t> </a:t>
            </a:r>
            <a:r>
              <a:rPr lang="en-US" altLang="zh-CN" dirty="0" smtClean="0">
                <a:solidFill>
                  <a:prstClr val="white"/>
                </a:solidFill>
              </a:rPr>
              <a:t>   Symbol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</a:rPr>
              <a:t> </a:t>
            </a:r>
            <a:r>
              <a:rPr lang="en-US" altLang="zh-CN" dirty="0" smtClean="0">
                <a:solidFill>
                  <a:prstClr val="white"/>
                </a:solidFill>
              </a:rPr>
              <a:t>   Input/output</a:t>
            </a:r>
          </a:p>
          <a:p>
            <a:pPr lvl="0"/>
            <a:r>
              <a:rPr lang="en-US" altLang="zh-CN" sz="3200" dirty="0" smtClean="0">
                <a:solidFill>
                  <a:prstClr val="white"/>
                </a:solidFill>
              </a:rPr>
              <a:t>4-3 Development and application</a:t>
            </a:r>
            <a:endParaRPr lang="en-US" altLang="zh-CN" sz="3200" dirty="0">
              <a:solidFill>
                <a:prstClr val="white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53852" y="548680"/>
            <a:ext cx="34291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第四章教材大纲</a:t>
            </a:r>
            <a:endParaRPr lang="zh-CN" altLang="en-US" sz="3600" b="1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14568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53852" y="548680"/>
            <a:ext cx="34291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第五章教材大纲</a:t>
            </a:r>
            <a:endParaRPr lang="zh-CN" altLang="en-US" sz="3600" b="1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53852" y="1988840"/>
            <a:ext cx="10225136" cy="38985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5-1 </a:t>
            </a:r>
            <a:r>
              <a:rPr lang="zh-CN" altLang="en-US" sz="3200" dirty="0"/>
              <a:t>引言 </a:t>
            </a:r>
          </a:p>
          <a:p>
            <a:pPr>
              <a:lnSpc>
                <a:spcPts val="32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dirty="0" smtClean="0"/>
              <a:t>    总结前</a:t>
            </a:r>
            <a:r>
              <a:rPr lang="zh-CN" altLang="en-US" dirty="0"/>
              <a:t>四</a:t>
            </a:r>
            <a:r>
              <a:rPr lang="zh-CN" altLang="en-US" dirty="0" smtClean="0"/>
              <a:t>章的内容，交代第五章工作的内容与意义</a:t>
            </a:r>
            <a:endParaRPr lang="en-US" altLang="zh-CN" dirty="0"/>
          </a:p>
          <a:p>
            <a:pPr>
              <a:lnSpc>
                <a:spcPts val="32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altLang="zh-CN" sz="3200" dirty="0" smtClean="0"/>
              <a:t>5-2 Memory, CPU, Computer</a:t>
            </a:r>
          </a:p>
          <a:p>
            <a:pPr>
              <a:lnSpc>
                <a:spcPts val="3200"/>
              </a:lnSpc>
              <a:spcBef>
                <a:spcPts val="600"/>
              </a:spcBef>
              <a:spcAft>
                <a:spcPts val="1800"/>
              </a:spcAft>
            </a:pPr>
            <a:r>
              <a:rPr lang="zh-CN" altLang="en-US" dirty="0" smtClean="0"/>
              <a:t>    介绍元件的含义、功能</a:t>
            </a:r>
            <a:r>
              <a:rPr lang="zh-CN" altLang="en-US" dirty="0"/>
              <a:t>以及</a:t>
            </a:r>
            <a:r>
              <a:rPr lang="zh-CN" altLang="en-US" dirty="0" smtClean="0"/>
              <a:t>实现</a:t>
            </a:r>
            <a:endParaRPr lang="en-US" altLang="zh-CN" dirty="0" smtClean="0"/>
          </a:p>
          <a:p>
            <a:pPr lvl="0">
              <a:spcAft>
                <a:spcPts val="600"/>
              </a:spcAft>
            </a:pPr>
            <a:r>
              <a:rPr lang="en-US" altLang="zh-CN" sz="3200" dirty="0" smtClean="0">
                <a:solidFill>
                  <a:prstClr val="white"/>
                </a:solidFill>
              </a:rPr>
              <a:t>5-3 </a:t>
            </a:r>
            <a:r>
              <a:rPr lang="zh-CN" altLang="en-US" sz="3200" dirty="0">
                <a:solidFill>
                  <a:prstClr val="white"/>
                </a:solidFill>
              </a:rPr>
              <a:t>展望 </a:t>
            </a:r>
          </a:p>
          <a:p>
            <a:pPr lvl="0">
              <a:lnSpc>
                <a:spcPts val="3200"/>
              </a:lnSpc>
            </a:pPr>
            <a:r>
              <a:rPr lang="zh-CN" altLang="en-US" dirty="0">
                <a:solidFill>
                  <a:prstClr val="white"/>
                </a:solidFill>
              </a:rPr>
              <a:t>    </a:t>
            </a:r>
            <a:r>
              <a:rPr lang="zh-CN" altLang="en-US" dirty="0" smtClean="0">
                <a:solidFill>
                  <a:prstClr val="white"/>
                </a:solidFill>
              </a:rPr>
              <a:t>对前五章所做工作进行比较全面的总结，在课程层次框图中指出已经完成工作与未完成工作。</a:t>
            </a:r>
            <a:endParaRPr lang="zh-CN" alt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260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746" y="0"/>
            <a:ext cx="99933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610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2124" y="620688"/>
            <a:ext cx="7416824" cy="468431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053852" y="620688"/>
            <a:ext cx="17222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latin typeface="Impact" panose="020B0806030902050204" pitchFamily="34" charset="0"/>
              </a:rPr>
              <a:t>Memory</a:t>
            </a:r>
            <a:endParaRPr lang="zh-CN" altLang="en-US" sz="3600" dirty="0">
              <a:latin typeface="Impact" panose="020B080603090205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53852" y="5608846"/>
            <a:ext cx="21034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Address[15]</a:t>
            </a:r>
            <a:endParaRPr lang="zh-CN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6165590"/>
              </p:ext>
            </p:extLst>
          </p:nvPr>
        </p:nvGraphicFramePr>
        <p:xfrm>
          <a:off x="3286100" y="5674866"/>
          <a:ext cx="812589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726">
                  <a:extLst>
                    <a:ext uri="{9D8B030D-6E8A-4147-A177-3AD203B41FA5}">
                      <a16:colId xmlns:a16="http://schemas.microsoft.com/office/drawing/2014/main" val="2530714487"/>
                    </a:ext>
                  </a:extLst>
                </a:gridCol>
                <a:gridCol w="541726">
                  <a:extLst>
                    <a:ext uri="{9D8B030D-6E8A-4147-A177-3AD203B41FA5}">
                      <a16:colId xmlns:a16="http://schemas.microsoft.com/office/drawing/2014/main" val="3271103168"/>
                    </a:ext>
                  </a:extLst>
                </a:gridCol>
                <a:gridCol w="541726">
                  <a:extLst>
                    <a:ext uri="{9D8B030D-6E8A-4147-A177-3AD203B41FA5}">
                      <a16:colId xmlns:a16="http://schemas.microsoft.com/office/drawing/2014/main" val="1491014223"/>
                    </a:ext>
                  </a:extLst>
                </a:gridCol>
                <a:gridCol w="541726">
                  <a:extLst>
                    <a:ext uri="{9D8B030D-6E8A-4147-A177-3AD203B41FA5}">
                      <a16:colId xmlns:a16="http://schemas.microsoft.com/office/drawing/2014/main" val="2810294500"/>
                    </a:ext>
                  </a:extLst>
                </a:gridCol>
                <a:gridCol w="541726">
                  <a:extLst>
                    <a:ext uri="{9D8B030D-6E8A-4147-A177-3AD203B41FA5}">
                      <a16:colId xmlns:a16="http://schemas.microsoft.com/office/drawing/2014/main" val="1681971464"/>
                    </a:ext>
                  </a:extLst>
                </a:gridCol>
                <a:gridCol w="541726">
                  <a:extLst>
                    <a:ext uri="{9D8B030D-6E8A-4147-A177-3AD203B41FA5}">
                      <a16:colId xmlns:a16="http://schemas.microsoft.com/office/drawing/2014/main" val="3568214619"/>
                    </a:ext>
                  </a:extLst>
                </a:gridCol>
                <a:gridCol w="541726">
                  <a:extLst>
                    <a:ext uri="{9D8B030D-6E8A-4147-A177-3AD203B41FA5}">
                      <a16:colId xmlns:a16="http://schemas.microsoft.com/office/drawing/2014/main" val="3166088478"/>
                    </a:ext>
                  </a:extLst>
                </a:gridCol>
                <a:gridCol w="541726">
                  <a:extLst>
                    <a:ext uri="{9D8B030D-6E8A-4147-A177-3AD203B41FA5}">
                      <a16:colId xmlns:a16="http://schemas.microsoft.com/office/drawing/2014/main" val="1731262640"/>
                    </a:ext>
                  </a:extLst>
                </a:gridCol>
                <a:gridCol w="541726">
                  <a:extLst>
                    <a:ext uri="{9D8B030D-6E8A-4147-A177-3AD203B41FA5}">
                      <a16:colId xmlns:a16="http://schemas.microsoft.com/office/drawing/2014/main" val="1118086638"/>
                    </a:ext>
                  </a:extLst>
                </a:gridCol>
                <a:gridCol w="541726">
                  <a:extLst>
                    <a:ext uri="{9D8B030D-6E8A-4147-A177-3AD203B41FA5}">
                      <a16:colId xmlns:a16="http://schemas.microsoft.com/office/drawing/2014/main" val="3313027619"/>
                    </a:ext>
                  </a:extLst>
                </a:gridCol>
                <a:gridCol w="541726">
                  <a:extLst>
                    <a:ext uri="{9D8B030D-6E8A-4147-A177-3AD203B41FA5}">
                      <a16:colId xmlns:a16="http://schemas.microsoft.com/office/drawing/2014/main" val="1405617471"/>
                    </a:ext>
                  </a:extLst>
                </a:gridCol>
                <a:gridCol w="541726">
                  <a:extLst>
                    <a:ext uri="{9D8B030D-6E8A-4147-A177-3AD203B41FA5}">
                      <a16:colId xmlns:a16="http://schemas.microsoft.com/office/drawing/2014/main" val="3199449561"/>
                    </a:ext>
                  </a:extLst>
                </a:gridCol>
                <a:gridCol w="541726">
                  <a:extLst>
                    <a:ext uri="{9D8B030D-6E8A-4147-A177-3AD203B41FA5}">
                      <a16:colId xmlns:a16="http://schemas.microsoft.com/office/drawing/2014/main" val="3371420889"/>
                    </a:ext>
                  </a:extLst>
                </a:gridCol>
                <a:gridCol w="541726">
                  <a:extLst>
                    <a:ext uri="{9D8B030D-6E8A-4147-A177-3AD203B41FA5}">
                      <a16:colId xmlns:a16="http://schemas.microsoft.com/office/drawing/2014/main" val="955317051"/>
                    </a:ext>
                  </a:extLst>
                </a:gridCol>
                <a:gridCol w="541726">
                  <a:extLst>
                    <a:ext uri="{9D8B030D-6E8A-4147-A177-3AD203B41FA5}">
                      <a16:colId xmlns:a16="http://schemas.microsoft.com/office/drawing/2014/main" val="4452106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09940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70503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3102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25860" y="1628800"/>
            <a:ext cx="9865096" cy="4585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altLang="zh-CN" sz="2800" dirty="0">
                <a:solidFill>
                  <a:srgbClr val="1290BF"/>
                </a:solidFill>
                <a:latin typeface="Consolas" panose="020B0609020204030204" pitchFamily="49" charset="0"/>
              </a:rPr>
              <a:t>RAM16K</a:t>
            </a:r>
            <a:r>
              <a:rPr lang="en-US" altLang="zh-CN" sz="2800" dirty="0">
                <a:solidFill>
                  <a:srgbClr val="B9B5B8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800" dirty="0">
                <a:solidFill>
                  <a:srgbClr val="DD464C"/>
                </a:solidFill>
                <a:latin typeface="Consolas" panose="020B0609020204030204" pitchFamily="49" charset="0"/>
              </a:rPr>
              <a:t>in</a:t>
            </a:r>
            <a:r>
              <a:rPr lang="en-US" altLang="zh-CN" sz="2800" dirty="0">
                <a:solidFill>
                  <a:srgbClr val="B9B5B8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800" dirty="0" err="1">
                <a:solidFill>
                  <a:srgbClr val="B9B5B8"/>
                </a:solidFill>
                <a:latin typeface="Consolas" panose="020B0609020204030204" pitchFamily="49" charset="0"/>
              </a:rPr>
              <a:t>in,</a:t>
            </a:r>
            <a:r>
              <a:rPr lang="en-US" altLang="zh-CN" sz="2800" dirty="0" err="1">
                <a:solidFill>
                  <a:srgbClr val="DD464C"/>
                </a:solidFill>
                <a:latin typeface="Consolas" panose="020B0609020204030204" pitchFamily="49" charset="0"/>
              </a:rPr>
              <a:t>load</a:t>
            </a:r>
            <a:r>
              <a:rPr lang="en-US" altLang="zh-CN" sz="2800" dirty="0">
                <a:solidFill>
                  <a:srgbClr val="B9B5B8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800" dirty="0" err="1">
                <a:solidFill>
                  <a:srgbClr val="B9B5B8"/>
                </a:solidFill>
                <a:latin typeface="Consolas" panose="020B0609020204030204" pitchFamily="49" charset="0"/>
              </a:rPr>
              <a:t>loadram,</a:t>
            </a:r>
            <a:r>
              <a:rPr lang="en-US" altLang="zh-CN" sz="2800" dirty="0" err="1">
                <a:solidFill>
                  <a:srgbClr val="DD464C"/>
                </a:solidFill>
                <a:latin typeface="Consolas" panose="020B0609020204030204" pitchFamily="49" charset="0"/>
              </a:rPr>
              <a:t>address</a:t>
            </a:r>
            <a:r>
              <a:rPr lang="en-US" altLang="zh-CN" sz="2800" dirty="0">
                <a:solidFill>
                  <a:srgbClr val="B9B5B8"/>
                </a:solidFill>
                <a:latin typeface="Consolas" panose="020B0609020204030204" pitchFamily="49" charset="0"/>
              </a:rPr>
              <a:t>=address[</a:t>
            </a:r>
            <a:r>
              <a:rPr lang="en-US" altLang="zh-CN" sz="2800" dirty="0">
                <a:solidFill>
                  <a:srgbClr val="FD8B19"/>
                </a:solidFill>
                <a:latin typeface="Consolas" panose="020B0609020204030204" pitchFamily="49" charset="0"/>
              </a:rPr>
              <a:t>0..13</a:t>
            </a:r>
            <a:r>
              <a:rPr lang="en-US" altLang="zh-CN" sz="2800" dirty="0">
                <a:solidFill>
                  <a:srgbClr val="B9B5B8"/>
                </a:solidFill>
                <a:latin typeface="Consolas" panose="020B0609020204030204" pitchFamily="49" charset="0"/>
              </a:rPr>
              <a:t>],</a:t>
            </a:r>
            <a:r>
              <a:rPr lang="en-US" altLang="zh-CN" sz="2800" dirty="0">
                <a:solidFill>
                  <a:srgbClr val="DD464C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2800" dirty="0">
                <a:solidFill>
                  <a:srgbClr val="B9B5B8"/>
                </a:solidFill>
                <a:latin typeface="Consolas" panose="020B0609020204030204" pitchFamily="49" charset="0"/>
              </a:rPr>
              <a:t>=ram16kout);</a:t>
            </a:r>
          </a:p>
          <a:p>
            <a:pPr>
              <a:spcAft>
                <a:spcPts val="1200"/>
              </a:spcAft>
            </a:pPr>
            <a:r>
              <a:rPr lang="en-US" altLang="zh-CN" sz="2800" dirty="0">
                <a:solidFill>
                  <a:srgbClr val="1290BF"/>
                </a:solidFill>
                <a:latin typeface="Consolas" panose="020B0609020204030204" pitchFamily="49" charset="0"/>
              </a:rPr>
              <a:t>Keyboard</a:t>
            </a:r>
            <a:r>
              <a:rPr lang="en-US" altLang="zh-CN" sz="2800" dirty="0">
                <a:solidFill>
                  <a:srgbClr val="B9B5B8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800" dirty="0">
                <a:solidFill>
                  <a:srgbClr val="DD464C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2800" dirty="0">
                <a:solidFill>
                  <a:srgbClr val="B9B5B8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800" dirty="0" err="1">
                <a:solidFill>
                  <a:srgbClr val="B9B5B8"/>
                </a:solidFill>
                <a:latin typeface="Consolas" panose="020B0609020204030204" pitchFamily="49" charset="0"/>
              </a:rPr>
              <a:t>keyboardout</a:t>
            </a:r>
            <a:r>
              <a:rPr lang="en-US" altLang="zh-CN" sz="2800" dirty="0">
                <a:solidFill>
                  <a:srgbClr val="B9B5B8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spcAft>
                <a:spcPts val="1200"/>
              </a:spcAft>
            </a:pPr>
            <a:r>
              <a:rPr lang="en-US" altLang="zh-CN" sz="2800" dirty="0">
                <a:solidFill>
                  <a:srgbClr val="1290BF"/>
                </a:solidFill>
                <a:latin typeface="Consolas" panose="020B0609020204030204" pitchFamily="49" charset="0"/>
              </a:rPr>
              <a:t>Screen</a:t>
            </a:r>
            <a:r>
              <a:rPr lang="en-US" altLang="zh-CN" sz="2800" dirty="0">
                <a:solidFill>
                  <a:srgbClr val="B9B5B8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800" dirty="0">
                <a:solidFill>
                  <a:srgbClr val="DD464C"/>
                </a:solidFill>
                <a:latin typeface="Consolas" panose="020B0609020204030204" pitchFamily="49" charset="0"/>
              </a:rPr>
              <a:t>in</a:t>
            </a:r>
            <a:r>
              <a:rPr lang="en-US" altLang="zh-CN" sz="2800" dirty="0">
                <a:solidFill>
                  <a:srgbClr val="B9B5B8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800" dirty="0" err="1">
                <a:solidFill>
                  <a:srgbClr val="B9B5B8"/>
                </a:solidFill>
                <a:latin typeface="Consolas" panose="020B0609020204030204" pitchFamily="49" charset="0"/>
              </a:rPr>
              <a:t>in,</a:t>
            </a:r>
            <a:r>
              <a:rPr lang="en-US" altLang="zh-CN" sz="2800" dirty="0" err="1">
                <a:solidFill>
                  <a:srgbClr val="DD464C"/>
                </a:solidFill>
                <a:latin typeface="Consolas" panose="020B0609020204030204" pitchFamily="49" charset="0"/>
              </a:rPr>
              <a:t>load</a:t>
            </a:r>
            <a:r>
              <a:rPr lang="en-US" altLang="zh-CN" sz="2800" dirty="0">
                <a:solidFill>
                  <a:srgbClr val="B9B5B8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800" dirty="0" err="1">
                <a:solidFill>
                  <a:srgbClr val="B9B5B8"/>
                </a:solidFill>
                <a:latin typeface="Consolas" panose="020B0609020204030204" pitchFamily="49" charset="0"/>
              </a:rPr>
              <a:t>loadscr,</a:t>
            </a:r>
            <a:r>
              <a:rPr lang="en-US" altLang="zh-CN" sz="2800" dirty="0" err="1">
                <a:solidFill>
                  <a:srgbClr val="DD464C"/>
                </a:solidFill>
                <a:latin typeface="Consolas" panose="020B0609020204030204" pitchFamily="49" charset="0"/>
              </a:rPr>
              <a:t>address</a:t>
            </a:r>
            <a:r>
              <a:rPr lang="en-US" altLang="zh-CN" sz="2800" dirty="0">
                <a:solidFill>
                  <a:srgbClr val="B9B5B8"/>
                </a:solidFill>
                <a:latin typeface="Consolas" panose="020B0609020204030204" pitchFamily="49" charset="0"/>
              </a:rPr>
              <a:t>=address[</a:t>
            </a:r>
            <a:r>
              <a:rPr lang="en-US" altLang="zh-CN" sz="2800" dirty="0">
                <a:solidFill>
                  <a:srgbClr val="FD8B19"/>
                </a:solidFill>
                <a:latin typeface="Consolas" panose="020B0609020204030204" pitchFamily="49" charset="0"/>
              </a:rPr>
              <a:t>0..12</a:t>
            </a:r>
            <a:r>
              <a:rPr lang="en-US" altLang="zh-CN" sz="2800" dirty="0">
                <a:solidFill>
                  <a:srgbClr val="B9B5B8"/>
                </a:solidFill>
                <a:latin typeface="Consolas" panose="020B0609020204030204" pitchFamily="49" charset="0"/>
              </a:rPr>
              <a:t>],</a:t>
            </a:r>
            <a:r>
              <a:rPr lang="en-US" altLang="zh-CN" sz="2800" dirty="0">
                <a:solidFill>
                  <a:srgbClr val="DD464C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2800" dirty="0">
                <a:solidFill>
                  <a:srgbClr val="B9B5B8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800" dirty="0" err="1">
                <a:solidFill>
                  <a:srgbClr val="B9B5B8"/>
                </a:solidFill>
                <a:latin typeface="Consolas" panose="020B0609020204030204" pitchFamily="49" charset="0"/>
              </a:rPr>
              <a:t>screenout</a:t>
            </a:r>
            <a:r>
              <a:rPr lang="en-US" altLang="zh-CN" sz="2800" dirty="0">
                <a:solidFill>
                  <a:srgbClr val="B9B5B8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spcAft>
                <a:spcPts val="1200"/>
              </a:spcAft>
            </a:pPr>
            <a:r>
              <a:rPr lang="en-US" altLang="zh-CN" sz="2800" dirty="0">
                <a:solidFill>
                  <a:srgbClr val="1290BF"/>
                </a:solidFill>
                <a:latin typeface="Consolas" panose="020B0609020204030204" pitchFamily="49" charset="0"/>
              </a:rPr>
              <a:t>Mux4Way16</a:t>
            </a:r>
            <a:r>
              <a:rPr lang="en-US" altLang="zh-CN" sz="2800" dirty="0">
                <a:solidFill>
                  <a:srgbClr val="B9B5B8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800" dirty="0">
                <a:solidFill>
                  <a:srgbClr val="DD464C"/>
                </a:solidFill>
                <a:latin typeface="Consolas" panose="020B0609020204030204" pitchFamily="49" charset="0"/>
              </a:rPr>
              <a:t>a</a:t>
            </a:r>
            <a:r>
              <a:rPr lang="en-US" altLang="zh-CN" sz="2800" dirty="0">
                <a:solidFill>
                  <a:srgbClr val="B9B5B8"/>
                </a:solidFill>
                <a:latin typeface="Consolas" panose="020B0609020204030204" pitchFamily="49" charset="0"/>
              </a:rPr>
              <a:t>=ram16kout,</a:t>
            </a:r>
            <a:r>
              <a:rPr lang="en-US" altLang="zh-CN" sz="2800" dirty="0">
                <a:solidFill>
                  <a:srgbClr val="DD464C"/>
                </a:solidFill>
                <a:latin typeface="Consolas" panose="020B0609020204030204" pitchFamily="49" charset="0"/>
              </a:rPr>
              <a:t>b</a:t>
            </a:r>
            <a:r>
              <a:rPr lang="en-US" altLang="zh-CN" sz="2800" dirty="0">
                <a:solidFill>
                  <a:srgbClr val="B9B5B8"/>
                </a:solidFill>
                <a:latin typeface="Consolas" panose="020B0609020204030204" pitchFamily="49" charset="0"/>
              </a:rPr>
              <a:t>=ram16kout,</a:t>
            </a:r>
            <a:r>
              <a:rPr lang="en-US" altLang="zh-CN" sz="2800" dirty="0">
                <a:solidFill>
                  <a:srgbClr val="DD464C"/>
                </a:solidFill>
                <a:latin typeface="Consolas" panose="020B0609020204030204" pitchFamily="49" charset="0"/>
              </a:rPr>
              <a:t>c</a:t>
            </a:r>
            <a:r>
              <a:rPr lang="en-US" altLang="zh-CN" sz="2800" dirty="0">
                <a:solidFill>
                  <a:srgbClr val="B9B5B8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800" dirty="0" err="1">
                <a:solidFill>
                  <a:srgbClr val="B9B5B8"/>
                </a:solidFill>
                <a:latin typeface="Consolas" panose="020B0609020204030204" pitchFamily="49" charset="0"/>
              </a:rPr>
              <a:t>screenout,</a:t>
            </a:r>
            <a:r>
              <a:rPr lang="en-US" altLang="zh-CN" sz="2800" dirty="0" err="1">
                <a:solidFill>
                  <a:srgbClr val="DD464C"/>
                </a:solidFill>
                <a:latin typeface="Consolas" panose="020B0609020204030204" pitchFamily="49" charset="0"/>
              </a:rPr>
              <a:t>d</a:t>
            </a:r>
            <a:r>
              <a:rPr lang="en-US" altLang="zh-CN" sz="2800" dirty="0">
                <a:solidFill>
                  <a:srgbClr val="B9B5B8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800" dirty="0" err="1">
                <a:solidFill>
                  <a:srgbClr val="B9B5B8"/>
                </a:solidFill>
                <a:latin typeface="Consolas" panose="020B0609020204030204" pitchFamily="49" charset="0"/>
              </a:rPr>
              <a:t>keyboardout,sel</a:t>
            </a:r>
            <a:r>
              <a:rPr lang="en-US" altLang="zh-CN" sz="2800" dirty="0">
                <a:solidFill>
                  <a:srgbClr val="B9B5B8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2800" dirty="0">
                <a:solidFill>
                  <a:srgbClr val="FD8B19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2800" dirty="0">
                <a:solidFill>
                  <a:srgbClr val="B9B5B8"/>
                </a:solidFill>
                <a:latin typeface="Consolas" panose="020B0609020204030204" pitchFamily="49" charset="0"/>
              </a:rPr>
              <a:t>]=address[</a:t>
            </a:r>
            <a:r>
              <a:rPr lang="en-US" altLang="zh-CN" sz="2800" dirty="0">
                <a:solidFill>
                  <a:srgbClr val="FD8B19"/>
                </a:solidFill>
                <a:latin typeface="Consolas" panose="020B0609020204030204" pitchFamily="49" charset="0"/>
              </a:rPr>
              <a:t>13</a:t>
            </a:r>
            <a:r>
              <a:rPr lang="en-US" altLang="zh-CN" sz="2800" dirty="0">
                <a:solidFill>
                  <a:srgbClr val="B9B5B8"/>
                </a:solidFill>
                <a:latin typeface="Consolas" panose="020B0609020204030204" pitchFamily="49" charset="0"/>
              </a:rPr>
              <a:t>],</a:t>
            </a:r>
            <a:r>
              <a:rPr lang="en-US" altLang="zh-CN" sz="2800" dirty="0" err="1">
                <a:solidFill>
                  <a:srgbClr val="B9B5B8"/>
                </a:solidFill>
                <a:latin typeface="Consolas" panose="020B0609020204030204" pitchFamily="49" charset="0"/>
              </a:rPr>
              <a:t>sel</a:t>
            </a:r>
            <a:r>
              <a:rPr lang="en-US" altLang="zh-CN" sz="2800" dirty="0">
                <a:solidFill>
                  <a:srgbClr val="B9B5B8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2800" dirty="0">
                <a:solidFill>
                  <a:srgbClr val="FD8B19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800" dirty="0">
                <a:solidFill>
                  <a:srgbClr val="B9B5B8"/>
                </a:solidFill>
                <a:latin typeface="Consolas" panose="020B0609020204030204" pitchFamily="49" charset="0"/>
              </a:rPr>
              <a:t>]=address[</a:t>
            </a:r>
            <a:r>
              <a:rPr lang="en-US" altLang="zh-CN" sz="2800" dirty="0">
                <a:solidFill>
                  <a:srgbClr val="FD8B19"/>
                </a:solidFill>
                <a:latin typeface="Consolas" panose="020B0609020204030204" pitchFamily="49" charset="0"/>
              </a:rPr>
              <a:t>14</a:t>
            </a:r>
            <a:r>
              <a:rPr lang="en-US" altLang="zh-CN" sz="2800" dirty="0">
                <a:solidFill>
                  <a:srgbClr val="B9B5B8"/>
                </a:solidFill>
                <a:latin typeface="Consolas" panose="020B0609020204030204" pitchFamily="49" charset="0"/>
              </a:rPr>
              <a:t>],</a:t>
            </a:r>
            <a:r>
              <a:rPr lang="en-US" altLang="zh-CN" sz="2800" dirty="0">
                <a:solidFill>
                  <a:srgbClr val="DD464C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2800" dirty="0">
                <a:solidFill>
                  <a:srgbClr val="B9B5B8"/>
                </a:solidFill>
                <a:latin typeface="Consolas" panose="020B0609020204030204" pitchFamily="49" charset="0"/>
              </a:rPr>
              <a:t>=out);</a:t>
            </a:r>
          </a:p>
          <a:p>
            <a:pPr>
              <a:spcAft>
                <a:spcPts val="1200"/>
              </a:spcAft>
            </a:pPr>
            <a:r>
              <a:rPr lang="en-US" altLang="zh-CN" sz="2800" dirty="0" err="1">
                <a:solidFill>
                  <a:srgbClr val="1290BF"/>
                </a:solidFill>
                <a:latin typeface="Consolas" panose="020B0609020204030204" pitchFamily="49" charset="0"/>
              </a:rPr>
              <a:t>DMux</a:t>
            </a:r>
            <a:r>
              <a:rPr lang="en-US" altLang="zh-CN" sz="2800" dirty="0">
                <a:solidFill>
                  <a:srgbClr val="B9B5B8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800" dirty="0">
                <a:solidFill>
                  <a:srgbClr val="DD464C"/>
                </a:solidFill>
                <a:latin typeface="Consolas" panose="020B0609020204030204" pitchFamily="49" charset="0"/>
              </a:rPr>
              <a:t>in</a:t>
            </a:r>
            <a:r>
              <a:rPr lang="en-US" altLang="zh-CN" sz="2800" dirty="0">
                <a:solidFill>
                  <a:srgbClr val="B9B5B8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800" dirty="0" err="1">
                <a:solidFill>
                  <a:srgbClr val="B9B5B8"/>
                </a:solidFill>
                <a:latin typeface="Consolas" panose="020B0609020204030204" pitchFamily="49" charset="0"/>
              </a:rPr>
              <a:t>load,</a:t>
            </a:r>
            <a:r>
              <a:rPr lang="en-US" altLang="zh-CN" sz="2800" dirty="0" err="1">
                <a:solidFill>
                  <a:srgbClr val="DD464C"/>
                </a:solidFill>
                <a:latin typeface="Consolas" panose="020B0609020204030204" pitchFamily="49" charset="0"/>
              </a:rPr>
              <a:t>sel</a:t>
            </a:r>
            <a:r>
              <a:rPr lang="en-US" altLang="zh-CN" sz="2800" dirty="0">
                <a:solidFill>
                  <a:srgbClr val="B9B5B8"/>
                </a:solidFill>
                <a:latin typeface="Consolas" panose="020B0609020204030204" pitchFamily="49" charset="0"/>
              </a:rPr>
              <a:t>=address[</a:t>
            </a:r>
            <a:r>
              <a:rPr lang="en-US" altLang="zh-CN" sz="2800" dirty="0">
                <a:solidFill>
                  <a:srgbClr val="FD8B19"/>
                </a:solidFill>
                <a:latin typeface="Consolas" panose="020B0609020204030204" pitchFamily="49" charset="0"/>
              </a:rPr>
              <a:t>14</a:t>
            </a:r>
            <a:r>
              <a:rPr lang="en-US" altLang="zh-CN" sz="2800" dirty="0">
                <a:solidFill>
                  <a:srgbClr val="B9B5B8"/>
                </a:solidFill>
                <a:latin typeface="Consolas" panose="020B0609020204030204" pitchFamily="49" charset="0"/>
              </a:rPr>
              <a:t>],</a:t>
            </a:r>
            <a:r>
              <a:rPr lang="en-US" altLang="zh-CN" sz="2800" dirty="0">
                <a:solidFill>
                  <a:srgbClr val="DD464C"/>
                </a:solidFill>
                <a:latin typeface="Consolas" panose="020B0609020204030204" pitchFamily="49" charset="0"/>
              </a:rPr>
              <a:t>a</a:t>
            </a:r>
            <a:r>
              <a:rPr lang="en-US" altLang="zh-CN" sz="2800" dirty="0">
                <a:solidFill>
                  <a:srgbClr val="B9B5B8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800" dirty="0" err="1">
                <a:solidFill>
                  <a:srgbClr val="B9B5B8"/>
                </a:solidFill>
                <a:latin typeface="Consolas" panose="020B0609020204030204" pitchFamily="49" charset="0"/>
              </a:rPr>
              <a:t>loadram,</a:t>
            </a:r>
            <a:r>
              <a:rPr lang="en-US" altLang="zh-CN" sz="2800" dirty="0" err="1">
                <a:solidFill>
                  <a:srgbClr val="DD464C"/>
                </a:solidFill>
                <a:latin typeface="Consolas" panose="020B0609020204030204" pitchFamily="49" charset="0"/>
              </a:rPr>
              <a:t>b</a:t>
            </a:r>
            <a:r>
              <a:rPr lang="en-US" altLang="zh-CN" sz="2800" dirty="0">
                <a:solidFill>
                  <a:srgbClr val="B9B5B8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800" dirty="0" err="1">
                <a:solidFill>
                  <a:srgbClr val="B9B5B8"/>
                </a:solidFill>
                <a:latin typeface="Consolas" panose="020B0609020204030204" pitchFamily="49" charset="0"/>
              </a:rPr>
              <a:t>loadscr</a:t>
            </a:r>
            <a:r>
              <a:rPr lang="en-US" altLang="zh-CN" sz="2800" dirty="0">
                <a:solidFill>
                  <a:srgbClr val="B9B5B8"/>
                </a:solidFill>
                <a:latin typeface="Consolas" panose="020B0609020204030204" pitchFamily="49" charset="0"/>
              </a:rPr>
              <a:t>);</a:t>
            </a:r>
            <a:endParaRPr lang="en-US" altLang="zh-CN" sz="2800" b="0" dirty="0">
              <a:solidFill>
                <a:srgbClr val="B9B5B8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53852" y="620688"/>
            <a:ext cx="17222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latin typeface="Impact" panose="020B0806030902050204" pitchFamily="34" charset="0"/>
              </a:rPr>
              <a:t>Memory</a:t>
            </a:r>
            <a:endParaRPr lang="zh-CN" altLang="en-US" sz="3600" dirty="0"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372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53852" y="620688"/>
            <a:ext cx="9252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latin typeface="Impact" panose="020B0806030902050204" pitchFamily="34" charset="0"/>
              </a:rPr>
              <a:t>CPU</a:t>
            </a:r>
            <a:endParaRPr lang="zh-CN" altLang="en-US" sz="3600" dirty="0">
              <a:latin typeface="Impact" panose="020B080603090205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118748" y="1484784"/>
            <a:ext cx="2071465" cy="2499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600" b="1" dirty="0" smtClean="0"/>
              <a:t>1 ALU</a:t>
            </a:r>
          </a:p>
          <a:p>
            <a:pPr>
              <a:lnSpc>
                <a:spcPct val="150000"/>
              </a:lnSpc>
            </a:pPr>
            <a:r>
              <a:rPr lang="en-US" altLang="zh-CN" sz="3600" b="1" dirty="0" smtClean="0"/>
              <a:t>2 Register</a:t>
            </a:r>
          </a:p>
          <a:p>
            <a:pPr>
              <a:lnSpc>
                <a:spcPct val="150000"/>
              </a:lnSpc>
            </a:pPr>
            <a:r>
              <a:rPr lang="en-US" altLang="zh-CN" sz="3600" b="1" dirty="0" smtClean="0"/>
              <a:t>1 Counter</a:t>
            </a:r>
            <a:endParaRPr lang="zh-CN" altLang="en-US" sz="3600" b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7868" y="1772816"/>
            <a:ext cx="7459112" cy="3888432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118748" y="4196195"/>
            <a:ext cx="1257075" cy="14854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 dirty="0" smtClean="0"/>
              <a:t>A</a:t>
            </a:r>
            <a:r>
              <a:rPr lang="zh-CN" altLang="en-US" sz="3200" b="1" dirty="0" smtClean="0"/>
              <a:t>指令</a:t>
            </a:r>
            <a:endParaRPr lang="en-US" altLang="zh-CN" sz="3200" b="1" dirty="0" smtClean="0"/>
          </a:p>
          <a:p>
            <a:pPr>
              <a:lnSpc>
                <a:spcPct val="150000"/>
              </a:lnSpc>
            </a:pPr>
            <a:r>
              <a:rPr lang="en-US" altLang="zh-CN" sz="3200" b="1" dirty="0" smtClean="0"/>
              <a:t>C</a:t>
            </a:r>
            <a:r>
              <a:rPr lang="zh-CN" altLang="en-US" sz="3200" b="1" dirty="0" smtClean="0"/>
              <a:t>指令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379922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技术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33220_TF02787990" id="{B92BC9B5-738B-4CC2-8CA1-E55E4DE48376}" vid="{E13EDB6E-3155-482C-B196-DB94B90BA714}"/>
    </a:ext>
  </a:extLst>
</a:theme>
</file>

<file path=ppt/theme/theme2.xml><?xml version="1.0" encoding="utf-8"?>
<a:theme xmlns:a="http://schemas.openxmlformats.org/drawingml/2006/main" name="办公室主题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办公室主题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0C67BEE-D13F-4BD2-98A5-34D8A0977F68}">
  <ds:schemaRefs>
    <ds:schemaRef ds:uri="http://schemas.microsoft.com/office/2006/documentManagement/types"/>
    <ds:schemaRef ds:uri="http://www.w3.org/XML/1998/namespace"/>
    <ds:schemaRef ds:uri="http://schemas.microsoft.com/office/2006/metadata/properties"/>
    <ds:schemaRef ds:uri="http://purl.org/dc/dcmitype/"/>
    <ds:schemaRef ds:uri="http://purl.org/dc/terms/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4873beb7-5857-4685-be1f-d57550cc96c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三条电路线演示文稿（宽屏）</Template>
  <TotalTime>130</TotalTime>
  <Words>356</Words>
  <Application>Microsoft Office PowerPoint</Application>
  <PresentationFormat>自定义</PresentationFormat>
  <Paragraphs>98</Paragraphs>
  <Slides>12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Salesforce Sans</vt:lpstr>
      <vt:lpstr>微软雅黑</vt:lpstr>
      <vt:lpstr>幼圆</vt:lpstr>
      <vt:lpstr>Arial</vt:lpstr>
      <vt:lpstr>Calibri</vt:lpstr>
      <vt:lpstr>Consolas</vt:lpstr>
      <vt:lpstr>Impact</vt:lpstr>
      <vt:lpstr>技术 16x9</vt:lpstr>
      <vt:lpstr>Chapter 5 Computer Architecture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标题布局</dc:title>
  <dc:creator>Hugh #</dc:creator>
  <cp:lastModifiedBy>dejia kong</cp:lastModifiedBy>
  <cp:revision>21</cp:revision>
  <dcterms:created xsi:type="dcterms:W3CDTF">2017-10-07T07:12:28Z</dcterms:created>
  <dcterms:modified xsi:type="dcterms:W3CDTF">2017-11-16T04:17:02Z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