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86" r:id="rId5"/>
    <p:sldId id="257" r:id="rId6"/>
    <p:sldId id="268" r:id="rId7"/>
    <p:sldId id="261" r:id="rId8"/>
    <p:sldId id="270" r:id="rId9"/>
    <p:sldId id="259" r:id="rId10"/>
    <p:sldId id="267" r:id="rId11"/>
    <p:sldId id="287" r:id="rId12"/>
    <p:sldId id="288" r:id="rId13"/>
    <p:sldId id="282" r:id="rId14"/>
    <p:sldId id="283" r:id="rId15"/>
    <p:sldId id="285" r:id="rId16"/>
    <p:sldId id="284" r:id="rId17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316" autoAdjust="0"/>
  </p:normalViewPr>
  <p:slideViewPr>
    <p:cSldViewPr>
      <p:cViewPr varScale="1">
        <p:scale>
          <a:sx n="69" d="100"/>
          <a:sy n="69" d="100"/>
        </p:scale>
        <p:origin x="564" y="4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 custT="1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zh-CN" altLang="en-US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输入：</a:t>
          </a:r>
          <a:r>
            <a:rPr lang="en-US" altLang="zh-CN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R0 , R1</a:t>
          </a:r>
          <a:endParaRPr lang="en-US" altLang="zh-CN" sz="36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 custT="1"/>
      <dgm:spPr/>
      <dgm:t>
        <a:bodyPr rtlCol="0"/>
        <a:lstStyle/>
        <a:p>
          <a:pPr rtl="0"/>
          <a:r>
            <a:rPr lang="zh-CN" altLang="en-US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过程 </a:t>
          </a:r>
          <a:r>
            <a:rPr lang="en-US" altLang="zh-CN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</a:t>
          </a:r>
          <a:r>
            <a:rPr lang="zh-CN" altLang="en-US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循环，</a:t>
          </a:r>
          <a:r>
            <a:rPr lang="en-US" altLang="zh-CN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R1</a:t>
          </a:r>
          <a:r>
            <a:rPr lang="zh-CN" altLang="en-US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</a:t>
          </a:r>
          <a:r>
            <a:rPr lang="en-US" altLang="zh-CN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R0</a:t>
          </a:r>
          <a:r>
            <a:rPr lang="zh-CN" altLang="en-US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相加</a:t>
          </a:r>
          <a:r>
            <a:rPr lang="en-US" altLang="zh-CN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en-US" altLang="zh-CN" sz="36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 custT="1"/>
      <dgm:spPr/>
      <dgm:t>
        <a:bodyPr/>
        <a:lstStyle/>
        <a:p>
          <a:pPr rtl="0"/>
          <a:r>
            <a:rPr lang="zh-CN" altLang="en-US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输出 </a:t>
          </a:r>
          <a:r>
            <a:rPr lang="en-US" altLang="zh-CN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R2</a:t>
          </a:r>
          <a:endParaRPr lang="en-US" altLang="zh-CN" sz="36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 custScaleX="1176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 custScaleX="1176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 custScaleX="1176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 custLinFactNeighborX="23644" custLinFactNeighborY="-8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-594064" y="0"/>
          <a:ext cx="7920876" cy="136095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输入：</a:t>
          </a:r>
          <a:r>
            <a:rPr lang="en-US" altLang="zh-CN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R0 , R1</a:t>
          </a:r>
          <a:endParaRPr lang="en-US" altLang="zh-CN" sz="36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-554203" y="39861"/>
        <a:ext cx="6207212" cy="1281229"/>
      </dsp:txXfrm>
    </dsp:sp>
    <dsp:sp modelId="{CA544AF7-F7B2-4CA5-9251-B4CDB8D06634}">
      <dsp:nvSpPr>
        <dsp:cNvPr id="0" name=""/>
        <dsp:cNvSpPr/>
      </dsp:nvSpPr>
      <dsp:spPr>
        <a:xfrm>
          <a:off x="1" y="1587776"/>
          <a:ext cx="7920876" cy="1360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过程 </a:t>
          </a:r>
          <a:r>
            <a:rPr lang="en-US" altLang="zh-CN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</a:t>
          </a:r>
          <a:r>
            <a:rPr lang="zh-CN" altLang="en-US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循环，</a:t>
          </a:r>
          <a:r>
            <a:rPr lang="en-US" altLang="zh-CN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R1</a:t>
          </a:r>
          <a:r>
            <a:rPr lang="zh-CN" altLang="en-US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</a:t>
          </a:r>
          <a:r>
            <a:rPr lang="en-US" altLang="zh-CN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R0</a:t>
          </a:r>
          <a:r>
            <a:rPr lang="zh-CN" altLang="en-US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相加</a:t>
          </a:r>
          <a:r>
            <a:rPr lang="en-US" altLang="zh-CN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en-US" altLang="zh-CN" sz="36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62" y="1627637"/>
        <a:ext cx="6101526" cy="1281229"/>
      </dsp:txXfrm>
    </dsp:sp>
    <dsp:sp modelId="{2AE92D3F-F0FA-45DD-BB60-4C6FBC6BC016}">
      <dsp:nvSpPr>
        <dsp:cNvPr id="0" name=""/>
        <dsp:cNvSpPr/>
      </dsp:nvSpPr>
      <dsp:spPr>
        <a:xfrm>
          <a:off x="594067" y="3175552"/>
          <a:ext cx="7920876" cy="1360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输出 </a:t>
          </a:r>
          <a:r>
            <a:rPr lang="en-US" altLang="zh-CN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R2</a:t>
          </a:r>
          <a:endParaRPr lang="en-US" altLang="zh-CN" sz="36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3928" y="3215413"/>
        <a:ext cx="6101526" cy="1281229"/>
      </dsp:txXfrm>
    </dsp:sp>
    <dsp:sp modelId="{9CA877D8-99F8-40A0-89E9-59A61C9A70F4}">
      <dsp:nvSpPr>
        <dsp:cNvPr id="0" name=""/>
        <dsp:cNvSpPr/>
      </dsp:nvSpPr>
      <dsp:spPr>
        <a:xfrm>
          <a:off x="5848129" y="1032054"/>
          <a:ext cx="884618" cy="8846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047168" y="1032054"/>
        <a:ext cx="486540" cy="665675"/>
      </dsp:txXfrm>
    </dsp:sp>
    <dsp:sp modelId="{62643EF2-016C-41F1-8CBC-398422A85727}">
      <dsp:nvSpPr>
        <dsp:cNvPr id="0" name=""/>
        <dsp:cNvSpPr/>
      </dsp:nvSpPr>
      <dsp:spPr>
        <a:xfrm>
          <a:off x="6651354" y="2603159"/>
          <a:ext cx="884618" cy="88461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850393" y="2603159"/>
        <a:ext cx="486540" cy="665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2017-10-26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2017-10-26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22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858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734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719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753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23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135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4483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576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741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6719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804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2017-10-26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2017-10-26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2017-10-26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2017-10-26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725820" cy="2000251"/>
          </a:xfrm>
        </p:spPr>
        <p:txBody>
          <a:bodyPr rtlCol="0"/>
          <a:lstStyle/>
          <a:p>
            <a:pPr rtl="0"/>
            <a:r>
              <a:rPr lang="zh-CN" altLang="en-US" dirty="0">
                <a:latin typeface="Impact" panose="020B0806030902050204" pitchFamily="34" charset="0"/>
                <a:sym typeface="Salesforce Sans"/>
              </a:rPr>
              <a:t>计算</a:t>
            </a:r>
            <a:r>
              <a:rPr lang="zh-CN" altLang="en-US" dirty="0" smtClean="0">
                <a:latin typeface="Impact" panose="020B0806030902050204" pitchFamily="34" charset="0"/>
                <a:sym typeface="Salesforce Sans"/>
              </a:rPr>
              <a:t>思维与系统设计基础</a:t>
            </a:r>
            <a:endParaRPr lang="zh-CN" altLang="en-US" dirty="0">
              <a:latin typeface="Impact" panose="020B0806030902050204" pitchFamily="34" charset="0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4000" b="1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Weekly report</a:t>
            </a:r>
          </a:p>
          <a:p>
            <a:pPr rtl="0"/>
            <a:r>
              <a:rPr lang="en-US" altLang="zh-CN" sz="4000" b="1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Week 4 </a:t>
            </a:r>
            <a:endParaRPr lang="zh-CN" altLang="en-US" sz="4000" b="1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25176" y="4368800"/>
            <a:ext cx="37433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第四组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田卓钰  孔德嘉  南佳凡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9960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78750" y="310583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628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300" y="406929"/>
            <a:ext cx="3425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Wiki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活跃度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1237996"/>
            <a:ext cx="6621779" cy="3775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012" y="3501078"/>
            <a:ext cx="7389263" cy="30243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885" y="1772816"/>
            <a:ext cx="9865096" cy="267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555" y="332656"/>
            <a:ext cx="3425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Wiki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活跃度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4" y="1163653"/>
            <a:ext cx="6529953" cy="28699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197" y="1158975"/>
            <a:ext cx="4897759" cy="17767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6008" y="3140968"/>
            <a:ext cx="5172136" cy="133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6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5780" y="260648"/>
            <a:ext cx="4254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活跃度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12" y="3985809"/>
            <a:ext cx="6696744" cy="27413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471" y="908720"/>
            <a:ext cx="6768753" cy="290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9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Myriad Pro Light" panose="020B0603030403020204" pitchFamily="34" charset="0"/>
                <a:sym typeface="Salesforce Sans"/>
              </a:rPr>
              <a:t>Project 4</a:t>
            </a:r>
            <a:endParaRPr lang="zh-CN" altLang="en-US" dirty="0">
              <a:latin typeface="Myriad Pro Light" panose="020B0603030403020204" pitchFamily="34" charset="0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9869836" cy="1752600"/>
          </a:xfrm>
        </p:spPr>
        <p:txBody>
          <a:bodyPr rtlCol="0">
            <a:normAutofit/>
          </a:bodyPr>
          <a:lstStyle/>
          <a:p>
            <a:r>
              <a:rPr lang="en-US" altLang="zh-CN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</a:t>
            </a:r>
            <a:r>
              <a:rPr lang="en-US" altLang="zh-CN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 Programming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25176" y="5013176"/>
            <a:ext cx="4608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南佳凡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   自</a:t>
            </a:r>
            <a:r>
              <a:rPr lang="en-US" altLang="zh-CN" sz="2800" dirty="0" smtClean="0"/>
              <a:t>64</a:t>
            </a:r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566021" y="764704"/>
            <a:ext cx="5184576" cy="1223963"/>
          </a:xfrm>
        </p:spPr>
        <p:txBody>
          <a:bodyPr rtlCol="0"/>
          <a:lstStyle/>
          <a:p>
            <a:pPr rtl="0"/>
            <a:r>
              <a:rPr lang="zh-CN" altLang="en-US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知识内容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566020" y="2478907"/>
            <a:ext cx="9217023" cy="3816424"/>
          </a:xfrm>
        </p:spPr>
        <p:txBody>
          <a:bodyPr rtlCol="0"/>
          <a:lstStyle/>
          <a:p>
            <a:pPr rtl="0"/>
            <a:r>
              <a:rPr lang="en-US" altLang="zh-CN" smtClean="0">
                <a:latin typeface="Salesforce Sans"/>
                <a:ea typeface="微软雅黑" panose="020B0503020204020204" pitchFamily="34" charset="-122"/>
                <a:sym typeface="Salesforce Sans"/>
              </a:rPr>
              <a:t>Assembly Language</a:t>
            </a:r>
          </a:p>
          <a:p>
            <a:pPr rtl="0"/>
            <a:endParaRPr lang="en-US" altLang="zh-CN" dirty="0" smtClean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en-US" altLang="zh-CN" dirty="0" smtClean="0">
                <a:latin typeface="Salesforce Sans"/>
                <a:sym typeface="Salesforce Sans"/>
              </a:rPr>
              <a:t>Assembler</a:t>
            </a:r>
          </a:p>
          <a:p>
            <a:pPr rtl="0"/>
            <a:endParaRPr lang="en-US" altLang="zh-CN" dirty="0" smtClean="0">
              <a:latin typeface="Salesforce Sans"/>
              <a:sym typeface="Salesforce Sans"/>
            </a:endParaRPr>
          </a:p>
          <a:p>
            <a:pPr rtl="0"/>
            <a:r>
              <a:rPr lang="en-US" altLang="zh-CN" dirty="0" err="1" smtClean="0">
                <a:latin typeface="Salesforce Sans"/>
                <a:ea typeface="微软雅黑" panose="020B0503020204020204" pitchFamily="34" charset="-122"/>
                <a:sym typeface="Salesforce Sans"/>
              </a:rPr>
              <a:t>CPUEmulator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617013" y="548853"/>
            <a:ext cx="10360501" cy="1223963"/>
          </a:xfrm>
        </p:spPr>
        <p:txBody>
          <a:bodyPr rtlCol="0"/>
          <a:lstStyle/>
          <a:p>
            <a:pPr rtl="0"/>
            <a:r>
              <a:rPr lang="zh-CN" altLang="en-US" dirty="0">
                <a:sym typeface="Salesforce Sans"/>
              </a:rPr>
              <a:t>题目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2422004" y="1772816"/>
            <a:ext cx="5082740" cy="914400"/>
          </a:xfrm>
        </p:spPr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1.mult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>
          <a:xfrm>
            <a:off x="2422004" y="2992016"/>
            <a:ext cx="4227457" cy="3454400"/>
          </a:xfrm>
        </p:spPr>
        <p:txBody>
          <a:bodyPr rtlCol="0"/>
          <a:lstStyle/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Multiplies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 and R1 and stores the result in R2. 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R0, R1, R2 refer to RAM[0], RAM[1], and RAM[3], respectively.)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158" y="4515288"/>
            <a:ext cx="2139225" cy="1223963"/>
          </a:xfrm>
        </p:spPr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MULT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graphicFrame>
        <p:nvGraphicFramePr>
          <p:cNvPr id="5" name="内容占位符 4" descr="交错流程显示由上到下排列的 3 个任务，并使用 2 个向下箭头表示从任务 1 到任务 2 以及任务 2 到任务 3。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96400485"/>
              </p:ext>
            </p:extLst>
          </p:nvPr>
        </p:nvGraphicFramePr>
        <p:xfrm>
          <a:off x="2854052" y="476673"/>
          <a:ext cx="792088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4222204" y="5234997"/>
            <a:ext cx="7704856" cy="1360951"/>
            <a:chOff x="2955927" y="5668390"/>
            <a:chExt cx="5753439" cy="1360951"/>
          </a:xfrm>
        </p:grpSpPr>
        <p:sp>
          <p:nvSpPr>
            <p:cNvPr id="7" name="圆角矩形 6" descr="Staggered process showing 3 tasks arranged one below the other and two downward pointing arrows are used to indicate progression from first task to second task and second task to third task."/>
            <p:cNvSpPr/>
            <p:nvPr/>
          </p:nvSpPr>
          <p:spPr>
            <a:xfrm>
              <a:off x="2955927" y="5668390"/>
              <a:ext cx="5753439" cy="1360951"/>
            </a:xfrm>
            <a:prstGeom prst="roundRect">
              <a:avLst>
                <a:gd name="adj" fmla="val 10000"/>
              </a:avLst>
            </a:prstGeom>
            <a:gradFill>
              <a:gsLst>
                <a:gs pos="10000">
                  <a:schemeClr val="accent6">
                    <a:lumMod val="50000"/>
                  </a:schemeClr>
                </a:gs>
                <a:gs pos="56000">
                  <a:schemeClr val="accent6">
                    <a:lumMod val="75000"/>
                  </a:schemeClr>
                </a:gs>
                <a:gs pos="100000">
                  <a:schemeClr val="accent6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0"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/>
            <p:cNvSpPr txBox="1"/>
            <p:nvPr/>
          </p:nvSpPr>
          <p:spPr>
            <a:xfrm>
              <a:off x="3234551" y="5708250"/>
              <a:ext cx="4281442" cy="1281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5260" tIns="175260" rIns="175260" bIns="175260" numCol="1" spcCol="1270" rtlCol="0" anchor="ctr" anchorCtr="0">
              <a:noAutofit/>
            </a:bodyPr>
            <a:lstStyle/>
            <a:p>
              <a:pPr lvl="0" algn="l" defTabSz="2044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noProof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</a:t>
              </a:r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R2=R0*R1</a:t>
              </a:r>
              <a:endParaRPr lang="en-US" altLang="zh-CN" sz="3600" kern="12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235116" y="4684960"/>
            <a:ext cx="971864" cy="884618"/>
            <a:chOff x="5376477" y="2610758"/>
            <a:chExt cx="884618" cy="884618"/>
          </a:xfrm>
        </p:grpSpPr>
        <p:sp>
          <p:nvSpPr>
            <p:cNvPr id="10" name="下箭头 9"/>
            <p:cNvSpPr/>
            <p:nvPr/>
          </p:nvSpPr>
          <p:spPr>
            <a:xfrm>
              <a:off x="5376477" y="2610758"/>
              <a:ext cx="884618" cy="884618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下箭头 4"/>
            <p:cNvSpPr txBox="1"/>
            <p:nvPr/>
          </p:nvSpPr>
          <p:spPr>
            <a:xfrm>
              <a:off x="5575516" y="2610758"/>
              <a:ext cx="486540" cy="665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rtlCol="0" anchor="ctr" anchorCtr="0">
              <a:noAutofit/>
            </a:bodyPr>
            <a:lstStyle/>
            <a:p>
              <a:pPr lvl="0" algn="ctr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908720"/>
            <a:ext cx="3581400" cy="5114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404" y="908720"/>
            <a:ext cx="35623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988" y="692696"/>
            <a:ext cx="7517854" cy="547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197868" y="212725"/>
            <a:ext cx="10360501" cy="1223963"/>
          </a:xfrm>
        </p:spPr>
        <p:txBody>
          <a:bodyPr rtlCol="0"/>
          <a:lstStyle/>
          <a:p>
            <a:pPr rtl="0"/>
            <a:r>
              <a:rPr lang="zh-CN" altLang="en-US" dirty="0">
                <a:sym typeface="Salesforce Sans"/>
              </a:rPr>
              <a:t>题目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1197868" y="1429695"/>
            <a:ext cx="5082740" cy="914400"/>
          </a:xfrm>
        </p:spPr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2.fill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>
          <a:xfrm>
            <a:off x="2638028" y="2620726"/>
            <a:ext cx="9001000" cy="3960440"/>
          </a:xfrm>
        </p:spPr>
        <p:txBody>
          <a:bodyPr rtlCol="0"/>
          <a:lstStyle/>
          <a:p>
            <a:pPr marL="0" indent="0">
              <a:buNone/>
            </a:pPr>
            <a:r>
              <a:rPr lang="en-US" altLang="zh-CN" sz="2400" dirty="0" smtClean="0"/>
              <a:t>Runs </a:t>
            </a:r>
            <a:r>
              <a:rPr lang="en-US" altLang="zh-CN" sz="2400" dirty="0"/>
              <a:t>an infinite loop that listens to the keyboard input.</a:t>
            </a:r>
          </a:p>
          <a:p>
            <a:pPr marL="0" indent="0">
              <a:buNone/>
            </a:pPr>
            <a:r>
              <a:rPr lang="en-US" altLang="zh-CN" sz="2400" dirty="0" smtClean="0"/>
              <a:t>When </a:t>
            </a:r>
            <a:r>
              <a:rPr lang="en-US" altLang="zh-CN" sz="2400" dirty="0"/>
              <a:t>a key is pressed (any key), the program blackens the </a:t>
            </a:r>
            <a:r>
              <a:rPr lang="en-US" altLang="zh-CN" sz="2400" dirty="0" smtClean="0"/>
              <a:t>screen, i.e</a:t>
            </a:r>
            <a:r>
              <a:rPr lang="en-US" altLang="zh-CN" sz="2400" dirty="0"/>
              <a:t>. writes "black" in every </a:t>
            </a:r>
            <a:r>
              <a:rPr lang="en-US" altLang="zh-CN" sz="2400" dirty="0" smtClean="0"/>
              <a:t>pixel; the </a:t>
            </a:r>
            <a:r>
              <a:rPr lang="en-US" altLang="zh-CN" sz="2400" dirty="0"/>
              <a:t>screen should remain fully black as long as the key is pressed. </a:t>
            </a:r>
          </a:p>
          <a:p>
            <a:pPr marL="0" indent="0">
              <a:buNone/>
            </a:pPr>
            <a:r>
              <a:rPr lang="en-US" altLang="zh-CN" sz="2400" dirty="0" smtClean="0"/>
              <a:t>When </a:t>
            </a:r>
            <a:r>
              <a:rPr lang="en-US" altLang="zh-CN" sz="2400" dirty="0"/>
              <a:t>no key is pressed, the program clears the screen, i.e. </a:t>
            </a:r>
            <a:r>
              <a:rPr lang="en-US" altLang="zh-CN" sz="2400" dirty="0" smtClean="0"/>
              <a:t>writes "white</a:t>
            </a:r>
            <a:r>
              <a:rPr lang="en-US" altLang="zh-CN" sz="2400" dirty="0"/>
              <a:t>" in every </a:t>
            </a:r>
            <a:r>
              <a:rPr lang="en-US" altLang="zh-CN" sz="2400" dirty="0" smtClean="0"/>
              <a:t>pixel; the </a:t>
            </a:r>
            <a:r>
              <a:rPr lang="en-US" altLang="zh-CN" sz="2400" dirty="0"/>
              <a:t>screen should remain fully clear as long as no key is pressed.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08557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69876" y="1484784"/>
            <a:ext cx="9505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800" b="1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Screen 16384   512×256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zh-CN" sz="4800" b="1" dirty="0" smtClean="0">
              <a:latin typeface="Kozuka Mincho Pro B" panose="02020800000000000000" pitchFamily="18" charset="-128"/>
              <a:ea typeface="Kozuka Mincho Pro B" panose="02020800000000000000" pitchFamily="18" charset="-128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800" b="1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Keyboard 24576  </a:t>
            </a:r>
            <a:r>
              <a:rPr lang="en-US" altLang="zh-CN" sz="4800" b="1" dirty="0" err="1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ASCⅡ</a:t>
            </a:r>
            <a:endParaRPr lang="en-US" altLang="zh-CN" sz="4800" b="1" dirty="0" smtClean="0">
              <a:latin typeface="Kozuka Mincho Pro B" panose="02020800000000000000" pitchFamily="18" charset="-128"/>
              <a:ea typeface="Kozuka Mincho Pro 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089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0_TF02787990" id="{B92BC9B5-738B-4CC2-8CA1-E55E4DE48376}" vid="{E13EDB6E-3155-482C-B196-DB94B90BA714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218</TotalTime>
  <Words>202</Words>
  <Application>Microsoft Office PowerPoint</Application>
  <PresentationFormat>自定义</PresentationFormat>
  <Paragraphs>48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Kozuka Mincho Pro B</vt:lpstr>
      <vt:lpstr>Salesforce Sans</vt:lpstr>
      <vt:lpstr>微软雅黑</vt:lpstr>
      <vt:lpstr>幼圆</vt:lpstr>
      <vt:lpstr>Arial</vt:lpstr>
      <vt:lpstr>Calibri</vt:lpstr>
      <vt:lpstr>Impact</vt:lpstr>
      <vt:lpstr>Myriad Pro Light</vt:lpstr>
      <vt:lpstr>Tahoma</vt:lpstr>
      <vt:lpstr>Times New Roman</vt:lpstr>
      <vt:lpstr>技术 16x9</vt:lpstr>
      <vt:lpstr>计算思维与系统设计基础</vt:lpstr>
      <vt:lpstr>Project 4</vt:lpstr>
      <vt:lpstr>知识内容</vt:lpstr>
      <vt:lpstr>题目</vt:lpstr>
      <vt:lpstr>MULT</vt:lpstr>
      <vt:lpstr>PowerPoint 演示文稿</vt:lpstr>
      <vt:lpstr>PowerPoint 演示文稿</vt:lpstr>
      <vt:lpstr>题目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Hugh #</dc:creator>
  <cp:lastModifiedBy>Hugh #</cp:lastModifiedBy>
  <cp:revision>24</cp:revision>
  <dcterms:created xsi:type="dcterms:W3CDTF">2017-10-07T07:12:28Z</dcterms:created>
  <dcterms:modified xsi:type="dcterms:W3CDTF">2017-10-26T03:50:05Z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