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56" r:id="rId7"/>
    <p:sldId id="257" r:id="rId8"/>
    <p:sldId id="259" r:id="rId9"/>
    <p:sldId id="263" r:id="rId10"/>
    <p:sldId id="271" r:id="rId11"/>
    <p:sldId id="264" r:id="rId12"/>
    <p:sldId id="262" r:id="rId13"/>
    <p:sldId id="261" r:id="rId14"/>
    <p:sldId id="26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FC97A-4258-42B7-B37C-D9623C5DCC71}"/>
              </a:ext>
            </a:extLst>
          </p:cNvPr>
          <p:cNvSpPr txBox="1"/>
          <p:nvPr userDrawn="1"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2F782-A3B1-4EFD-82D6-352552B0E279}"/>
              </a:ext>
            </a:extLst>
          </p:cNvPr>
          <p:cNvSpPr txBox="1"/>
          <p:nvPr userDrawn="1"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and2tetris.org/course.ph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nand2tetris.org/course.php" TargetMode="External"/><Relationship Id="rId7" Type="http://schemas.openxmlformats.org/officeDocument/2006/relationships/hyperlink" Target="http://edutechwiki.unige.ch/en/Textbook_writing_tutori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course/computation-structures-part-1-digital-mitx-6-004-1x-0" TargetMode="External"/><Relationship Id="rId5" Type="http://schemas.openxmlformats.org/officeDocument/2006/relationships/hyperlink" Target="https://www.coursera.org/learn/nand2tetris2" TargetMode="External"/><Relationship Id="rId4" Type="http://schemas.openxmlformats.org/officeDocument/2006/relationships/hyperlink" Target="https://www.coursera.org/learn/build-a-comput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dutechwiki.unige.ch/en/Textbook_writing_tutori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A possible approach to shorten assembly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Group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Chapter 7 &amp; 8 </a:t>
            </a:r>
            <a:endParaRPr lang="en-CA" sz="28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章节例子 </a:t>
            </a:r>
            <a:r>
              <a:rPr lang="en-CA" altLang="zh-CN" sz="3600" dirty="0"/>
              <a:t>Chapter Example</a:t>
            </a:r>
            <a:endParaRPr lang="en-CA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7" name="Content Placeholder 6" descr="Screen Clipping">
            <a:extLst>
              <a:ext uri="{FF2B5EF4-FFF2-40B4-BE49-F238E27FC236}">
                <a16:creationId xmlns:a16="http://schemas.microsoft.com/office/drawing/2014/main" id="{F692D7AA-CE6B-414F-AEDE-49932FC25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231"/>
            <a:ext cx="3394999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2EBEB-183D-435A-81A3-2B7AF9CCB693}"/>
              </a:ext>
            </a:extLst>
          </p:cNvPr>
          <p:cNvSpPr txBox="1"/>
          <p:nvPr/>
        </p:nvSpPr>
        <p:spPr>
          <a:xfrm>
            <a:off x="4844249" y="1650714"/>
            <a:ext cx="3852909" cy="374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依照原章节结构作为主体</a:t>
            </a:r>
            <a:r>
              <a:rPr lang="en-CA" sz="1600" dirty="0"/>
              <a:t>Nand</a:t>
            </a:r>
            <a:r>
              <a:rPr lang="en-CA" altLang="zh-CN" sz="1600" dirty="0"/>
              <a:t>2Tetris chapter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原章节共有</a:t>
            </a:r>
            <a:r>
              <a:rPr lang="en-CA" altLang="zh-CN" sz="1600" dirty="0"/>
              <a:t>3</a:t>
            </a:r>
            <a:r>
              <a:rPr lang="zh-CN" altLang="en-US" sz="1600" dirty="0"/>
              <a:t>层结构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sz="1600" dirty="0"/>
              <a:t>     3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额外内容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sz="1600" dirty="0"/>
              <a:t>     Additional Content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介绍 </a:t>
            </a:r>
            <a:r>
              <a:rPr lang="en-CA" altLang="zh-CN" sz="1600" dirty="0"/>
              <a:t>Intro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关键词 </a:t>
            </a:r>
            <a:r>
              <a:rPr lang="en-CA" altLang="zh-CN" sz="1600" dirty="0"/>
              <a:t>Glossary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参考文献</a:t>
            </a:r>
            <a:r>
              <a:rPr lang="en-CA" altLang="zh-CN" sz="1600" dirty="0"/>
              <a:t> References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额外阅读 </a:t>
            </a:r>
            <a:r>
              <a:rPr lang="en-CA" altLang="zh-CN" sz="1600" dirty="0"/>
              <a:t>Additional Readings</a:t>
            </a:r>
            <a:endParaRPr lang="en-CA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7CE8E3-31DE-441E-9404-34BF631252C0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2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写作标准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78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谨记以下原则</a:t>
            </a:r>
            <a:r>
              <a:rPr lang="en-CA" altLang="zh-CN" dirty="0"/>
              <a:t> Keep the following principles in mind:</a:t>
            </a:r>
          </a:p>
          <a:p>
            <a:pPr lvl="1">
              <a:lnSpc>
                <a:spcPct val="140000"/>
              </a:lnSpc>
            </a:pPr>
            <a:r>
              <a:rPr lang="en-CA" altLang="zh-CN" dirty="0"/>
              <a:t>Focus, Staging, Abstraction, Modularity</a:t>
            </a:r>
          </a:p>
          <a:p>
            <a:pPr>
              <a:lnSpc>
                <a:spcPct val="140000"/>
              </a:lnSpc>
            </a:pPr>
            <a:r>
              <a:rPr lang="zh-CN" altLang="en-US" b="1" dirty="0"/>
              <a:t>不学计算机的室友是否听得懂</a:t>
            </a:r>
            <a:r>
              <a:rPr lang="en-CA" altLang="zh-CN" b="1" dirty="0"/>
              <a:t>?   C</a:t>
            </a:r>
            <a:r>
              <a:rPr lang="en-US" altLang="zh-CN" b="1" dirty="0"/>
              <a:t>an your roommate, who isn’t taking any computer courses understand what you are trying to say</a:t>
            </a:r>
            <a:r>
              <a:rPr lang="en-US" altLang="zh-CN" dirty="0"/>
              <a:t>?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知识结构 </a:t>
            </a:r>
            <a:r>
              <a:rPr lang="en-CA" altLang="zh-CN" dirty="0"/>
              <a:t>Knowledge </a:t>
            </a:r>
            <a:r>
              <a:rPr lang="en-CA" altLang="zh-CN" dirty="0" err="1"/>
              <a:t>strcutre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宏观</a:t>
            </a:r>
            <a:r>
              <a:rPr lang="en-CA" altLang="zh-CN" dirty="0"/>
              <a:t> Macro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中观 </a:t>
            </a:r>
            <a:r>
              <a:rPr lang="en-CA" altLang="zh-CN" dirty="0" err="1"/>
              <a:t>Meso</a:t>
            </a:r>
            <a:endParaRPr lang="en-CA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微观 </a:t>
            </a:r>
            <a:r>
              <a:rPr lang="en-CA" altLang="zh-CN" dirty="0"/>
              <a:t>Micro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在课本已有内容之外，对知识背景的阐述  </a:t>
            </a:r>
            <a:r>
              <a:rPr lang="en-CA" altLang="zh-CN" dirty="0"/>
              <a:t>Explanations on knowledge background in addition to original text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底层 </a:t>
            </a:r>
            <a:r>
              <a:rPr lang="en-CA" altLang="zh-CN" dirty="0"/>
              <a:t> Fundamental knowledge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当前 </a:t>
            </a:r>
            <a:r>
              <a:rPr lang="en-CA" altLang="zh-CN" dirty="0"/>
              <a:t> Currently relevant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上层</a:t>
            </a:r>
            <a:r>
              <a:rPr lang="en-CA" altLang="zh-CN" dirty="0"/>
              <a:t>/</a:t>
            </a:r>
            <a:r>
              <a:rPr lang="zh-CN" altLang="en-US" dirty="0"/>
              <a:t>引申 </a:t>
            </a:r>
            <a:r>
              <a:rPr lang="en-CA" altLang="zh-CN" dirty="0"/>
              <a:t>Extending beyond this level, other relevant ideas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6D908-DB95-4CB0-8AB8-C50E80D6CC5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4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写作标准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78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使用</a:t>
            </a:r>
            <a:r>
              <a:rPr lang="en-CA" altLang="zh-CN" dirty="0"/>
              <a:t>Wiki</a:t>
            </a:r>
            <a:r>
              <a:rPr lang="zh-CN" altLang="en-US" dirty="0"/>
              <a:t>自带架构 </a:t>
            </a:r>
            <a:r>
              <a:rPr lang="en-CA" altLang="zh-CN" dirty="0"/>
              <a:t>=,==,===  Use Wiki’s own structure</a:t>
            </a:r>
          </a:p>
          <a:p>
            <a:pPr lvl="1">
              <a:lnSpc>
                <a:spcPct val="140000"/>
              </a:lnSpc>
            </a:pPr>
            <a:r>
              <a:rPr lang="en-CA" dirty="0"/>
              <a:t>Example ===3.2.3 Memory===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点对点：与原文关键知识点的对应  </a:t>
            </a:r>
            <a:r>
              <a:rPr lang="en-CA" altLang="zh-CN" dirty="0"/>
              <a:t>Point to point: correspond to key ideas in the original text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见原文关键词  </a:t>
            </a:r>
            <a:r>
              <a:rPr lang="en-CA" altLang="zh-CN" dirty="0"/>
              <a:t>See keywords from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线对线：与关键知识之间联系的对应</a:t>
            </a:r>
            <a:r>
              <a:rPr lang="en-CA" altLang="zh-CN" dirty="0"/>
              <a:t> Line to line: correspond to the links among key ideas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对原文提到的概念关系进一步说明 </a:t>
            </a:r>
            <a:r>
              <a:rPr lang="en-CA" altLang="zh-CN" dirty="0"/>
              <a:t>Additional comments on key relationship among ideas from the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用自己的话，阐述原文出现的关键词和概念 </a:t>
            </a:r>
            <a:endParaRPr lang="en-CA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CA" altLang="zh-CN" dirty="0"/>
              <a:t>       Elaborate in your own words, on the keywords and concepts from the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对额外内容添加自己的注解 </a:t>
            </a:r>
            <a:endParaRPr lang="en-CA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CA" altLang="zh-CN" dirty="0"/>
              <a:t>      </a:t>
            </a:r>
            <a:r>
              <a:rPr lang="zh-CN" altLang="en-US" dirty="0"/>
              <a:t> </a:t>
            </a:r>
            <a:r>
              <a:rPr lang="en-CA" altLang="zh-CN" dirty="0"/>
              <a:t>Add your additional understanding on the contents and extra material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参照额外资源  </a:t>
            </a:r>
            <a:r>
              <a:rPr lang="en-CA" altLang="zh-CN" dirty="0"/>
              <a:t>Use additional reference resources</a:t>
            </a:r>
          </a:p>
          <a:p>
            <a:pPr marL="0" indent="0">
              <a:lnSpc>
                <a:spcPct val="140000"/>
              </a:lnSpc>
              <a:buNone/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2DB48-6767-47C4-95F2-0D75A5A5234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如果不确定英文表达，可附上中文  </a:t>
            </a:r>
            <a:r>
              <a:rPr lang="en-CA" altLang="zh-CN" dirty="0"/>
              <a:t>If you are not sure how to write it in English, include the original idea in Chinese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比喻和对比时避免使用不在原书内的技术词汇  </a:t>
            </a:r>
            <a:r>
              <a:rPr lang="en-CA" altLang="zh-CN" dirty="0"/>
              <a:t>When making analogies or </a:t>
            </a:r>
            <a:r>
              <a:rPr lang="en-US" altLang="zh-CN" dirty="0"/>
              <a:t>comparisons, avoid using any technical terminology not in the text book.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词表  </a:t>
            </a:r>
            <a:r>
              <a:rPr lang="en-CA" altLang="zh-CN" dirty="0"/>
              <a:t>Glossary of Terms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至少包括</a:t>
            </a:r>
            <a:r>
              <a:rPr lang="en-CA" altLang="zh-CN" dirty="0"/>
              <a:t>Nand2Tetris</a:t>
            </a:r>
            <a:r>
              <a:rPr lang="zh-CN" altLang="en-US" dirty="0"/>
              <a:t>的关键词</a:t>
            </a:r>
            <a:r>
              <a:rPr lang="en-CA" altLang="zh-CN" dirty="0"/>
              <a:t>  At least include keywords from Nand2Tetris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命名空间</a:t>
            </a:r>
            <a:r>
              <a:rPr lang="en-CA" altLang="zh-CN" dirty="0"/>
              <a:t> Namespace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每个章节应有独立页面 </a:t>
            </a:r>
            <a:r>
              <a:rPr lang="en-CA" altLang="zh-CN" dirty="0"/>
              <a:t>[Chapter 1]  Each chapter should have an independent page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使用原文命名，避免混淆 </a:t>
            </a:r>
            <a:r>
              <a:rPr lang="en-CA" altLang="zh-CN" dirty="0"/>
              <a:t>Naming follows original book to minimize confusion</a:t>
            </a:r>
          </a:p>
          <a:p>
            <a:pPr lvl="2">
              <a:lnSpc>
                <a:spcPct val="140000"/>
              </a:lnSpc>
            </a:pPr>
            <a:r>
              <a:rPr lang="en-CA" altLang="zh-CN" dirty="0">
                <a:hlinkClick r:id="rId3"/>
              </a:rPr>
              <a:t>http://nand2tetris.org/course.php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参考文献使用</a:t>
            </a:r>
            <a:r>
              <a:rPr lang="en-CA" altLang="zh-CN" dirty="0"/>
              <a:t>APA</a:t>
            </a:r>
            <a:r>
              <a:rPr lang="zh-CN" altLang="en-US" dirty="0"/>
              <a:t>格式  </a:t>
            </a:r>
            <a:r>
              <a:rPr lang="en-CA" altLang="zh-CN" dirty="0"/>
              <a:t>Use APA format for all references</a:t>
            </a:r>
          </a:p>
          <a:p>
            <a:pPr lvl="1">
              <a:lnSpc>
                <a:spcPct val="140000"/>
              </a:lnSpc>
            </a:pPr>
            <a:r>
              <a:rPr lang="en-CA" altLang="zh-CN" dirty="0"/>
              <a:t>http://owl.english.purdue.edu/owl/resource/560/01/</a:t>
            </a:r>
          </a:p>
          <a:p>
            <a:pPr>
              <a:lnSpc>
                <a:spcPct val="140000"/>
              </a:lnSpc>
            </a:pPr>
            <a:endParaRPr lang="en-CA" altLang="zh-CN" dirty="0"/>
          </a:p>
          <a:p>
            <a:pPr lvl="1">
              <a:lnSpc>
                <a:spcPct val="140000"/>
              </a:lnSpc>
            </a:pPr>
            <a:endParaRPr lang="en-CA" altLang="zh-CN" dirty="0"/>
          </a:p>
          <a:p>
            <a:pPr lvl="1">
              <a:lnSpc>
                <a:spcPct val="140000"/>
              </a:lnSpc>
            </a:pPr>
            <a:endParaRPr lang="en-CA" altLang="zh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EB276-76AA-4780-9F2C-754421BAA6C7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9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 </a:t>
            </a:r>
            <a:r>
              <a:rPr lang="en-CA" dirty="0"/>
              <a:t>Sources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Nand2Tetris </a:t>
            </a:r>
            <a:r>
              <a:rPr lang="zh-CN" altLang="en-US" dirty="0"/>
              <a:t>课件 </a:t>
            </a:r>
            <a:r>
              <a:rPr lang="en-CA" altLang="zh-CN" dirty="0">
                <a:hlinkClick r:id="rId3"/>
              </a:rPr>
              <a:t>http://nand2tetris.org/course.php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顾老师上课内容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US" dirty="0"/>
              <a:t>Coursera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Part 1: </a:t>
            </a:r>
            <a:r>
              <a:rPr lang="en-US" dirty="0">
                <a:hlinkClick r:id="rId4"/>
              </a:rPr>
              <a:t>https://www.coursera.org/learn/build-a-computer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Part 2: </a:t>
            </a:r>
            <a:r>
              <a:rPr lang="en-US" dirty="0">
                <a:hlinkClick r:id="rId5"/>
              </a:rPr>
              <a:t>https://www.coursera.org/learn/nand2tetris2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EdX</a:t>
            </a:r>
            <a:r>
              <a:rPr lang="en-US" dirty="0"/>
              <a:t>: MIT Computational Structure  </a:t>
            </a:r>
            <a:r>
              <a:rPr lang="en-US" dirty="0">
                <a:hlinkClick r:id="rId6"/>
              </a:rPr>
              <a:t>https://www.edx.org/course/computation-structures-part-1-digital-mitx-6-004-1x-0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每周的小组报告和个人学习报告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所学过的其他课程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如何写课本？ </a:t>
            </a:r>
            <a:r>
              <a:rPr lang="en-CA" altLang="zh-CN" dirty="0">
                <a:hlinkClick r:id="rId7"/>
              </a:rPr>
              <a:t>http://edutechwiki.unige.ch/en/Textbook_writing_tutorial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图书馆搜索文献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CA" dirty="0"/>
              <a:t>Google/Bing/Baidu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2BEAD-1832-4189-88B1-D4E6E43F288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4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78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关于写作  </a:t>
            </a:r>
            <a:r>
              <a:rPr lang="en-US" altLang="zh-CN" dirty="0"/>
              <a:t>About writing…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348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000" dirty="0"/>
              <a:t>尽量每天写几段，避免一次性写完  </a:t>
            </a:r>
            <a:r>
              <a:rPr lang="en-CA" altLang="zh-CN" sz="2000" dirty="0"/>
              <a:t>Write a few paragraphs everyday if possible, avoid leaving everything at the end</a:t>
            </a:r>
          </a:p>
          <a:p>
            <a:endParaRPr lang="en-CA" altLang="zh-CN" sz="2000" dirty="0"/>
          </a:p>
          <a:p>
            <a:r>
              <a:rPr lang="zh-CN" altLang="en-US" sz="2000" dirty="0"/>
              <a:t>先写再修改  </a:t>
            </a:r>
            <a:r>
              <a:rPr lang="en-CA" altLang="zh-CN" sz="2000" dirty="0"/>
              <a:t>Write what you have in mind first, then revise</a:t>
            </a:r>
          </a:p>
          <a:p>
            <a:pPr marL="0" indent="0">
              <a:buNone/>
            </a:pPr>
            <a:endParaRPr lang="en-CA" altLang="zh-CN" sz="2000" dirty="0"/>
          </a:p>
          <a:p>
            <a:r>
              <a:rPr lang="zh-CN" altLang="en-US" sz="2000" dirty="0"/>
              <a:t>参照其他小组  </a:t>
            </a:r>
            <a:r>
              <a:rPr lang="en-CA" altLang="zh-CN" sz="2000" dirty="0"/>
              <a:t>Check out other groups’ work for ideas</a:t>
            </a:r>
          </a:p>
          <a:p>
            <a:pPr marL="0" indent="0">
              <a:buNone/>
            </a:pPr>
            <a:endParaRPr lang="en-CA" altLang="zh-CN" sz="2000" dirty="0"/>
          </a:p>
          <a:p>
            <a:r>
              <a:rPr lang="zh-CN" altLang="en-US" sz="2000" dirty="0"/>
              <a:t>互相建议  </a:t>
            </a:r>
            <a:r>
              <a:rPr lang="en-CA" altLang="zh-CN" sz="2000" dirty="0"/>
              <a:t>Make suggestions to each other</a:t>
            </a:r>
          </a:p>
          <a:p>
            <a:endParaRPr lang="en-CA" altLang="zh-CN" sz="2000" dirty="0"/>
          </a:p>
          <a:p>
            <a:r>
              <a:rPr lang="en-CA" altLang="zh-CN" sz="2000" dirty="0">
                <a:hlinkClick r:id="rId3"/>
              </a:rPr>
              <a:t>http://edutechwiki.unige.ch/en/Textbook_writing_tutorial</a:t>
            </a:r>
            <a:endParaRPr lang="en-CA" altLang="zh-CN" sz="2000" dirty="0"/>
          </a:p>
          <a:p>
            <a:endParaRPr lang="en-CA" altLang="zh-CN" sz="2000" dirty="0"/>
          </a:p>
          <a:p>
            <a:endParaRPr lang="en-CA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6C5ADC47-A25E-4D62-A829-23BFA5CB8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82" y="3370094"/>
            <a:ext cx="5676900" cy="2633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F34D9-3532-4D54-A938-C17098394EEB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3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Bigger Picture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Step 1: Using a short VM or assembly code block, search for the shortest version directly.</a:t>
            </a:r>
          </a:p>
          <a:p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</a:t>
            </a:r>
            <a:r>
              <a:rPr lang="en-US" altLang="zh-CN" dirty="0"/>
              <a:t>Using step1</a:t>
            </a:r>
            <a:r>
              <a:rPr lang="zh-CN" altLang="en-US" dirty="0"/>
              <a:t>‘</a:t>
            </a:r>
            <a:r>
              <a:rPr lang="en-US" altLang="zh-CN" dirty="0"/>
              <a:t>s tool to generate massive data. Use those data to train an artificial neural network</a:t>
            </a:r>
          </a:p>
          <a:p>
            <a:endParaRPr lang="en-US" altLang="zh-CN" dirty="0"/>
          </a:p>
          <a:p>
            <a:r>
              <a:rPr lang="en-US" altLang="zh-CN" dirty="0"/>
              <a:t>Step 3: Using the trained artificial neural network to write some long codes, use those data to train another network, which should be more effective in writing long code.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85884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 What we have done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A CPU emulator to test the computer-written code.</a:t>
            </a:r>
          </a:p>
          <a:p>
            <a:endParaRPr lang="en-US" altLang="zh-CN" dirty="0"/>
          </a:p>
          <a:p>
            <a:r>
              <a:rPr lang="en-US" altLang="zh-CN" dirty="0"/>
              <a:t>Main Problems:</a:t>
            </a:r>
          </a:p>
          <a:p>
            <a:r>
              <a:rPr lang="en-US" altLang="zh-CN" dirty="0"/>
              <a:t> Is the computer-written data do the exactly same thing as original code did? How 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determine?</a:t>
            </a:r>
          </a:p>
          <a:p>
            <a:endParaRPr lang="en-US" altLang="zh-CN" dirty="0"/>
          </a:p>
          <a:p>
            <a:r>
              <a:rPr lang="en-US" altLang="zh-CN" dirty="0"/>
              <a:t>In many situations, it’s hard to track and determine variables with different input.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AF99B-8840-4EFA-B14D-AF80E6FDB661}"/>
              </a:ext>
            </a:extLst>
          </p:cNvPr>
          <p:cNvSpPr txBox="1"/>
          <p:nvPr/>
        </p:nvSpPr>
        <p:spPr>
          <a:xfrm>
            <a:off x="10669294" y="514127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Try more data (easy to be done but risky for exception)</a:t>
            </a:r>
          </a:p>
          <a:p>
            <a:r>
              <a:rPr lang="en-US" altLang="zh-CN" dirty="0"/>
              <a:t>Track every memory and variables. (hard to be done but steady)</a:t>
            </a:r>
          </a:p>
          <a:p>
            <a:pPr marL="0" indent="0">
              <a:buNone/>
            </a:pPr>
            <a:r>
              <a:rPr lang="en-US" altLang="zh-CN" dirty="0"/>
              <a:t>                      Problem: may have different situation</a:t>
            </a:r>
          </a:p>
          <a:p>
            <a:r>
              <a:rPr lang="en-US" altLang="zh-CN" dirty="0"/>
              <a:t>In step 2, program control are not included;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656E5-3AFB-4D42-92C9-5F4C68E8856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2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Goal: Machine write machine language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Use machine to write close to perfect code!</a:t>
            </a:r>
          </a:p>
          <a:p>
            <a:r>
              <a:rPr lang="en-US" altLang="zh-CN" dirty="0"/>
              <a:t>Use a smart bot as a Virtual Machine translator!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FD4FC-0C07-4D9B-8D16-B2DFF9EE348D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4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Digital Publishing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Group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数字出版工作流程 </a:t>
            </a:r>
            <a:r>
              <a:rPr lang="en-CA" sz="3600" dirty="0"/>
              <a:t>Digital Publishing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目标 </a:t>
            </a:r>
            <a:r>
              <a:rPr lang="en-CA" altLang="zh-CN" dirty="0"/>
              <a:t>Goal: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编写 </a:t>
            </a:r>
            <a:r>
              <a:rPr lang="en-CA" altLang="zh-CN" dirty="0"/>
              <a:t>Nand2Tetris (and beyond!)</a:t>
            </a:r>
            <a:r>
              <a:rPr lang="zh-CN" altLang="en-US" dirty="0"/>
              <a:t> </a:t>
            </a:r>
            <a:r>
              <a:rPr lang="en-CA" altLang="zh-CN" dirty="0"/>
              <a:t>Textbook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包括我们的学习体会和延伸知识  </a:t>
            </a:r>
            <a:r>
              <a:rPr lang="en-CA" altLang="zh-CN" dirty="0"/>
              <a:t>Including knowledge and ideas from our own learning experience, and extended materials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CA" altLang="zh-CN" dirty="0"/>
              <a:t>Wiki</a:t>
            </a:r>
            <a:r>
              <a:rPr lang="zh-CN" altLang="en-US" dirty="0"/>
              <a:t> 作为编写平台   </a:t>
            </a:r>
            <a:r>
              <a:rPr lang="en-CA" altLang="zh-CN" dirty="0"/>
              <a:t>Use Wiki as the platform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目标读者 </a:t>
            </a:r>
            <a:r>
              <a:rPr lang="en-CA" altLang="zh-CN" dirty="0"/>
              <a:t>Target audience: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高中以上水平  </a:t>
            </a:r>
            <a:r>
              <a:rPr lang="en-CA" altLang="zh-CN" dirty="0"/>
              <a:t>High school or above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没有编程背景</a:t>
            </a:r>
            <a:r>
              <a:rPr lang="en-CA" altLang="zh-CN" dirty="0"/>
              <a:t>  Without prior programming experience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其他学科背景  </a:t>
            </a:r>
            <a:r>
              <a:rPr lang="en-CA" altLang="zh-CN" dirty="0"/>
              <a:t>From other academic disciplines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同时适用于相关背景学生以及从业人员  </a:t>
            </a:r>
            <a:endParaRPr lang="en-CA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CA" altLang="zh-CN" dirty="0"/>
              <a:t>	Suitable for students and working professionals from related disciplines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D9A0E-C6A8-424F-BC41-DBA56C9FCC13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结构总览 </a:t>
            </a:r>
            <a:r>
              <a:rPr lang="en-CA" altLang="zh-CN" sz="3600" dirty="0"/>
              <a:t>Overall Structure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暂不考虑排版设计  </a:t>
            </a:r>
            <a:r>
              <a:rPr lang="en-CA" altLang="zh-CN" sz="2000" dirty="0"/>
              <a:t>Don’t be concerned with layout and design at this point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着重统一架构，保证一致性  </a:t>
            </a:r>
            <a:r>
              <a:rPr lang="en-CA" altLang="zh-CN" sz="2000" dirty="0"/>
              <a:t>Focus on using the same structure for consistency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课本采用三层架构 </a:t>
            </a:r>
            <a:r>
              <a:rPr lang="en-CA" altLang="zh-CN" sz="2000" dirty="0"/>
              <a:t>(</a:t>
            </a:r>
            <a:r>
              <a:rPr lang="zh-CN" altLang="en-US" sz="2000" dirty="0"/>
              <a:t>例如 </a:t>
            </a:r>
            <a:r>
              <a:rPr lang="en-CA" altLang="zh-CN" sz="2000" dirty="0"/>
              <a:t>3.2.3), </a:t>
            </a:r>
            <a:r>
              <a:rPr lang="zh-CN" altLang="en-US" sz="2000" dirty="0"/>
              <a:t>尽量保持一致  </a:t>
            </a:r>
            <a:r>
              <a:rPr lang="en-CA" altLang="zh-CN" sz="2000" dirty="0"/>
              <a:t>Textbook uses three levels for structure, try to stay consistent</a:t>
            </a:r>
          </a:p>
          <a:p>
            <a:pPr marL="0" indent="0">
              <a:lnSpc>
                <a:spcPct val="120000"/>
              </a:lnSpc>
              <a:buNone/>
            </a:pPr>
            <a:endParaRPr lang="en-CA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前言  </a:t>
            </a:r>
            <a:r>
              <a:rPr lang="en-CA" altLang="zh-CN" sz="2000" dirty="0"/>
              <a:t>Preface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目录  </a:t>
            </a:r>
            <a:r>
              <a:rPr lang="en-CA" altLang="zh-CN" sz="2000" dirty="0"/>
              <a:t>Table of Contents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章节内容  </a:t>
            </a:r>
            <a:r>
              <a:rPr lang="en-CA" altLang="zh-CN" sz="2000" dirty="0"/>
              <a:t>Chapters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每小组所负责的章节  </a:t>
            </a:r>
            <a:r>
              <a:rPr lang="en-CA" altLang="zh-CN" sz="2000" dirty="0"/>
              <a:t>Each group responsible for chapter assigned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附录 </a:t>
            </a:r>
            <a:r>
              <a:rPr lang="en-CA" altLang="zh-CN" sz="2000" dirty="0"/>
              <a:t>Appendix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词表  </a:t>
            </a:r>
            <a:r>
              <a:rPr lang="en-CA" altLang="zh-CN" sz="2000" dirty="0"/>
              <a:t>Glossary of Terms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89120-D59B-4BF2-949F-70B16D81831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5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章节结构 </a:t>
            </a:r>
            <a:r>
              <a:rPr lang="en-CA" altLang="zh-CN" sz="3600" dirty="0"/>
              <a:t>Chapter Structure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/>
              <a:t>介绍 </a:t>
            </a:r>
            <a:r>
              <a:rPr lang="en-CA" altLang="zh-CN" sz="1600" dirty="0"/>
              <a:t>Introduction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特别需要留意的事项  </a:t>
            </a:r>
            <a:r>
              <a:rPr lang="en-CA" altLang="zh-CN" sz="1600" u="sng" dirty="0"/>
              <a:t>Items worth paying special attention to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背景 </a:t>
            </a:r>
            <a:r>
              <a:rPr lang="en-CA" altLang="zh-CN" sz="1600" dirty="0"/>
              <a:t>Background      (X.1)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逻辑模型  </a:t>
            </a:r>
            <a:r>
              <a:rPr lang="en-CA" altLang="zh-CN" sz="1600" u="sng" dirty="0"/>
              <a:t>Logic Model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内容 </a:t>
            </a:r>
            <a:r>
              <a:rPr lang="en-CA" altLang="zh-CN" sz="1600" dirty="0"/>
              <a:t>Content      (X. 2,3,4…)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尽量依照原有的内容结构 </a:t>
            </a:r>
            <a:r>
              <a:rPr lang="en-CA" altLang="zh-CN" sz="1600" dirty="0"/>
              <a:t>Try to follow the original content </a:t>
            </a:r>
            <a:r>
              <a:rPr lang="en-US" altLang="zh-CN" sz="1600" dirty="0"/>
              <a:t>structure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加入个人的学习体会  </a:t>
            </a:r>
            <a:r>
              <a:rPr lang="en-CA" altLang="zh-CN" sz="1600" u="sng" dirty="0"/>
              <a:t>Include your own learning experience</a:t>
            </a:r>
            <a:endParaRPr lang="en-US" altLang="zh-CN" sz="1600" u="sng" dirty="0"/>
          </a:p>
          <a:p>
            <a:pPr>
              <a:lnSpc>
                <a:spcPct val="100000"/>
              </a:lnSpc>
            </a:pPr>
            <a:r>
              <a:rPr lang="zh-CN" altLang="en-US" sz="1600" dirty="0"/>
              <a:t>作业 </a:t>
            </a:r>
            <a:r>
              <a:rPr lang="en-CA" altLang="zh-CN" sz="1600" dirty="0"/>
              <a:t>Project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讲解题目的关键点  </a:t>
            </a:r>
            <a:r>
              <a:rPr lang="en-CA" altLang="zh-CN" sz="1600" u="sng" dirty="0"/>
              <a:t>Elaborate on key ideas for the project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关键词 </a:t>
            </a:r>
            <a:r>
              <a:rPr lang="en-CA" altLang="zh-CN" sz="1600" dirty="0"/>
              <a:t>Keywords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至少要包括该章节的关键词（加粗）  </a:t>
            </a:r>
            <a:r>
              <a:rPr lang="en-CA" altLang="zh-CN" sz="1600" dirty="0"/>
              <a:t>At least include all keywords in the chapter (bolded)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额外阅读材料 </a:t>
            </a:r>
            <a:r>
              <a:rPr lang="en-CA" altLang="zh-CN" sz="1600" dirty="0"/>
              <a:t>Additional reading material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1CD2F-0CE1-4993-98E6-1CB6CE4959B2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3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b="1" dirty="0">
            <a:solidFill>
              <a:srgbClr val="5C307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1197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Microsoft YaHei UI</vt:lpstr>
      <vt:lpstr>Arial</vt:lpstr>
      <vt:lpstr>Times New Roman</vt:lpstr>
      <vt:lpstr>Office Theme</vt:lpstr>
      <vt:lpstr>A possible approach to shorten assembly code</vt:lpstr>
      <vt:lpstr>The Bigger Picture</vt:lpstr>
      <vt:lpstr>Step1 What we have done</vt:lpstr>
      <vt:lpstr>Our solutions</vt:lpstr>
      <vt:lpstr>Goal: Machine write machine language</vt:lpstr>
      <vt:lpstr>Digital Publishing</vt:lpstr>
      <vt:lpstr>数字出版工作流程 Digital Publishing Workflow</vt:lpstr>
      <vt:lpstr>结构总览 Overall Structure</vt:lpstr>
      <vt:lpstr>章节结构 Chapter Structure</vt:lpstr>
      <vt:lpstr>章节例子 Chapter Example</vt:lpstr>
      <vt:lpstr>写作标准 Structure</vt:lpstr>
      <vt:lpstr>写作标准 Structure</vt:lpstr>
      <vt:lpstr>注意事项 Structure</vt:lpstr>
      <vt:lpstr>资源 Sources of information</vt:lpstr>
      <vt:lpstr>关于写作  About writing…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64</cp:revision>
  <dcterms:created xsi:type="dcterms:W3CDTF">2017-11-22T09:18:30Z</dcterms:created>
  <dcterms:modified xsi:type="dcterms:W3CDTF">2017-12-14T09:40:14Z</dcterms:modified>
</cp:coreProperties>
</file>