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27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6555" y="630938"/>
            <a:ext cx="5234893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382" y="1098388"/>
            <a:ext cx="10317076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4757" y="5979198"/>
            <a:ext cx="8044326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382" y="6375679"/>
            <a:ext cx="2329419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79788" y="6375679"/>
            <a:ext cx="4114264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6039" y="6375679"/>
            <a:ext cx="2329419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2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522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91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5012" y="382386"/>
            <a:ext cx="1491938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137" y="382387"/>
            <a:ext cx="8391493" cy="560040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26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12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508" y="1073890"/>
            <a:ext cx="8186005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508" y="5159783"/>
            <a:ext cx="7016575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125" y="6375679"/>
            <a:ext cx="1493752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8377" y="6375679"/>
            <a:ext cx="4114264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1140" y="6375679"/>
            <a:ext cx="1487373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1" y="0"/>
            <a:ext cx="2814272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52699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136" y="2286000"/>
            <a:ext cx="4799975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6931" y="2286000"/>
            <a:ext cx="4799975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3348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566" y="381002"/>
            <a:ext cx="10171376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516" y="2199635"/>
            <a:ext cx="4799975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136" y="2909102"/>
            <a:ext cx="4799975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001" y="2199635"/>
            <a:ext cx="4799975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001" y="2909102"/>
            <a:ext cx="4799975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0157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63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8851" y="0"/>
            <a:ext cx="4801563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6800" y="457201"/>
            <a:ext cx="3091712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951" y="920377"/>
            <a:ext cx="6157617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6800" y="1741336"/>
            <a:ext cx="3091712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4952" y="6375679"/>
            <a:ext cx="1233194" cy="34846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348" y="6375679"/>
            <a:ext cx="3481725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0274" y="6375679"/>
            <a:ext cx="1232296" cy="34579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2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29666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28" y="2"/>
            <a:ext cx="7354628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8851" y="0"/>
            <a:ext cx="4801563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2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6799" y="457200"/>
            <a:ext cx="3091715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6799" y="1741336"/>
            <a:ext cx="30917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851" y="6375679"/>
            <a:ext cx="1232296" cy="34846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348" y="6375679"/>
            <a:ext cx="3481725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6828" y="6375679"/>
            <a:ext cx="1234279" cy="34579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5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514" y="382385"/>
            <a:ext cx="10176998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514" y="2286003"/>
            <a:ext cx="10176998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15" y="6375679"/>
            <a:ext cx="2329419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75" y="6375679"/>
            <a:ext cx="4114264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481" y="6375679"/>
            <a:ext cx="2819032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1" y="0"/>
            <a:ext cx="885710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6986" y="0"/>
            <a:ext cx="28342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90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278782" y="688381"/>
            <a:ext cx="8212594" cy="5179868"/>
            <a:chOff x="1113802" y="150512"/>
            <a:chExt cx="9233978" cy="5873740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1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9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113802" y="946372"/>
              <a:ext cx="1545588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Goal</a:t>
              </a:r>
              <a:endParaRPr lang="en-US" sz="2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113802" y="150512"/>
              <a:ext cx="1545588" cy="717915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Background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540194" y="842963"/>
            <a:ext cx="1082142" cy="5157788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975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975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546398" y="1814864"/>
            <a:ext cx="553998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计算思维 </a:t>
            </a:r>
            <a:r>
              <a:rPr lang="en-US" altLang="zh-CN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 </a:t>
            </a:r>
            <a:r>
              <a:rPr lang="zh-CN" altLang="en-US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3653407" y="1417249"/>
            <a:ext cx="6670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Write a Jack VM code generator in Java, using recursive descent. 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3653407" y="725639"/>
            <a:ext cx="7022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Convert the Jack language into VM language.</a:t>
            </a:r>
          </a:p>
        </p:txBody>
      </p:sp>
      <p:sp>
        <p:nvSpPr>
          <p:cNvPr id="40" name="Rounded Rectangle 7"/>
          <p:cNvSpPr/>
          <p:nvPr/>
        </p:nvSpPr>
        <p:spPr>
          <a:xfrm>
            <a:off x="3286894" y="2188620"/>
            <a:ext cx="1008319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Effect</a:t>
            </a:r>
            <a:endParaRPr lang="en-US" sz="16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5207128" y="2188620"/>
            <a:ext cx="1029464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Output</a:t>
            </a:r>
            <a:endParaRPr lang="en-US" sz="16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7043811" y="2180984"/>
            <a:ext cx="1065568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Activites</a:t>
            </a:r>
            <a:endParaRPr lang="en-US" sz="16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8992333" y="2188620"/>
            <a:ext cx="1000958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Input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8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id="{E5105AD0-9756-4434-9D12-D1354292401B}"/>
              </a:ext>
            </a:extLst>
          </p:cNvPr>
          <p:cNvSpPr txBox="1"/>
          <p:nvPr/>
        </p:nvSpPr>
        <p:spPr>
          <a:xfrm>
            <a:off x="3925029" y="31575"/>
            <a:ext cx="4990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计算思维 </a:t>
            </a:r>
            <a:r>
              <a:rPr lang="en-US" altLang="zh-CN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– </a:t>
            </a:r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逻辑模型</a:t>
            </a:r>
          </a:p>
        </p:txBody>
      </p:sp>
      <p:sp>
        <p:nvSpPr>
          <p:cNvPr id="39" name="内容占位符 2"/>
          <p:cNvSpPr>
            <a:spLocks noGrp="1"/>
          </p:cNvSpPr>
          <p:nvPr>
            <p:ph idx="1"/>
          </p:nvPr>
        </p:nvSpPr>
        <p:spPr>
          <a:xfrm>
            <a:off x="2966096" y="2554932"/>
            <a:ext cx="1688950" cy="317832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The reader should be able to teach others about the application of recursive descent in code generation.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The reader should know how the VM works when a subroutine is called, and be familiar with the four stacks in VM (static, local, argument, field).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Our code generator passes all the test samples, generating the same VM codes as the sample compiler does.</a:t>
            </a:r>
            <a:endParaRPr lang="zh-CN" altLang="en-US" sz="1600" dirty="0"/>
          </a:p>
        </p:txBody>
      </p:sp>
      <p:sp>
        <p:nvSpPr>
          <p:cNvPr id="45" name="内容占位符 2"/>
          <p:cNvSpPr txBox="1">
            <a:spLocks/>
          </p:cNvSpPr>
          <p:nvPr/>
        </p:nvSpPr>
        <p:spPr>
          <a:xfrm>
            <a:off x="4877385" y="2584342"/>
            <a:ext cx="1688950" cy="3148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bg1"/>
                </a:solidFill>
              </a:rPr>
              <a:t>A Jack code generator in Java, along with an HTTP Web API.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Target code in VM language</a:t>
            </a:r>
          </a:p>
        </p:txBody>
      </p:sp>
      <p:sp>
        <p:nvSpPr>
          <p:cNvPr id="46" name="内容占位符 2"/>
          <p:cNvSpPr txBox="1">
            <a:spLocks/>
          </p:cNvSpPr>
          <p:nvPr/>
        </p:nvSpPr>
        <p:spPr>
          <a:xfrm>
            <a:off x="6732120" y="2583624"/>
            <a:ext cx="1688950" cy="3149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>
                <a:solidFill>
                  <a:schemeClr val="bg1"/>
                </a:solidFill>
              </a:rPr>
              <a:t>Review recursive descent through examples.</a:t>
            </a:r>
          </a:p>
          <a:p>
            <a:r>
              <a:rPr lang="en-US" altLang="zh-CN" sz="1300" dirty="0">
                <a:solidFill>
                  <a:schemeClr val="bg1"/>
                </a:solidFill>
              </a:rPr>
              <a:t>Review the four stacks in VM language (See chapter 8)</a:t>
            </a:r>
          </a:p>
          <a:p>
            <a:r>
              <a:rPr lang="en-US" altLang="zh-CN" sz="1300" dirty="0">
                <a:solidFill>
                  <a:schemeClr val="bg1"/>
                </a:solidFill>
              </a:rPr>
              <a:t>Write our Jack code generator in Java, according to Figure 10.5 in textbook.</a:t>
            </a:r>
          </a:p>
        </p:txBody>
      </p:sp>
      <p:sp>
        <p:nvSpPr>
          <p:cNvPr id="47" name="内容占位符 2"/>
          <p:cNvSpPr txBox="1">
            <a:spLocks/>
          </p:cNvSpPr>
          <p:nvPr/>
        </p:nvSpPr>
        <p:spPr>
          <a:xfrm>
            <a:off x="8619925" y="2539819"/>
            <a:ext cx="1688950" cy="31934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bg1"/>
                </a:solidFill>
              </a:rPr>
              <a:t>Chapter 11 in textbook.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Sample codes written in Jack, for test.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A sample Jack Compiler, which parses sample codes into VM codes.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Input syntax tree from Jack Analyzer.</a:t>
            </a:r>
          </a:p>
        </p:txBody>
      </p:sp>
    </p:spTree>
    <p:extLst>
      <p:ext uri="{BB962C8B-B14F-4D97-AF65-F5344CB8AC3E}">
        <p14:creationId xmlns:p14="http://schemas.microsoft.com/office/powerpoint/2010/main" val="291151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514" y="1268761"/>
            <a:ext cx="10176998" cy="461083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11.0 Introduction</a:t>
            </a:r>
          </a:p>
          <a:p>
            <a:r>
              <a:rPr lang="en-US" altLang="zh-CN" dirty="0"/>
              <a:t>11.1 Background</a:t>
            </a:r>
          </a:p>
          <a:p>
            <a:r>
              <a:rPr lang="en-US" altLang="zh-CN" dirty="0"/>
              <a:t>11.2 Code Generation Specification</a:t>
            </a:r>
          </a:p>
          <a:p>
            <a:pPr lvl="1"/>
            <a:r>
              <a:rPr lang="en-US" altLang="zh-CN" dirty="0"/>
              <a:t>11.2.1 Recursive descent approach</a:t>
            </a:r>
          </a:p>
          <a:p>
            <a:r>
              <a:rPr lang="en-US" altLang="zh-CN" dirty="0"/>
              <a:t>11.3 Implementation using recursive descent</a:t>
            </a:r>
          </a:p>
          <a:p>
            <a:pPr lvl="1"/>
            <a:r>
              <a:rPr lang="en-US" altLang="zh-CN" dirty="0"/>
              <a:t>11.3.1 The </a:t>
            </a:r>
            <a:r>
              <a:rPr lang="en-US" altLang="zh-CN" dirty="0" err="1"/>
              <a:t>CodeGenerator</a:t>
            </a:r>
            <a:r>
              <a:rPr lang="en-US" altLang="zh-CN" dirty="0"/>
              <a:t> Module</a:t>
            </a:r>
          </a:p>
          <a:p>
            <a:r>
              <a:rPr lang="en-US" altLang="zh-CN" dirty="0"/>
              <a:t>11.4 Perspective</a:t>
            </a:r>
          </a:p>
          <a:p>
            <a:pPr lvl="1"/>
            <a:r>
              <a:rPr lang="en-US" altLang="zh-CN" dirty="0"/>
              <a:t>11.4.1 Convert Classes to Structures</a:t>
            </a:r>
          </a:p>
          <a:p>
            <a:pPr lvl="1"/>
            <a:r>
              <a:rPr lang="en-US" altLang="zh-CN" dirty="0"/>
              <a:t>11.4.2 Convert Methods to Functions</a:t>
            </a:r>
          </a:p>
          <a:p>
            <a:pPr lvl="1"/>
            <a:r>
              <a:rPr lang="en-US" altLang="zh-CN" dirty="0"/>
              <a:t>11.4.3 Convert Method Calls to Function Calls</a:t>
            </a:r>
          </a:p>
          <a:p>
            <a:r>
              <a:rPr lang="en-US" altLang="zh-CN" dirty="0"/>
              <a:t>11.5 Project</a:t>
            </a:r>
          </a:p>
          <a:p>
            <a:pPr lvl="1"/>
            <a:r>
              <a:rPr lang="en-US" altLang="zh-CN" dirty="0"/>
              <a:t>11.5.1 </a:t>
            </a:r>
            <a:r>
              <a:rPr lang="en-US" altLang="zh-CN" dirty="0" err="1"/>
              <a:t>JackCodeGenerator</a:t>
            </a:r>
            <a:endParaRPr lang="en-US" altLang="zh-CN" dirty="0"/>
          </a:p>
          <a:p>
            <a:r>
              <a:rPr lang="en-US" altLang="zh-CN" dirty="0"/>
              <a:t>11.6 Glossary</a:t>
            </a:r>
          </a:p>
          <a:p>
            <a:r>
              <a:rPr lang="en-US" altLang="zh-CN" dirty="0"/>
              <a:t>11.7 References</a:t>
            </a:r>
          </a:p>
          <a:p>
            <a:r>
              <a:rPr lang="en-US" altLang="zh-CN" dirty="0"/>
              <a:t>11.8 Additional Reading Material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598" y="24928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2107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105</TotalTime>
  <Words>244</Words>
  <Application>Microsoft Office PowerPoint</Application>
  <PresentationFormat>自定义</PresentationFormat>
  <Paragraphs>38</Paragraphs>
  <Slides>2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Lantinghei SC Extralight</vt:lpstr>
      <vt:lpstr>微軟正黑體</vt:lpstr>
      <vt:lpstr>方正小标宋简体</vt:lpstr>
      <vt:lpstr>华文中宋</vt:lpstr>
      <vt:lpstr>宋体</vt:lpstr>
      <vt:lpstr>Arial</vt:lpstr>
      <vt:lpstr>Gill Sans MT</vt:lpstr>
      <vt:lpstr>Impact</vt:lpstr>
      <vt:lpstr>Kartika</vt:lpstr>
      <vt:lpstr>主题1</vt:lpstr>
      <vt:lpstr>PowerPoint 演示文稿</vt:lpstr>
      <vt:lpstr>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zzj</dc:creator>
  <cp:lastModifiedBy>Fan Jin</cp:lastModifiedBy>
  <cp:revision>12</cp:revision>
  <dcterms:created xsi:type="dcterms:W3CDTF">2018-01-04T06:00:50Z</dcterms:created>
  <dcterms:modified xsi:type="dcterms:W3CDTF">2018-01-04T08:48:25Z</dcterms:modified>
</cp:coreProperties>
</file>