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3" r:id="rId4"/>
    <p:sldId id="264" r:id="rId5"/>
    <p:sldId id="265" r:id="rId6"/>
    <p:sldId id="266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164B38-EE89-43C9-B47F-61D6E136D14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F6E43B-4591-4A99-B315-F74E4E2154E2}">
      <dgm:prSet phldrT="[Text]"/>
      <dgm:spPr/>
      <dgm:t>
        <a:bodyPr/>
        <a:lstStyle/>
        <a:p>
          <a:r>
            <a:rPr lang="zh-CN" altLang="en-US" dirty="0"/>
            <a:t>读</a:t>
          </a:r>
          <a:endParaRPr lang="en-US" dirty="0"/>
        </a:p>
      </dgm:t>
    </dgm:pt>
    <dgm:pt modelId="{4D71829F-7296-4B3E-A5F6-089860DAB45C}" type="parTrans" cxnId="{D0F0A0A6-A54B-4F7B-B75B-FDD6B0A0212D}">
      <dgm:prSet/>
      <dgm:spPr/>
      <dgm:t>
        <a:bodyPr/>
        <a:lstStyle/>
        <a:p>
          <a:endParaRPr lang="en-US"/>
        </a:p>
      </dgm:t>
    </dgm:pt>
    <dgm:pt modelId="{57BB8553-981E-4546-A200-58B3BBCE55CD}" type="sibTrans" cxnId="{D0F0A0A6-A54B-4F7B-B75B-FDD6B0A0212D}">
      <dgm:prSet/>
      <dgm:spPr/>
      <dgm:t>
        <a:bodyPr/>
        <a:lstStyle/>
        <a:p>
          <a:endParaRPr lang="en-US"/>
        </a:p>
      </dgm:t>
    </dgm:pt>
    <dgm:pt modelId="{B779E1CB-C4A8-424B-B23B-BFC81EF5D640}">
      <dgm:prSet phldrT="[Text]"/>
      <dgm:spPr/>
      <dgm:t>
        <a:bodyPr/>
        <a:lstStyle/>
        <a:p>
          <a:r>
            <a:rPr lang="zh-CN" altLang="en-US" dirty="0"/>
            <a:t>写</a:t>
          </a:r>
          <a:endParaRPr lang="en-US" dirty="0"/>
        </a:p>
      </dgm:t>
    </dgm:pt>
    <dgm:pt modelId="{6245C956-5585-4CA5-B362-158AA9A56EA4}" type="parTrans" cxnId="{44BFF3C1-7951-41B5-A61C-8FFDF9FDBD60}">
      <dgm:prSet/>
      <dgm:spPr/>
      <dgm:t>
        <a:bodyPr/>
        <a:lstStyle/>
        <a:p>
          <a:endParaRPr lang="en-US"/>
        </a:p>
      </dgm:t>
    </dgm:pt>
    <dgm:pt modelId="{D7302590-4ECF-47E4-8C54-F8D36723E1D5}" type="sibTrans" cxnId="{44BFF3C1-7951-41B5-A61C-8FFDF9FDBD60}">
      <dgm:prSet/>
      <dgm:spPr/>
      <dgm:t>
        <a:bodyPr/>
        <a:lstStyle/>
        <a:p>
          <a:endParaRPr lang="en-US"/>
        </a:p>
      </dgm:t>
    </dgm:pt>
    <dgm:pt modelId="{C204D18D-44E1-410F-8AEA-E4CDBAD98717}" type="pres">
      <dgm:prSet presAssocID="{15164B38-EE89-43C9-B47F-61D6E136D148}" presName="cycle" presStyleCnt="0">
        <dgm:presLayoutVars>
          <dgm:dir/>
          <dgm:resizeHandles val="exact"/>
        </dgm:presLayoutVars>
      </dgm:prSet>
      <dgm:spPr/>
    </dgm:pt>
    <dgm:pt modelId="{14D74BE6-ADF0-4909-A9E3-E2C2DFF6D79D}" type="pres">
      <dgm:prSet presAssocID="{4BF6E43B-4591-4A99-B315-F74E4E2154E2}" presName="node" presStyleLbl="node1" presStyleIdx="0" presStyleCnt="2">
        <dgm:presLayoutVars>
          <dgm:bulletEnabled val="1"/>
        </dgm:presLayoutVars>
      </dgm:prSet>
      <dgm:spPr/>
    </dgm:pt>
    <dgm:pt modelId="{B03D7F19-2915-48B3-B45F-9AC74B344A42}" type="pres">
      <dgm:prSet presAssocID="{57BB8553-981E-4546-A200-58B3BBCE55CD}" presName="sibTrans" presStyleLbl="sibTrans2D1" presStyleIdx="0" presStyleCnt="2"/>
      <dgm:spPr/>
    </dgm:pt>
    <dgm:pt modelId="{D7A97E7C-176F-44EE-8647-5A286D5D8CAA}" type="pres">
      <dgm:prSet presAssocID="{57BB8553-981E-4546-A200-58B3BBCE55CD}" presName="connectorText" presStyleLbl="sibTrans2D1" presStyleIdx="0" presStyleCnt="2"/>
      <dgm:spPr/>
    </dgm:pt>
    <dgm:pt modelId="{F42C78F8-2168-40B8-9B68-3278BD6DEA54}" type="pres">
      <dgm:prSet presAssocID="{B779E1CB-C4A8-424B-B23B-BFC81EF5D640}" presName="node" presStyleLbl="node1" presStyleIdx="1" presStyleCnt="2">
        <dgm:presLayoutVars>
          <dgm:bulletEnabled val="1"/>
        </dgm:presLayoutVars>
      </dgm:prSet>
      <dgm:spPr/>
    </dgm:pt>
    <dgm:pt modelId="{E225E95A-33CF-4D9B-BEE0-382C5A454EE9}" type="pres">
      <dgm:prSet presAssocID="{D7302590-4ECF-47E4-8C54-F8D36723E1D5}" presName="sibTrans" presStyleLbl="sibTrans2D1" presStyleIdx="1" presStyleCnt="2"/>
      <dgm:spPr/>
    </dgm:pt>
    <dgm:pt modelId="{EBBB82FC-63A3-4DE0-9F3E-BB321C8B77D9}" type="pres">
      <dgm:prSet presAssocID="{D7302590-4ECF-47E4-8C54-F8D36723E1D5}" presName="connectorText" presStyleLbl="sibTrans2D1" presStyleIdx="1" presStyleCnt="2"/>
      <dgm:spPr/>
    </dgm:pt>
  </dgm:ptLst>
  <dgm:cxnLst>
    <dgm:cxn modelId="{64B77322-772B-44FB-9859-1F11D51FF10E}" type="presOf" srcId="{D7302590-4ECF-47E4-8C54-F8D36723E1D5}" destId="{E225E95A-33CF-4D9B-BEE0-382C5A454EE9}" srcOrd="0" destOrd="0" presId="urn:microsoft.com/office/officeart/2005/8/layout/cycle2"/>
    <dgm:cxn modelId="{4504F14B-6B1B-455D-8E09-52238F141321}" type="presOf" srcId="{4BF6E43B-4591-4A99-B315-F74E4E2154E2}" destId="{14D74BE6-ADF0-4909-A9E3-E2C2DFF6D79D}" srcOrd="0" destOrd="0" presId="urn:microsoft.com/office/officeart/2005/8/layout/cycle2"/>
    <dgm:cxn modelId="{95123176-4FC3-445E-BFB0-A93DD619B56F}" type="presOf" srcId="{15164B38-EE89-43C9-B47F-61D6E136D148}" destId="{C204D18D-44E1-410F-8AEA-E4CDBAD98717}" srcOrd="0" destOrd="0" presId="urn:microsoft.com/office/officeart/2005/8/layout/cycle2"/>
    <dgm:cxn modelId="{710DAA86-9384-42A0-82CF-DC1713AB6579}" type="presOf" srcId="{D7302590-4ECF-47E4-8C54-F8D36723E1D5}" destId="{EBBB82FC-63A3-4DE0-9F3E-BB321C8B77D9}" srcOrd="1" destOrd="0" presId="urn:microsoft.com/office/officeart/2005/8/layout/cycle2"/>
    <dgm:cxn modelId="{D395DD9B-03AA-445D-BE9A-F92B5C8FDB67}" type="presOf" srcId="{57BB8553-981E-4546-A200-58B3BBCE55CD}" destId="{B03D7F19-2915-48B3-B45F-9AC74B344A42}" srcOrd="0" destOrd="0" presId="urn:microsoft.com/office/officeart/2005/8/layout/cycle2"/>
    <dgm:cxn modelId="{D0F0A0A6-A54B-4F7B-B75B-FDD6B0A0212D}" srcId="{15164B38-EE89-43C9-B47F-61D6E136D148}" destId="{4BF6E43B-4591-4A99-B315-F74E4E2154E2}" srcOrd="0" destOrd="0" parTransId="{4D71829F-7296-4B3E-A5F6-089860DAB45C}" sibTransId="{57BB8553-981E-4546-A200-58B3BBCE55CD}"/>
    <dgm:cxn modelId="{44BFF3C1-7951-41B5-A61C-8FFDF9FDBD60}" srcId="{15164B38-EE89-43C9-B47F-61D6E136D148}" destId="{B779E1CB-C4A8-424B-B23B-BFC81EF5D640}" srcOrd="1" destOrd="0" parTransId="{6245C956-5585-4CA5-B362-158AA9A56EA4}" sibTransId="{D7302590-4ECF-47E4-8C54-F8D36723E1D5}"/>
    <dgm:cxn modelId="{A3AC18E5-16F2-4A8C-A59B-5860CB34F760}" type="presOf" srcId="{B779E1CB-C4A8-424B-B23B-BFC81EF5D640}" destId="{F42C78F8-2168-40B8-9B68-3278BD6DEA54}" srcOrd="0" destOrd="0" presId="urn:microsoft.com/office/officeart/2005/8/layout/cycle2"/>
    <dgm:cxn modelId="{919C81F8-B825-4AC5-9B8D-4B43DAE0849D}" type="presOf" srcId="{57BB8553-981E-4546-A200-58B3BBCE55CD}" destId="{D7A97E7C-176F-44EE-8647-5A286D5D8CAA}" srcOrd="1" destOrd="0" presId="urn:microsoft.com/office/officeart/2005/8/layout/cycle2"/>
    <dgm:cxn modelId="{A58009E8-8AF0-4019-926D-C6A569EA31F3}" type="presParOf" srcId="{C204D18D-44E1-410F-8AEA-E4CDBAD98717}" destId="{14D74BE6-ADF0-4909-A9E3-E2C2DFF6D79D}" srcOrd="0" destOrd="0" presId="urn:microsoft.com/office/officeart/2005/8/layout/cycle2"/>
    <dgm:cxn modelId="{1B1A50E5-8FC1-4104-819F-438FF8FB2A20}" type="presParOf" srcId="{C204D18D-44E1-410F-8AEA-E4CDBAD98717}" destId="{B03D7F19-2915-48B3-B45F-9AC74B344A42}" srcOrd="1" destOrd="0" presId="urn:microsoft.com/office/officeart/2005/8/layout/cycle2"/>
    <dgm:cxn modelId="{29AA02FE-5626-4E1A-9C45-9E0CFC849BEE}" type="presParOf" srcId="{B03D7F19-2915-48B3-B45F-9AC74B344A42}" destId="{D7A97E7C-176F-44EE-8647-5A286D5D8CAA}" srcOrd="0" destOrd="0" presId="urn:microsoft.com/office/officeart/2005/8/layout/cycle2"/>
    <dgm:cxn modelId="{3716231B-463C-464C-B056-CB88A6E1D0A9}" type="presParOf" srcId="{C204D18D-44E1-410F-8AEA-E4CDBAD98717}" destId="{F42C78F8-2168-40B8-9B68-3278BD6DEA54}" srcOrd="2" destOrd="0" presId="urn:microsoft.com/office/officeart/2005/8/layout/cycle2"/>
    <dgm:cxn modelId="{2CF6E46C-02FF-40FC-ABEE-4B7B795FC623}" type="presParOf" srcId="{C204D18D-44E1-410F-8AEA-E4CDBAD98717}" destId="{E225E95A-33CF-4D9B-BEE0-382C5A454EE9}" srcOrd="3" destOrd="0" presId="urn:microsoft.com/office/officeart/2005/8/layout/cycle2"/>
    <dgm:cxn modelId="{659DF078-859D-4BE8-B89A-9C805AA4D605}" type="presParOf" srcId="{E225E95A-33CF-4D9B-BEE0-382C5A454EE9}" destId="{EBBB82FC-63A3-4DE0-9F3E-BB321C8B77D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D74BE6-ADF0-4909-A9E3-E2C2DFF6D79D}">
      <dsp:nvSpPr>
        <dsp:cNvPr id="0" name=""/>
        <dsp:cNvSpPr/>
      </dsp:nvSpPr>
      <dsp:spPr>
        <a:xfrm>
          <a:off x="575" y="66"/>
          <a:ext cx="2047280" cy="20472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读</a:t>
          </a:r>
          <a:endParaRPr lang="en-US" sz="6500" kern="1200" dirty="0"/>
        </a:p>
      </dsp:txBody>
      <dsp:txXfrm>
        <a:off x="300392" y="299883"/>
        <a:ext cx="1447646" cy="1447646"/>
      </dsp:txXfrm>
    </dsp:sp>
    <dsp:sp modelId="{B03D7F19-2915-48B3-B45F-9AC74B344A42}">
      <dsp:nvSpPr>
        <dsp:cNvPr id="0" name=""/>
        <dsp:cNvSpPr/>
      </dsp:nvSpPr>
      <dsp:spPr>
        <a:xfrm>
          <a:off x="2041672" y="-311376"/>
          <a:ext cx="1820526" cy="6909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2041672" y="-173185"/>
        <a:ext cx="1613239" cy="414575"/>
      </dsp:txXfrm>
    </dsp:sp>
    <dsp:sp modelId="{F42C78F8-2168-40B8-9B68-3278BD6DEA54}">
      <dsp:nvSpPr>
        <dsp:cNvPr id="0" name=""/>
        <dsp:cNvSpPr/>
      </dsp:nvSpPr>
      <dsp:spPr>
        <a:xfrm>
          <a:off x="3959064" y="66"/>
          <a:ext cx="2047280" cy="20472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写</a:t>
          </a:r>
          <a:endParaRPr lang="en-US" sz="6500" kern="1200" dirty="0"/>
        </a:p>
      </dsp:txBody>
      <dsp:txXfrm>
        <a:off x="4258881" y="299883"/>
        <a:ext cx="1447646" cy="1447646"/>
      </dsp:txXfrm>
    </dsp:sp>
    <dsp:sp modelId="{E225E95A-33CF-4D9B-BEE0-382C5A454EE9}">
      <dsp:nvSpPr>
        <dsp:cNvPr id="0" name=""/>
        <dsp:cNvSpPr/>
      </dsp:nvSpPr>
      <dsp:spPr>
        <a:xfrm rot="10800000">
          <a:off x="2144721" y="1667832"/>
          <a:ext cx="1820526" cy="6909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 rot="10800000">
        <a:off x="2352008" y="1806023"/>
        <a:ext cx="1613239" cy="414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426985-6883-4C7E-B453-E000677702F0}" type="datetimeFigureOut">
              <a:rPr lang="en-CA" smtClean="0"/>
              <a:t>2017-10-18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522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291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526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712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426985-6883-4C7E-B453-E000677702F0}" type="datetimeFigureOut">
              <a:rPr lang="en-CA" smtClean="0"/>
              <a:t>2017-10-18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52699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33348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80157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63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111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1426985-6883-4C7E-B453-E000677702F0}" type="datetimeFigureOut">
              <a:rPr lang="en-CA" smtClean="0"/>
              <a:t>2017-10-18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29666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1426985-6883-4C7E-B453-E000677702F0}" type="datetimeFigureOut">
              <a:rPr lang="en-CA" smtClean="0"/>
              <a:t>2017-10-18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125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26985-6883-4C7E-B453-E000677702F0}" type="datetimeFigureOut">
              <a:rPr lang="en-CA" smtClean="0"/>
              <a:t>2017-10-18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90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mp"/><Relationship Id="rId3" Type="http://schemas.openxmlformats.org/officeDocument/2006/relationships/diagramLayout" Target="../diagrams/layout1.xml"/><Relationship Id="rId7" Type="http://schemas.openxmlformats.org/officeDocument/2006/relationships/image" Target="../media/image3.tmp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7" Type="http://schemas.openxmlformats.org/officeDocument/2006/relationships/image" Target="../media/image10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790929" y="973804"/>
            <a:ext cx="7701813" cy="4960472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00" b="1" dirty="0">
                <a:solidFill>
                  <a:srgbClr val="E7E6E6">
                    <a:lumMod val="2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900" b="1" dirty="0">
                <a:solidFill>
                  <a:srgbClr val="E7E6E6">
                    <a:lumMod val="2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00" b="1" dirty="0">
                <a:solidFill>
                  <a:srgbClr val="E7E6E6">
                    <a:lumMod val="2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目标</a:t>
              </a:r>
              <a:endParaRPr lang="en-US" sz="2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背景</a:t>
              </a:r>
              <a:endParaRPr lang="en-US" sz="2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外部因素</a:t>
              </a:r>
              <a:endParaRPr lang="en-US" sz="2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540395" y="842963"/>
            <a:ext cx="1082282" cy="5157788"/>
            <a:chOff x="-80966" y="-19050"/>
            <a:chExt cx="1443043" cy="6877051"/>
          </a:xfrm>
        </p:grpSpPr>
        <p:sp>
          <p:nvSpPr>
            <p:cNvPr id="50" name="任意多边形 49"/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>
              <a:solidFill>
                <a:srgbClr val="DBB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975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975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546671" y="1814862"/>
            <a:ext cx="553998" cy="3661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计算思维 </a:t>
            </a:r>
            <a:r>
              <a:rPr lang="en-US" altLang="zh-CN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- </a:t>
            </a:r>
            <a:r>
              <a:rPr lang="zh-CN" altLang="en-US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</a:t>
            </a:r>
            <a:endParaRPr lang="en-US" altLang="zh-CN" sz="24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1" name="Rectangle 11"/>
          <p:cNvSpPr/>
          <p:nvPr/>
        </p:nvSpPr>
        <p:spPr>
          <a:xfrm>
            <a:off x="8586717" y="2583624"/>
            <a:ext cx="1814660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上课教学资源</a:t>
            </a: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, </a:t>
            </a: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Git, Endnote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等工具</a:t>
            </a: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大学图书馆资源</a:t>
            </a: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Nand2Tetris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官方网站材料与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Coursera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Chapter 6,7,8</a:t>
            </a: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en-US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4" name="TextBox 12"/>
          <p:cNvSpPr txBox="1"/>
          <p:nvPr/>
        </p:nvSpPr>
        <p:spPr>
          <a:xfrm>
            <a:off x="6703695" y="2584341"/>
            <a:ext cx="1883023" cy="1902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上课教学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小组成员互相帮助，进一步了解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Wiki, Git, EndNote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等工具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在图书馆网站以及互联网查阅资料，并对照课堂笔记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小组继续负责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Nand2Tetris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第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6,7,8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章。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5" name="TextBox 25"/>
          <p:cNvSpPr txBox="1"/>
          <p:nvPr/>
        </p:nvSpPr>
        <p:spPr>
          <a:xfrm>
            <a:off x="4819934" y="2583972"/>
            <a:ext cx="1805341" cy="2105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个人学习报告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7800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数据工作流：</a:t>
            </a:r>
          </a:p>
          <a:p>
            <a:pPr marL="363538" lvl="1" indent="-187325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 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内容更新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使用并熟悉 </a:t>
            </a: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EndNote</a:t>
            </a: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</a:p>
          <a:p>
            <a:pPr marL="177800" lvl="1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Nand2Tetris 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章节任务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7800" lvl="1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第三周学习小组报告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PPT</a:t>
            </a:r>
          </a:p>
          <a:p>
            <a:pPr marL="177800" lvl="1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进一步完成第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6,7,8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章作业。</a:t>
            </a:r>
          </a:p>
        </p:txBody>
      </p:sp>
      <p:sp>
        <p:nvSpPr>
          <p:cNvPr id="36" name="TextBox 27"/>
          <p:cNvSpPr txBox="1"/>
          <p:nvPr/>
        </p:nvSpPr>
        <p:spPr>
          <a:xfrm>
            <a:off x="2930060" y="2574861"/>
            <a:ext cx="1889875" cy="15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进一步熟悉计算思维，了解汇编语言与虚拟机的基础机制。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indent="-214313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进一步熟悉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Wiki,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Git,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Endnote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等工具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indent="-214313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熟悉计算思维课程的要求</a:t>
            </a: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7" name="TextBox 25"/>
          <p:cNvSpPr txBox="1"/>
          <p:nvPr/>
        </p:nvSpPr>
        <p:spPr>
          <a:xfrm>
            <a:off x="3653883" y="1554058"/>
            <a:ext cx="66714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宏观：掌握计算思维，并在其他领域学以致用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中观：理解计算机不同层面架构，着重于汇编语言与虚拟机层面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微观：掌握基础汇编语言与虚拟机运作机制</a:t>
            </a:r>
          </a:p>
        </p:txBody>
      </p:sp>
      <p:sp>
        <p:nvSpPr>
          <p:cNvPr id="38" name="TextBox 25"/>
          <p:cNvSpPr txBox="1"/>
          <p:nvPr/>
        </p:nvSpPr>
        <p:spPr>
          <a:xfrm>
            <a:off x="3644101" y="955517"/>
            <a:ext cx="70231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宏观：通过课程学习计算思维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中观：学习计算机不同层面的架构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微观：学习汇编语言与虚拟机</a:t>
            </a: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0" name="Rounded Rectangle 7"/>
          <p:cNvSpPr/>
          <p:nvPr/>
        </p:nvSpPr>
        <p:spPr>
          <a:xfrm>
            <a:off x="3418163" y="2188618"/>
            <a:ext cx="71881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效果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5295856" y="2196254"/>
            <a:ext cx="712615" cy="339453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输出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7155655" y="2188618"/>
            <a:ext cx="740867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过程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9027146" y="2188618"/>
            <a:ext cx="72645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输入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58033" y="5471173"/>
            <a:ext cx="51723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1. 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时间课业紧张</a:t>
            </a: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2. 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Toyhouse.cc 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服务器不稳定</a:t>
            </a:r>
          </a:p>
        </p:txBody>
      </p:sp>
      <p:sp>
        <p:nvSpPr>
          <p:cNvPr id="48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>
            <a:extLst>
              <a:ext uri="{FF2B5EF4-FFF2-40B4-BE49-F238E27FC236}">
                <a16:creationId xmlns:a16="http://schemas.microsoft.com/office/drawing/2014/main" id="{E5105AD0-9756-4434-9D12-D1354292401B}"/>
              </a:ext>
            </a:extLst>
          </p:cNvPr>
          <p:cNvSpPr txBox="1"/>
          <p:nvPr/>
        </p:nvSpPr>
        <p:spPr>
          <a:xfrm>
            <a:off x="2622677" y="105262"/>
            <a:ext cx="7143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计算思维 </a:t>
            </a:r>
            <a:r>
              <a:rPr lang="en-US" altLang="zh-CN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– </a:t>
            </a:r>
            <a:r>
              <a:rPr lang="zh-CN" altLang="en-US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逻辑模型 </a:t>
            </a:r>
            <a:r>
              <a:rPr lang="en-US" altLang="zh-CN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– </a:t>
            </a:r>
            <a:r>
              <a:rPr lang="zh-CN" altLang="en-US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第三周 </a:t>
            </a:r>
          </a:p>
        </p:txBody>
      </p:sp>
    </p:spTree>
    <p:extLst>
      <p:ext uri="{BB962C8B-B14F-4D97-AF65-F5344CB8AC3E}">
        <p14:creationId xmlns:p14="http://schemas.microsoft.com/office/powerpoint/2010/main" val="194630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59D6-D177-4E48-A08A-909F6DFF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</a:t>
            </a:r>
            <a:r>
              <a:rPr lang="en-US" altLang="zh-CN" dirty="0"/>
              <a:t>- </a:t>
            </a:r>
            <a:r>
              <a:rPr lang="en-CA" altLang="zh-CN" dirty="0"/>
              <a:t>Assembler	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34936-C15A-4D75-8F94-67000E791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53804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目标：将汇编语言转为二进制代码</a:t>
            </a:r>
            <a:endParaRPr lang="en-CA" altLang="zh-CN" dirty="0"/>
          </a:p>
          <a:p>
            <a:r>
              <a:rPr lang="zh-CN" altLang="en-US" dirty="0"/>
              <a:t>第一步：将</a:t>
            </a:r>
            <a:r>
              <a:rPr lang="en-CA" altLang="zh-CN" dirty="0"/>
              <a:t>symbol</a:t>
            </a:r>
            <a:r>
              <a:rPr lang="zh-CN" altLang="en-US" dirty="0"/>
              <a:t>按照</a:t>
            </a:r>
            <a:r>
              <a:rPr lang="en-CA" altLang="zh-CN" dirty="0"/>
              <a:t>symbol table </a:t>
            </a:r>
            <a:r>
              <a:rPr lang="zh-CN" altLang="en-US" dirty="0"/>
              <a:t>换为</a:t>
            </a:r>
            <a:r>
              <a:rPr lang="en-CA" altLang="zh-CN" dirty="0"/>
              <a:t> memory</a:t>
            </a:r>
            <a:r>
              <a:rPr lang="zh-CN" altLang="en-US" dirty="0"/>
              <a:t>地址</a:t>
            </a:r>
            <a:endParaRPr lang="en-CA" altLang="zh-CN" dirty="0"/>
          </a:p>
          <a:p>
            <a:r>
              <a:rPr lang="zh-CN" altLang="en-US" dirty="0"/>
              <a:t>第二部：将汇编代码（</a:t>
            </a:r>
            <a:r>
              <a:rPr lang="en-CA" altLang="zh-CN" dirty="0"/>
              <a:t>.</a:t>
            </a:r>
            <a:r>
              <a:rPr lang="en-CA" altLang="zh-CN" dirty="0" err="1"/>
              <a:t>asm</a:t>
            </a:r>
            <a:r>
              <a:rPr lang="zh-CN" altLang="en-US" dirty="0"/>
              <a:t>文件）转换为二进制代码</a:t>
            </a:r>
            <a:r>
              <a:rPr lang="en-CA" altLang="zh-CN" dirty="0"/>
              <a:t>(.hack</a:t>
            </a:r>
            <a:r>
              <a:rPr lang="zh-CN" altLang="en-US" dirty="0"/>
              <a:t>文件</a:t>
            </a:r>
            <a:r>
              <a:rPr lang="en-CA" altLang="zh-CN" dirty="0"/>
              <a:t>)</a:t>
            </a:r>
          </a:p>
          <a:p>
            <a:r>
              <a:rPr lang="zh-CN" altLang="en-US" dirty="0"/>
              <a:t>方法</a:t>
            </a:r>
            <a:r>
              <a:rPr lang="en-CA" altLang="zh-CN" dirty="0"/>
              <a:t>1</a:t>
            </a:r>
            <a:r>
              <a:rPr lang="zh-CN" altLang="en-US" dirty="0"/>
              <a:t>：使用编程软件</a:t>
            </a:r>
            <a:endParaRPr lang="en-CA" altLang="zh-CN" dirty="0"/>
          </a:p>
          <a:p>
            <a:r>
              <a:rPr lang="zh-CN" altLang="en-US" dirty="0"/>
              <a:t>方法</a:t>
            </a:r>
            <a:r>
              <a:rPr lang="en-CA" altLang="zh-CN" dirty="0"/>
              <a:t>2</a:t>
            </a:r>
            <a:r>
              <a:rPr lang="zh-CN" altLang="en-US" dirty="0"/>
              <a:t>：对照汇编对照表格</a:t>
            </a:r>
            <a:endParaRPr lang="en-CA" dirty="0"/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B10017D5-4026-4470-8EFB-C8DE2E618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4094107"/>
            <a:ext cx="5245375" cy="2306575"/>
          </a:xfrm>
          <a:prstGeom prst="rect">
            <a:avLst/>
          </a:prstGeom>
        </p:spPr>
      </p:pic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id="{09E2EE99-980B-4B07-8EA5-95DA6E066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209" y="3179472"/>
            <a:ext cx="4265285" cy="3221210"/>
          </a:xfrm>
          <a:prstGeom prst="rect">
            <a:avLst/>
          </a:prstGeom>
        </p:spPr>
      </p:pic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8A9C9901-581D-4E1B-9BF9-D77C1D0F54AA}"/>
              </a:ext>
            </a:extLst>
          </p:cNvPr>
          <p:cNvSpPr/>
          <p:nvPr/>
        </p:nvSpPr>
        <p:spPr>
          <a:xfrm>
            <a:off x="399421" y="2241899"/>
            <a:ext cx="852257" cy="238809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B6DF339-576B-4744-808E-5305C633A8BC}"/>
              </a:ext>
            </a:extLst>
          </p:cNvPr>
          <p:cNvSpPr/>
          <p:nvPr/>
        </p:nvSpPr>
        <p:spPr>
          <a:xfrm rot="1805209">
            <a:off x="8549196" y="2795049"/>
            <a:ext cx="1029810" cy="426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EE7183-EB60-4908-801E-C4548A085438}"/>
              </a:ext>
            </a:extLst>
          </p:cNvPr>
          <p:cNvSpPr txBox="1"/>
          <p:nvPr/>
        </p:nvSpPr>
        <p:spPr>
          <a:xfrm>
            <a:off x="4660776" y="3098307"/>
            <a:ext cx="227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本质一样，形式不同</a:t>
            </a:r>
            <a:endParaRPr lang="en-CA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5953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759CB4A-9B3A-497F-B490-E300A38C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</a:t>
            </a:r>
            <a:r>
              <a:rPr lang="en-US" altLang="zh-CN" dirty="0"/>
              <a:t>- </a:t>
            </a:r>
            <a:r>
              <a:rPr lang="en-CA" altLang="zh-CN" dirty="0"/>
              <a:t>Assembler	</a:t>
            </a:r>
            <a:endParaRPr lang="en-CA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A6CDC8D-9C62-4616-B5E3-197E1104DB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14603"/>
              </p:ext>
            </p:extLst>
          </p:nvPr>
        </p:nvGraphicFramePr>
        <p:xfrm>
          <a:off x="3441879" y="1495887"/>
          <a:ext cx="6006921" cy="2047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 descr="Screen Clipping">
            <a:extLst>
              <a:ext uri="{FF2B5EF4-FFF2-40B4-BE49-F238E27FC236}">
                <a16:creationId xmlns:a16="http://schemas.microsoft.com/office/drawing/2014/main" id="{4313EFBD-B602-4D48-A42D-86F46907B2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61" y="3993144"/>
            <a:ext cx="4541914" cy="12269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286181-B94F-4D79-A349-36506A7FDEA0}"/>
              </a:ext>
            </a:extLst>
          </p:cNvPr>
          <p:cNvSpPr txBox="1"/>
          <p:nvPr/>
        </p:nvSpPr>
        <p:spPr>
          <a:xfrm>
            <a:off x="1012054" y="5220070"/>
            <a:ext cx="44307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A (address/</a:t>
            </a:r>
            <a:r>
              <a:rPr lang="zh-CN" altLang="en-US" sz="1600" dirty="0"/>
              <a:t>地址</a:t>
            </a:r>
            <a:r>
              <a:rPr lang="en-CA" sz="1600" dirty="0"/>
              <a:t>) – instruction</a:t>
            </a:r>
          </a:p>
          <a:p>
            <a:pPr marL="342900" indent="-342900">
              <a:buAutoNum type="arabicPeriod"/>
            </a:pPr>
            <a:r>
              <a:rPr lang="zh-CN" altLang="en-US" sz="1600" dirty="0"/>
              <a:t>输入</a:t>
            </a:r>
            <a:r>
              <a:rPr lang="en-CA" altLang="zh-CN" sz="1600" dirty="0"/>
              <a:t>constant</a:t>
            </a:r>
          </a:p>
          <a:p>
            <a:pPr marL="342900" indent="-342900">
              <a:buAutoNum type="arabicPeriod"/>
            </a:pPr>
            <a:r>
              <a:rPr lang="zh-CN" altLang="en-US" sz="1600" dirty="0"/>
              <a:t>允许后续</a:t>
            </a:r>
            <a:r>
              <a:rPr lang="en-CA" altLang="zh-CN" sz="1600" dirty="0"/>
              <a:t>c-instruction</a:t>
            </a:r>
            <a:r>
              <a:rPr lang="zh-CN" altLang="en-US" sz="1600" dirty="0"/>
              <a:t>改写</a:t>
            </a:r>
            <a:endParaRPr lang="en-CA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/>
              <a:t>允许</a:t>
            </a:r>
            <a:r>
              <a:rPr lang="en-CA" altLang="zh-CN" sz="1600" dirty="0"/>
              <a:t>c-instruction</a:t>
            </a:r>
            <a:r>
              <a:rPr lang="zh-CN" altLang="en-US" sz="1600" dirty="0"/>
              <a:t>操作结束后跳到下一个地址</a:t>
            </a:r>
            <a:endParaRPr lang="en-CA" altLang="zh-CN" sz="1600" dirty="0"/>
          </a:p>
          <a:p>
            <a:r>
              <a:rPr lang="zh-CN" altLang="en-US" sz="1600" dirty="0"/>
              <a:t>（见第四章，</a:t>
            </a:r>
            <a:r>
              <a:rPr lang="en-CA" altLang="zh-CN" sz="1600" dirty="0"/>
              <a:t>64</a:t>
            </a:r>
            <a:r>
              <a:rPr lang="zh-CN" altLang="en-US" sz="1600" dirty="0"/>
              <a:t>页）</a:t>
            </a:r>
            <a:endParaRPr lang="en-CA" sz="1600" dirty="0"/>
          </a:p>
        </p:txBody>
      </p:sp>
      <p:pic>
        <p:nvPicPr>
          <p:cNvPr id="15" name="Picture 14" descr="Screen Clipping">
            <a:extLst>
              <a:ext uri="{FF2B5EF4-FFF2-40B4-BE49-F238E27FC236}">
                <a16:creationId xmlns:a16="http://schemas.microsoft.com/office/drawing/2014/main" id="{297E0B16-3A7F-48F4-891A-3B41723ED4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191" y="4012195"/>
            <a:ext cx="4724809" cy="11888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A028-D17F-4100-88C1-D05DFDD30917}"/>
              </a:ext>
            </a:extLst>
          </p:cNvPr>
          <p:cNvSpPr txBox="1"/>
          <p:nvPr/>
        </p:nvSpPr>
        <p:spPr>
          <a:xfrm>
            <a:off x="6705191" y="5201018"/>
            <a:ext cx="44307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C (compute/</a:t>
            </a:r>
            <a:r>
              <a:rPr lang="zh-CN" altLang="en-US" sz="1600" dirty="0"/>
              <a:t>计算</a:t>
            </a:r>
            <a:r>
              <a:rPr lang="en-CA" sz="1600" dirty="0"/>
              <a:t>) – instruction</a:t>
            </a:r>
          </a:p>
          <a:p>
            <a:pPr marL="342900" indent="-342900">
              <a:buAutoNum type="arabicPeriod"/>
            </a:pPr>
            <a:r>
              <a:rPr lang="en-CA" altLang="zh-CN" sz="1600" dirty="0"/>
              <a:t>comp: </a:t>
            </a:r>
            <a:r>
              <a:rPr lang="zh-CN" altLang="en-US" sz="1600" dirty="0"/>
              <a:t>所进行的计算操作</a:t>
            </a:r>
            <a:endParaRPr lang="en-CA" altLang="zh-CN" sz="1600" dirty="0"/>
          </a:p>
          <a:p>
            <a:pPr marL="342900" indent="-342900">
              <a:buAutoNum type="arabicPeriod"/>
            </a:pPr>
            <a:r>
              <a:rPr lang="en-CA" altLang="zh-CN" sz="1600" dirty="0" err="1"/>
              <a:t>dest</a:t>
            </a:r>
            <a:r>
              <a:rPr lang="en-CA" altLang="zh-CN" sz="1600" dirty="0"/>
              <a:t>:</a:t>
            </a:r>
            <a:r>
              <a:rPr lang="zh-CN" altLang="en-US" sz="1600" dirty="0"/>
              <a:t> 计算后数值存储地址</a:t>
            </a:r>
            <a:endParaRPr lang="en-CA" altLang="zh-CN" sz="1600" dirty="0"/>
          </a:p>
          <a:p>
            <a:pPr marL="342900" indent="-342900">
              <a:buAutoNum type="arabicPeriod"/>
            </a:pPr>
            <a:r>
              <a:rPr lang="en-US" altLang="zh-CN" sz="1600" dirty="0"/>
              <a:t>Jump: </a:t>
            </a:r>
            <a:r>
              <a:rPr lang="zh-CN" altLang="en-US" sz="1600" dirty="0"/>
              <a:t>后续执行的操作</a:t>
            </a:r>
            <a:endParaRPr lang="en-CA" altLang="zh-CN" sz="1600" dirty="0"/>
          </a:p>
          <a:p>
            <a:r>
              <a:rPr lang="zh-CN" altLang="en-US" sz="1600" dirty="0"/>
              <a:t>（见第四章，</a:t>
            </a:r>
            <a:r>
              <a:rPr lang="en-CA" altLang="zh-CN" sz="1600" dirty="0"/>
              <a:t>66</a:t>
            </a:r>
            <a:r>
              <a:rPr lang="zh-CN" altLang="en-US" sz="1600" dirty="0"/>
              <a:t>页）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71769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Clipping">
            <a:extLst>
              <a:ext uri="{FF2B5EF4-FFF2-40B4-BE49-F238E27FC236}">
                <a16:creationId xmlns:a16="http://schemas.microsoft.com/office/drawing/2014/main" id="{C5D9AA8A-C029-4CBB-95A0-235A0300F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37" y="2378797"/>
            <a:ext cx="1189808" cy="2932256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8BE9B82-35FE-47AC-BFDF-33F062FE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</a:t>
            </a:r>
            <a:r>
              <a:rPr lang="en-US" altLang="zh-CN" dirty="0"/>
              <a:t>- </a:t>
            </a:r>
            <a:r>
              <a:rPr lang="en-CA" altLang="zh-CN" dirty="0"/>
              <a:t>Assembler	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796D7-0EC7-462E-9A3E-368CF6ED73C1}"/>
              </a:ext>
            </a:extLst>
          </p:cNvPr>
          <p:cNvSpPr txBox="1"/>
          <p:nvPr/>
        </p:nvSpPr>
        <p:spPr>
          <a:xfrm>
            <a:off x="1428750" y="1228725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例子：</a:t>
            </a:r>
            <a:r>
              <a:rPr lang="en-CA" altLang="zh-CN" dirty="0"/>
              <a:t>Project 06 </a:t>
            </a:r>
            <a:r>
              <a:rPr lang="zh-CN" altLang="en-US" dirty="0"/>
              <a:t>作业第二题 </a:t>
            </a:r>
            <a:r>
              <a:rPr lang="en-CA" altLang="zh-CN" dirty="0"/>
              <a:t>Max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9212B4-59EF-4627-95C0-41B6E00BFFD2}"/>
              </a:ext>
            </a:extLst>
          </p:cNvPr>
          <p:cNvSpPr txBox="1"/>
          <p:nvPr/>
        </p:nvSpPr>
        <p:spPr>
          <a:xfrm>
            <a:off x="1699095" y="1959253"/>
            <a:ext cx="139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Max.asm</a:t>
            </a:r>
          </a:p>
        </p:txBody>
      </p:sp>
      <p:pic>
        <p:nvPicPr>
          <p:cNvPr id="14" name="Picture 13" descr="Screen Clipping">
            <a:extLst>
              <a:ext uri="{FF2B5EF4-FFF2-40B4-BE49-F238E27FC236}">
                <a16:creationId xmlns:a16="http://schemas.microsoft.com/office/drawing/2014/main" id="{05651041-13F0-45B1-B216-1D1DB7AAB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364" y="2378797"/>
            <a:ext cx="864722" cy="29647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A88477-0BFB-4B0F-89EE-90601D515F7A}"/>
              </a:ext>
            </a:extLst>
          </p:cNvPr>
          <p:cNvSpPr txBox="1"/>
          <p:nvPr/>
        </p:nvSpPr>
        <p:spPr>
          <a:xfrm>
            <a:off x="3035827" y="1959253"/>
            <a:ext cx="124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MaxL.asm</a:t>
            </a:r>
          </a:p>
        </p:txBody>
      </p:sp>
      <p:pic>
        <p:nvPicPr>
          <p:cNvPr id="17" name="Picture 16" descr="Screen Clipping">
            <a:extLst>
              <a:ext uri="{FF2B5EF4-FFF2-40B4-BE49-F238E27FC236}">
                <a16:creationId xmlns:a16="http://schemas.microsoft.com/office/drawing/2014/main" id="{E17656B8-71CD-41D4-A481-E46FF2CCC6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427" y="1874517"/>
            <a:ext cx="1728718" cy="1414118"/>
          </a:xfrm>
          <a:prstGeom prst="rect">
            <a:avLst/>
          </a:prstGeom>
        </p:spPr>
      </p:pic>
      <p:pic>
        <p:nvPicPr>
          <p:cNvPr id="19" name="Picture 18" descr="Screen Clipping">
            <a:extLst>
              <a:ext uri="{FF2B5EF4-FFF2-40B4-BE49-F238E27FC236}">
                <a16:creationId xmlns:a16="http://schemas.microsoft.com/office/drawing/2014/main" id="{7656CF16-0DA6-42E4-968E-360C740DFF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822" y="3390913"/>
            <a:ext cx="2536512" cy="885700"/>
          </a:xfrm>
          <a:prstGeom prst="rect">
            <a:avLst/>
          </a:prstGeom>
        </p:spPr>
      </p:pic>
      <p:pic>
        <p:nvPicPr>
          <p:cNvPr id="21" name="Picture 20" descr="Screen Clipping">
            <a:extLst>
              <a:ext uri="{FF2B5EF4-FFF2-40B4-BE49-F238E27FC236}">
                <a16:creationId xmlns:a16="http://schemas.microsoft.com/office/drawing/2014/main" id="{68C77FF4-5781-47CB-B7F5-B2A1B64DDC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427" y="4378891"/>
            <a:ext cx="2213732" cy="1025036"/>
          </a:xfrm>
          <a:prstGeom prst="rect">
            <a:avLst/>
          </a:prstGeom>
        </p:spPr>
      </p:pic>
      <p:pic>
        <p:nvPicPr>
          <p:cNvPr id="25" name="Picture 24" descr="Screen Clipping">
            <a:extLst>
              <a:ext uri="{FF2B5EF4-FFF2-40B4-BE49-F238E27FC236}">
                <a16:creationId xmlns:a16="http://schemas.microsoft.com/office/drawing/2014/main" id="{8CFFA8AC-5676-47B6-A5E7-C53BB2A304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909" y="2532280"/>
            <a:ext cx="1202810" cy="2431628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BDB16045-104D-4811-9C03-9C87A47ED88E}"/>
              </a:ext>
            </a:extLst>
          </p:cNvPr>
          <p:cNvSpPr/>
          <p:nvPr/>
        </p:nvSpPr>
        <p:spPr>
          <a:xfrm>
            <a:off x="4343400" y="3390913"/>
            <a:ext cx="1047750" cy="714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60B7061-6CAC-45FA-BD5B-0C7A98ED652D}"/>
              </a:ext>
            </a:extLst>
          </p:cNvPr>
          <p:cNvSpPr/>
          <p:nvPr/>
        </p:nvSpPr>
        <p:spPr>
          <a:xfrm>
            <a:off x="8326424" y="3390913"/>
            <a:ext cx="1047750" cy="714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649653-80C1-4EBF-8A26-D5E1B3DEE8B9}"/>
              </a:ext>
            </a:extLst>
          </p:cNvPr>
          <p:cNvSpPr txBox="1"/>
          <p:nvPr/>
        </p:nvSpPr>
        <p:spPr>
          <a:xfrm>
            <a:off x="5960034" y="1457662"/>
            <a:ext cx="2492221" cy="383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“翻译表”</a:t>
            </a:r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8E247D-7B9E-4633-8946-4BF2BAEFF8AB}"/>
              </a:ext>
            </a:extLst>
          </p:cNvPr>
          <p:cNvSpPr txBox="1"/>
          <p:nvPr/>
        </p:nvSpPr>
        <p:spPr>
          <a:xfrm>
            <a:off x="9903093" y="2143919"/>
            <a:ext cx="105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Max.hack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837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Clipping">
            <a:extLst>
              <a:ext uri="{FF2B5EF4-FFF2-40B4-BE49-F238E27FC236}">
                <a16:creationId xmlns:a16="http://schemas.microsoft.com/office/drawing/2014/main" id="{5F5AF809-222D-44E9-B851-C0AA3537A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379" y="710859"/>
            <a:ext cx="8202035" cy="5603875"/>
          </a:xfrm>
        </p:spPr>
      </p:pic>
    </p:spTree>
    <p:extLst>
      <p:ext uri="{BB962C8B-B14F-4D97-AF65-F5344CB8AC3E}">
        <p14:creationId xmlns:p14="http://schemas.microsoft.com/office/powerpoint/2010/main" val="57654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20C2-9923-432E-8033-C4F4BBD2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Screen Clipping">
            <a:extLst>
              <a:ext uri="{FF2B5EF4-FFF2-40B4-BE49-F238E27FC236}">
                <a16:creationId xmlns:a16="http://schemas.microsoft.com/office/drawing/2014/main" id="{9034E0D4-EDE0-47A6-A44C-5994B3999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740" y="553186"/>
            <a:ext cx="8416197" cy="5784481"/>
          </a:xfrm>
        </p:spPr>
      </p:pic>
    </p:spTree>
    <p:extLst>
      <p:ext uri="{BB962C8B-B14F-4D97-AF65-F5344CB8AC3E}">
        <p14:creationId xmlns:p14="http://schemas.microsoft.com/office/powerpoint/2010/main" val="2515682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2E72-8E0B-4F0E-9478-577A903A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</a:t>
            </a:r>
            <a:r>
              <a:rPr lang="en-US" altLang="zh-CN" dirty="0"/>
              <a:t>+</a:t>
            </a:r>
            <a:r>
              <a:rPr lang="zh-CN" altLang="en-US" dirty="0"/>
              <a:t>八章 </a:t>
            </a:r>
            <a:r>
              <a:rPr lang="en-CA" altLang="zh-CN" dirty="0"/>
              <a:t>- </a:t>
            </a:r>
            <a:r>
              <a:rPr lang="en-US" altLang="zh-CN" dirty="0"/>
              <a:t>VM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002754-E455-48AE-828B-E708534F1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03" y="1158091"/>
            <a:ext cx="4076395" cy="30138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A42286-152A-4866-95BB-D9DC3E00F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406" y="1158091"/>
            <a:ext cx="5639289" cy="45419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BB92A4-9265-4738-A73D-D26917C10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313" y="2316086"/>
            <a:ext cx="5006774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0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 Clipping">
            <a:extLst>
              <a:ext uri="{FF2B5EF4-FFF2-40B4-BE49-F238E27FC236}">
                <a16:creationId xmlns:a16="http://schemas.microsoft.com/office/drawing/2014/main" id="{3F4895D8-9962-4485-AC93-A503C7D6E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63" y="382385"/>
            <a:ext cx="8618551" cy="5983127"/>
          </a:xfrm>
        </p:spPr>
      </p:pic>
    </p:spTree>
    <p:extLst>
      <p:ext uri="{BB962C8B-B14F-4D97-AF65-F5344CB8AC3E}">
        <p14:creationId xmlns:p14="http://schemas.microsoft.com/office/powerpoint/2010/main" val="89628371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171</TotalTime>
  <Words>367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Lantinghei SC Extralight</vt:lpstr>
      <vt:lpstr>微軟正黑體</vt:lpstr>
      <vt:lpstr>宋体</vt:lpstr>
      <vt:lpstr>华文中宋</vt:lpstr>
      <vt:lpstr>方正小标宋简体</vt:lpstr>
      <vt:lpstr>Arial</vt:lpstr>
      <vt:lpstr>Gill Sans MT</vt:lpstr>
      <vt:lpstr>Impact</vt:lpstr>
      <vt:lpstr>Kartika</vt:lpstr>
      <vt:lpstr>Wingdings</vt:lpstr>
      <vt:lpstr>Badge</vt:lpstr>
      <vt:lpstr>PowerPoint Presentation</vt:lpstr>
      <vt:lpstr>第六章 - Assembler </vt:lpstr>
      <vt:lpstr>第六章 - Assembler </vt:lpstr>
      <vt:lpstr>第六章 - Assembler </vt:lpstr>
      <vt:lpstr>PowerPoint Presentation</vt:lpstr>
      <vt:lpstr>PowerPoint Presentation</vt:lpstr>
      <vt:lpstr>第七+八章 - VM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Bochao Han</dc:creator>
  <cp:lastModifiedBy>Bochao Han</cp:lastModifiedBy>
  <cp:revision>36</cp:revision>
  <dcterms:created xsi:type="dcterms:W3CDTF">2017-10-10T22:00:01Z</dcterms:created>
  <dcterms:modified xsi:type="dcterms:W3CDTF">2017-10-18T15:58:55Z</dcterms:modified>
</cp:coreProperties>
</file>