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8" r:id="rId3"/>
    <p:sldId id="269" r:id="rId4"/>
    <p:sldId id="270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7D0E4-2D8A-497E-B748-90A90281DDD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6770AD-C635-4E0F-8D61-F36489CC932D}">
      <dgm:prSet phldrT="[文本]"/>
      <dgm:spPr/>
      <dgm:t>
        <a:bodyPr/>
        <a:lstStyle/>
        <a:p>
          <a:r>
            <a:rPr lang="en-US" altLang="zh-CN" dirty="0"/>
            <a:t>A</a:t>
          </a:r>
          <a:endParaRPr lang="zh-CN" altLang="en-US" dirty="0"/>
        </a:p>
      </dgm:t>
    </dgm:pt>
    <dgm:pt modelId="{4C8A2BDF-F30A-4104-AEEC-3358080493AA}" type="parTrans" cxnId="{AD03F35C-683A-4AF3-BE21-EF670F700262}">
      <dgm:prSet/>
      <dgm:spPr/>
      <dgm:t>
        <a:bodyPr/>
        <a:lstStyle/>
        <a:p>
          <a:endParaRPr lang="zh-CN" altLang="en-US"/>
        </a:p>
      </dgm:t>
    </dgm:pt>
    <dgm:pt modelId="{1E62CD41-EC01-418C-90BE-E31F30EDD9E8}" type="sibTrans" cxnId="{AD03F35C-683A-4AF3-BE21-EF670F700262}">
      <dgm:prSet/>
      <dgm:spPr/>
      <dgm:t>
        <a:bodyPr/>
        <a:lstStyle/>
        <a:p>
          <a:endParaRPr lang="zh-CN" altLang="en-US"/>
        </a:p>
      </dgm:t>
    </dgm:pt>
    <dgm:pt modelId="{EFBB782F-B8E8-4FA8-A272-9E6B712DBE8A}">
      <dgm:prSet phldrT="[文本]"/>
      <dgm:spPr/>
      <dgm:t>
        <a:bodyPr/>
        <a:lstStyle/>
        <a:p>
          <a:r>
            <a:rPr lang="en-US" altLang="zh-CN" dirty="0"/>
            <a:t>D</a:t>
          </a:r>
          <a:endParaRPr lang="zh-CN" altLang="en-US" dirty="0"/>
        </a:p>
      </dgm:t>
    </dgm:pt>
    <dgm:pt modelId="{63614F12-76A4-4F06-82E9-BA9048064174}" type="parTrans" cxnId="{79704B62-0F7C-4305-98DF-F251D37123FE}">
      <dgm:prSet/>
      <dgm:spPr/>
      <dgm:t>
        <a:bodyPr/>
        <a:lstStyle/>
        <a:p>
          <a:endParaRPr lang="zh-CN" altLang="en-US"/>
        </a:p>
      </dgm:t>
    </dgm:pt>
    <dgm:pt modelId="{E6D03229-D29A-46BA-8963-175347BECBC1}" type="sibTrans" cxnId="{79704B62-0F7C-4305-98DF-F251D37123FE}">
      <dgm:prSet/>
      <dgm:spPr/>
      <dgm:t>
        <a:bodyPr/>
        <a:lstStyle/>
        <a:p>
          <a:endParaRPr lang="zh-CN" altLang="en-US"/>
        </a:p>
      </dgm:t>
    </dgm:pt>
    <dgm:pt modelId="{92FD4F9C-054A-4E9B-A2D0-D6A438B4BE65}">
      <dgm:prSet phldrT="[文本]"/>
      <dgm:spPr/>
      <dgm:t>
        <a:bodyPr/>
        <a:lstStyle/>
        <a:p>
          <a:r>
            <a:rPr lang="en-US" altLang="zh-CN" dirty="0"/>
            <a:t>M</a:t>
          </a:r>
          <a:endParaRPr lang="zh-CN" altLang="en-US" dirty="0"/>
        </a:p>
      </dgm:t>
    </dgm:pt>
    <dgm:pt modelId="{D06D8005-08A3-4580-9087-1FB4041E9E07}" type="parTrans" cxnId="{FF14B234-5E73-4860-9AE1-104C3B2992DA}">
      <dgm:prSet/>
      <dgm:spPr/>
      <dgm:t>
        <a:bodyPr/>
        <a:lstStyle/>
        <a:p>
          <a:endParaRPr lang="zh-CN" altLang="en-US"/>
        </a:p>
      </dgm:t>
    </dgm:pt>
    <dgm:pt modelId="{2C5D6EB2-0CF5-4D83-9B21-1416A58A4631}" type="sibTrans" cxnId="{FF14B234-5E73-4860-9AE1-104C3B2992DA}">
      <dgm:prSet/>
      <dgm:spPr/>
      <dgm:t>
        <a:bodyPr/>
        <a:lstStyle/>
        <a:p>
          <a:endParaRPr lang="zh-CN" altLang="en-US"/>
        </a:p>
      </dgm:t>
    </dgm:pt>
    <dgm:pt modelId="{AB58BC33-35E6-4592-93E6-66FD533512C1}" type="pres">
      <dgm:prSet presAssocID="{84D7D0E4-2D8A-497E-B748-90A90281DDDF}" presName="cycle" presStyleCnt="0">
        <dgm:presLayoutVars>
          <dgm:dir/>
          <dgm:resizeHandles val="exact"/>
        </dgm:presLayoutVars>
      </dgm:prSet>
      <dgm:spPr/>
    </dgm:pt>
    <dgm:pt modelId="{50862458-5BC7-439C-BC7A-DAD09D3000BC}" type="pres">
      <dgm:prSet presAssocID="{616770AD-C635-4E0F-8D61-F36489CC932D}" presName="node" presStyleLbl="node1" presStyleIdx="0" presStyleCnt="3" custRadScaleRad="96450" custRadScaleInc="-1193">
        <dgm:presLayoutVars>
          <dgm:bulletEnabled val="1"/>
        </dgm:presLayoutVars>
      </dgm:prSet>
      <dgm:spPr/>
    </dgm:pt>
    <dgm:pt modelId="{40B9F26D-EF78-4021-ADAD-B2DA2989E4DC}" type="pres">
      <dgm:prSet presAssocID="{1E62CD41-EC01-418C-90BE-E31F30EDD9E8}" presName="sibTrans" presStyleLbl="sibTrans2D1" presStyleIdx="0" presStyleCnt="3"/>
      <dgm:spPr/>
    </dgm:pt>
    <dgm:pt modelId="{6189A33A-4068-4F0F-B745-1AB05232C0D5}" type="pres">
      <dgm:prSet presAssocID="{1E62CD41-EC01-418C-90BE-E31F30EDD9E8}" presName="connectorText" presStyleLbl="sibTrans2D1" presStyleIdx="0" presStyleCnt="3"/>
      <dgm:spPr/>
    </dgm:pt>
    <dgm:pt modelId="{AFA1E341-19E5-4FED-83E7-6F45154C62D8}" type="pres">
      <dgm:prSet presAssocID="{EFBB782F-B8E8-4FA8-A272-9E6B712DBE8A}" presName="node" presStyleLbl="node1" presStyleIdx="1" presStyleCnt="3">
        <dgm:presLayoutVars>
          <dgm:bulletEnabled val="1"/>
        </dgm:presLayoutVars>
      </dgm:prSet>
      <dgm:spPr/>
    </dgm:pt>
    <dgm:pt modelId="{C1C4728B-1354-466A-900D-A128CDF6F09C}" type="pres">
      <dgm:prSet presAssocID="{E6D03229-D29A-46BA-8963-175347BECBC1}" presName="sibTrans" presStyleLbl="sibTrans2D1" presStyleIdx="1" presStyleCnt="3"/>
      <dgm:spPr/>
    </dgm:pt>
    <dgm:pt modelId="{B165D22A-A333-47CE-9CD7-0712262F8AED}" type="pres">
      <dgm:prSet presAssocID="{E6D03229-D29A-46BA-8963-175347BECBC1}" presName="connectorText" presStyleLbl="sibTrans2D1" presStyleIdx="1" presStyleCnt="3"/>
      <dgm:spPr/>
    </dgm:pt>
    <dgm:pt modelId="{7AD93F0A-92D2-43AE-A7BC-AA243D482C79}" type="pres">
      <dgm:prSet presAssocID="{92FD4F9C-054A-4E9B-A2D0-D6A438B4BE65}" presName="node" presStyleLbl="node1" presStyleIdx="2" presStyleCnt="3">
        <dgm:presLayoutVars>
          <dgm:bulletEnabled val="1"/>
        </dgm:presLayoutVars>
      </dgm:prSet>
      <dgm:spPr/>
    </dgm:pt>
    <dgm:pt modelId="{8778F986-43C0-401C-952F-46736B0561CF}" type="pres">
      <dgm:prSet presAssocID="{2C5D6EB2-0CF5-4D83-9B21-1416A58A4631}" presName="sibTrans" presStyleLbl="sibTrans2D1" presStyleIdx="2" presStyleCnt="3"/>
      <dgm:spPr/>
    </dgm:pt>
    <dgm:pt modelId="{638190FB-7C55-4C3F-9936-2B8F2C06625E}" type="pres">
      <dgm:prSet presAssocID="{2C5D6EB2-0CF5-4D83-9B21-1416A58A4631}" presName="connectorText" presStyleLbl="sibTrans2D1" presStyleIdx="2" presStyleCnt="3"/>
      <dgm:spPr/>
    </dgm:pt>
  </dgm:ptLst>
  <dgm:cxnLst>
    <dgm:cxn modelId="{E8C1710A-2DA6-4D2D-9E62-95879C105073}" type="presOf" srcId="{1E62CD41-EC01-418C-90BE-E31F30EDD9E8}" destId="{40B9F26D-EF78-4021-ADAD-B2DA2989E4DC}" srcOrd="0" destOrd="0" presId="urn:microsoft.com/office/officeart/2005/8/layout/cycle2"/>
    <dgm:cxn modelId="{BD139719-993A-408A-9E60-ECA6A1F04B88}" type="presOf" srcId="{E6D03229-D29A-46BA-8963-175347BECBC1}" destId="{C1C4728B-1354-466A-900D-A128CDF6F09C}" srcOrd="0" destOrd="0" presId="urn:microsoft.com/office/officeart/2005/8/layout/cycle2"/>
    <dgm:cxn modelId="{DBBA052A-329B-4543-BE41-67C9FAA338B3}" type="presOf" srcId="{2C5D6EB2-0CF5-4D83-9B21-1416A58A4631}" destId="{8778F986-43C0-401C-952F-46736B0561CF}" srcOrd="0" destOrd="0" presId="urn:microsoft.com/office/officeart/2005/8/layout/cycle2"/>
    <dgm:cxn modelId="{FF14B234-5E73-4860-9AE1-104C3B2992DA}" srcId="{84D7D0E4-2D8A-497E-B748-90A90281DDDF}" destId="{92FD4F9C-054A-4E9B-A2D0-D6A438B4BE65}" srcOrd="2" destOrd="0" parTransId="{D06D8005-08A3-4580-9087-1FB4041E9E07}" sibTransId="{2C5D6EB2-0CF5-4D83-9B21-1416A58A4631}"/>
    <dgm:cxn modelId="{5C3B2D39-D85D-431D-B171-C4890E7A0A93}" type="presOf" srcId="{1E62CD41-EC01-418C-90BE-E31F30EDD9E8}" destId="{6189A33A-4068-4F0F-B745-1AB05232C0D5}" srcOrd="1" destOrd="0" presId="urn:microsoft.com/office/officeart/2005/8/layout/cycle2"/>
    <dgm:cxn modelId="{AD03F35C-683A-4AF3-BE21-EF670F700262}" srcId="{84D7D0E4-2D8A-497E-B748-90A90281DDDF}" destId="{616770AD-C635-4E0F-8D61-F36489CC932D}" srcOrd="0" destOrd="0" parTransId="{4C8A2BDF-F30A-4104-AEEC-3358080493AA}" sibTransId="{1E62CD41-EC01-418C-90BE-E31F30EDD9E8}"/>
    <dgm:cxn modelId="{79704B62-0F7C-4305-98DF-F251D37123FE}" srcId="{84D7D0E4-2D8A-497E-B748-90A90281DDDF}" destId="{EFBB782F-B8E8-4FA8-A272-9E6B712DBE8A}" srcOrd="1" destOrd="0" parTransId="{63614F12-76A4-4F06-82E9-BA9048064174}" sibTransId="{E6D03229-D29A-46BA-8963-175347BECBC1}"/>
    <dgm:cxn modelId="{CDEED371-E950-4443-BDFE-D647F51DB612}" type="presOf" srcId="{616770AD-C635-4E0F-8D61-F36489CC932D}" destId="{50862458-5BC7-439C-BC7A-DAD09D3000BC}" srcOrd="0" destOrd="0" presId="urn:microsoft.com/office/officeart/2005/8/layout/cycle2"/>
    <dgm:cxn modelId="{08E93693-63D6-4E98-8BBB-8E818DC1B9E5}" type="presOf" srcId="{92FD4F9C-054A-4E9B-A2D0-D6A438B4BE65}" destId="{7AD93F0A-92D2-43AE-A7BC-AA243D482C79}" srcOrd="0" destOrd="0" presId="urn:microsoft.com/office/officeart/2005/8/layout/cycle2"/>
    <dgm:cxn modelId="{8E333EBF-C91F-4831-8582-23D9A264A18B}" type="presOf" srcId="{84D7D0E4-2D8A-497E-B748-90A90281DDDF}" destId="{AB58BC33-35E6-4592-93E6-66FD533512C1}" srcOrd="0" destOrd="0" presId="urn:microsoft.com/office/officeart/2005/8/layout/cycle2"/>
    <dgm:cxn modelId="{ECFEFEC0-5142-4AEF-BD65-315D22A9716E}" type="presOf" srcId="{EFBB782F-B8E8-4FA8-A272-9E6B712DBE8A}" destId="{AFA1E341-19E5-4FED-83E7-6F45154C62D8}" srcOrd="0" destOrd="0" presId="urn:microsoft.com/office/officeart/2005/8/layout/cycle2"/>
    <dgm:cxn modelId="{D32008E1-B18F-4C0E-85D9-E0E97B3281D5}" type="presOf" srcId="{2C5D6EB2-0CF5-4D83-9B21-1416A58A4631}" destId="{638190FB-7C55-4C3F-9936-2B8F2C06625E}" srcOrd="1" destOrd="0" presId="urn:microsoft.com/office/officeart/2005/8/layout/cycle2"/>
    <dgm:cxn modelId="{785A86ED-928A-4947-AB4A-3466D5AABBA2}" type="presOf" srcId="{E6D03229-D29A-46BA-8963-175347BECBC1}" destId="{B165D22A-A333-47CE-9CD7-0712262F8AED}" srcOrd="1" destOrd="0" presId="urn:microsoft.com/office/officeart/2005/8/layout/cycle2"/>
    <dgm:cxn modelId="{0C6764F0-D4DE-4937-AD3E-4788A3AE746E}" type="presParOf" srcId="{AB58BC33-35E6-4592-93E6-66FD533512C1}" destId="{50862458-5BC7-439C-BC7A-DAD09D3000BC}" srcOrd="0" destOrd="0" presId="urn:microsoft.com/office/officeart/2005/8/layout/cycle2"/>
    <dgm:cxn modelId="{618AED1D-8F64-460B-B0BC-77C063FDE6E8}" type="presParOf" srcId="{AB58BC33-35E6-4592-93E6-66FD533512C1}" destId="{40B9F26D-EF78-4021-ADAD-B2DA2989E4DC}" srcOrd="1" destOrd="0" presId="urn:microsoft.com/office/officeart/2005/8/layout/cycle2"/>
    <dgm:cxn modelId="{4A82C099-705A-4DC7-BDF7-377FE6909F6B}" type="presParOf" srcId="{40B9F26D-EF78-4021-ADAD-B2DA2989E4DC}" destId="{6189A33A-4068-4F0F-B745-1AB05232C0D5}" srcOrd="0" destOrd="0" presId="urn:microsoft.com/office/officeart/2005/8/layout/cycle2"/>
    <dgm:cxn modelId="{400F8B44-2F25-4078-B469-3C600D265B79}" type="presParOf" srcId="{AB58BC33-35E6-4592-93E6-66FD533512C1}" destId="{AFA1E341-19E5-4FED-83E7-6F45154C62D8}" srcOrd="2" destOrd="0" presId="urn:microsoft.com/office/officeart/2005/8/layout/cycle2"/>
    <dgm:cxn modelId="{304D9665-512E-4AC7-842B-3F1AB7D3B90E}" type="presParOf" srcId="{AB58BC33-35E6-4592-93E6-66FD533512C1}" destId="{C1C4728B-1354-466A-900D-A128CDF6F09C}" srcOrd="3" destOrd="0" presId="urn:microsoft.com/office/officeart/2005/8/layout/cycle2"/>
    <dgm:cxn modelId="{CC034CAA-B030-4C86-B602-082060D9D2F4}" type="presParOf" srcId="{C1C4728B-1354-466A-900D-A128CDF6F09C}" destId="{B165D22A-A333-47CE-9CD7-0712262F8AED}" srcOrd="0" destOrd="0" presId="urn:microsoft.com/office/officeart/2005/8/layout/cycle2"/>
    <dgm:cxn modelId="{BC219033-59C4-480B-8C87-7380B8FAC7D8}" type="presParOf" srcId="{AB58BC33-35E6-4592-93E6-66FD533512C1}" destId="{7AD93F0A-92D2-43AE-A7BC-AA243D482C79}" srcOrd="4" destOrd="0" presId="urn:microsoft.com/office/officeart/2005/8/layout/cycle2"/>
    <dgm:cxn modelId="{47859B27-5B2C-490B-9FAE-72EB24E59B3A}" type="presParOf" srcId="{AB58BC33-35E6-4592-93E6-66FD533512C1}" destId="{8778F986-43C0-401C-952F-46736B0561CF}" srcOrd="5" destOrd="0" presId="urn:microsoft.com/office/officeart/2005/8/layout/cycle2"/>
    <dgm:cxn modelId="{07829F6E-96D8-40A1-8BC1-D48B48FD9718}" type="presParOf" srcId="{8778F986-43C0-401C-952F-46736B0561CF}" destId="{638190FB-7C55-4C3F-9936-2B8F2C06625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62458-5BC7-439C-BC7A-DAD09D3000BC}">
      <dsp:nvSpPr>
        <dsp:cNvPr id="0" name=""/>
        <dsp:cNvSpPr/>
      </dsp:nvSpPr>
      <dsp:spPr>
        <a:xfrm>
          <a:off x="1806721" y="47292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A</a:t>
          </a:r>
          <a:endParaRPr lang="zh-CN" altLang="en-US" sz="6500" kern="1200" dirty="0"/>
        </a:p>
      </dsp:txBody>
      <dsp:txXfrm>
        <a:off x="2027906" y="268477"/>
        <a:ext cx="1067978" cy="1067978"/>
      </dsp:txXfrm>
    </dsp:sp>
    <dsp:sp modelId="{40B9F26D-EF78-4021-ADAD-B2DA2989E4DC}">
      <dsp:nvSpPr>
        <dsp:cNvPr id="0" name=""/>
        <dsp:cNvSpPr/>
      </dsp:nvSpPr>
      <dsp:spPr>
        <a:xfrm rot="3543176">
          <a:off x="2938955" y="1496363"/>
          <a:ext cx="383650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966909" y="1548956"/>
        <a:ext cx="268555" cy="305846"/>
      </dsp:txXfrm>
    </dsp:sp>
    <dsp:sp modelId="{AFA1E341-19E5-4FED-83E7-6F45154C62D8}">
      <dsp:nvSpPr>
        <dsp:cNvPr id="0" name=""/>
        <dsp:cNvSpPr/>
      </dsp:nvSpPr>
      <dsp:spPr>
        <a:xfrm>
          <a:off x="2955658" y="1963453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D</a:t>
          </a:r>
          <a:endParaRPr lang="zh-CN" altLang="en-US" sz="6500" kern="1200" dirty="0"/>
        </a:p>
      </dsp:txBody>
      <dsp:txXfrm>
        <a:off x="3176843" y="2184638"/>
        <a:ext cx="1067978" cy="1067978"/>
      </dsp:txXfrm>
    </dsp:sp>
    <dsp:sp modelId="{C1C4728B-1354-466A-900D-A128CDF6F09C}">
      <dsp:nvSpPr>
        <dsp:cNvPr id="0" name=""/>
        <dsp:cNvSpPr/>
      </dsp:nvSpPr>
      <dsp:spPr>
        <a:xfrm rot="10800000">
          <a:off x="2388663" y="2463756"/>
          <a:ext cx="400676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2508866" y="2565704"/>
        <a:ext cx="280473" cy="305846"/>
      </dsp:txXfrm>
    </dsp:sp>
    <dsp:sp modelId="{7AD93F0A-92D2-43AE-A7BC-AA243D482C79}">
      <dsp:nvSpPr>
        <dsp:cNvPr id="0" name=""/>
        <dsp:cNvSpPr/>
      </dsp:nvSpPr>
      <dsp:spPr>
        <a:xfrm>
          <a:off x="689316" y="1963453"/>
          <a:ext cx="1510348" cy="1510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M</a:t>
          </a:r>
          <a:endParaRPr lang="zh-CN" altLang="en-US" sz="6500" kern="1200" dirty="0"/>
        </a:p>
      </dsp:txBody>
      <dsp:txXfrm>
        <a:off x="910501" y="2184638"/>
        <a:ext cx="1067978" cy="1067978"/>
      </dsp:txXfrm>
    </dsp:sp>
    <dsp:sp modelId="{8778F986-43C0-401C-952F-46736B0561CF}">
      <dsp:nvSpPr>
        <dsp:cNvPr id="0" name=""/>
        <dsp:cNvSpPr/>
      </dsp:nvSpPr>
      <dsp:spPr>
        <a:xfrm rot="18014910">
          <a:off x="1810272" y="1514848"/>
          <a:ext cx="375143" cy="509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1838197" y="1665406"/>
        <a:ext cx="262600" cy="305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BE701-BE88-4349-AB47-33B4F07616AF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6133-1BA9-4091-A7CF-0D08026C3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2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91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26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1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269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4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0157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63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1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9666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2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426985-6883-4C7E-B453-E000677702F0}" type="datetimeFigureOut">
              <a:rPr lang="en-CA" smtClean="0"/>
              <a:t>2017-10-26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7CBF67-022C-4F9E-A2BF-DABD233B90ED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9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790929" y="97380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975" b="1">
                    <a:solidFill>
                      <a:srgbClr val="FF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975" b="1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100" b="1" dirty="0">
                <a:solidFill>
                  <a:srgbClr val="E7E6E6">
                    <a:lumMod val="2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00" b="1" dirty="0">
                  <a:solidFill>
                    <a:srgbClr val="FF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40395" y="842963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975" b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546671" y="1814862"/>
            <a:ext cx="553998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计算思维 </a:t>
            </a:r>
            <a:r>
              <a:rPr lang="en-US" altLang="zh-CN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</a:t>
            </a:r>
            <a:r>
              <a:rPr lang="zh-CN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8586717" y="2583624"/>
            <a:ext cx="1814660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,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大学图书馆资源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官方网站材料与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Coursera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Chapter 6,7,8</a:t>
            </a: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6703695" y="2584341"/>
            <a:ext cx="1883023" cy="190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上课教学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小组成员互相帮助，进一步了解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 Git, 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在图书馆网站以及互联网查阅资料，并对照课堂笔记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小组继续负责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5" name="TextBox 25"/>
          <p:cNvSpPr txBox="1"/>
          <p:nvPr/>
        </p:nvSpPr>
        <p:spPr>
          <a:xfrm>
            <a:off x="4819934" y="2583972"/>
            <a:ext cx="1805341" cy="1902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个人学习报告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内容更新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363538" lvl="1" indent="-187325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使用并熟悉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Nand2Tetris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章节任务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第五周学习小组报告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</a:p>
          <a:p>
            <a:pPr marL="177800" lvl="1" indent="-177800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进一步完成第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7,8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章。</a:t>
            </a:r>
          </a:p>
        </p:txBody>
      </p:sp>
      <p:sp>
        <p:nvSpPr>
          <p:cNvPr id="36" name="TextBox 27"/>
          <p:cNvSpPr txBox="1"/>
          <p:nvPr/>
        </p:nvSpPr>
        <p:spPr>
          <a:xfrm>
            <a:off x="2930060" y="2574861"/>
            <a:ext cx="1889875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进一步熟悉计算思维，了解汇编语言与虚拟机的基础机制。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进一步熟悉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Git,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CA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Endnote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熟悉计算思维课程的要求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3653883" y="1554058"/>
            <a:ext cx="66714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宏观：掌握计算思维，并在其他领域学以致用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中观：理解计算机不同层面架构，着重于汇编语言与虚拟机层面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微观：掌握基础汇编语言与虚拟机运作机制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3644101" y="955517"/>
            <a:ext cx="7023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宏观：通过课程学习计算思维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中观：学习计算机不同层面的架构</a:t>
            </a:r>
            <a:endParaRPr lang="en-CA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微观：学习汇编语言与虚拟机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3418163" y="2188618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5295856" y="2196254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7155655" y="2188618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9027146" y="2188618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8033" y="5471173"/>
            <a:ext cx="51723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时间紧张</a:t>
            </a:r>
            <a:endParaRPr lang="en-US" altLang="zh-CN" sz="11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 </a:t>
            </a:r>
            <a:r>
              <a:rPr lang="zh-CN" altLang="en-US" sz="11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目前主要编程工作由两位组员完成</a:t>
            </a:r>
          </a:p>
        </p:txBody>
      </p:sp>
      <p:sp>
        <p:nvSpPr>
          <p:cNvPr id="48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E5105AD0-9756-4434-9D12-D1354292401B}"/>
              </a:ext>
            </a:extLst>
          </p:cNvPr>
          <p:cNvSpPr txBox="1"/>
          <p:nvPr/>
        </p:nvSpPr>
        <p:spPr>
          <a:xfrm>
            <a:off x="2622677" y="105262"/>
            <a:ext cx="7143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计算思维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逻辑模型 </a:t>
            </a:r>
            <a:r>
              <a:rPr lang="en-US" altLang="zh-CN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– </a:t>
            </a:r>
            <a:r>
              <a:rPr lang="zh-CN" altLang="en-US" sz="4000" b="1" dirty="0">
                <a:solidFill>
                  <a:srgbClr val="124062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  <a:cs typeface="Kartika" panose="02020503030404060203" pitchFamily="18" charset="0"/>
              </a:rPr>
              <a:t>第五周 </a:t>
            </a:r>
          </a:p>
        </p:txBody>
      </p:sp>
    </p:spTree>
    <p:extLst>
      <p:ext uri="{BB962C8B-B14F-4D97-AF65-F5344CB8AC3E}">
        <p14:creationId xmlns:p14="http://schemas.microsoft.com/office/powerpoint/2010/main" val="194630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E72-8E0B-4F0E-9478-577A903A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</a:t>
            </a:r>
            <a:r>
              <a:rPr lang="en-CA" altLang="zh-CN" dirty="0"/>
              <a:t>- </a:t>
            </a:r>
            <a:r>
              <a:rPr lang="en-CA" dirty="0"/>
              <a:t>VM I: Stack Arithmetic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CB63B7-2ACC-4E35-8A9D-D2922A986B47}"/>
              </a:ext>
            </a:extLst>
          </p:cNvPr>
          <p:cNvSpPr txBox="1"/>
          <p:nvPr/>
        </p:nvSpPr>
        <p:spPr>
          <a:xfrm>
            <a:off x="8586567" y="1180422"/>
            <a:ext cx="28850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难点：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寄存器数量少，绝大多数操作不能仅仅依靠寄存器完成。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II.eq</a:t>
            </a:r>
            <a:r>
              <a:rPr lang="en-US" altLang="zh-CN" sz="2800" dirty="0"/>
              <a:t>/</a:t>
            </a:r>
            <a:r>
              <a:rPr lang="en-US" altLang="zh-CN" sz="2800" dirty="0" err="1"/>
              <a:t>gt</a:t>
            </a:r>
            <a:r>
              <a:rPr lang="en-US" altLang="zh-CN" sz="2800" dirty="0"/>
              <a:t>/</a:t>
            </a:r>
            <a:r>
              <a:rPr lang="en-US" altLang="zh-CN" sz="2800" dirty="0" err="1"/>
              <a:t>lt</a:t>
            </a:r>
            <a:r>
              <a:rPr lang="en-US" altLang="zh-CN" sz="2800" dirty="0"/>
              <a:t> </a:t>
            </a:r>
            <a:r>
              <a:rPr lang="zh-CN" altLang="en-US" sz="2800" dirty="0"/>
              <a:t>是选择结构，而非线性结构。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III.</a:t>
            </a:r>
            <a:r>
              <a:rPr lang="zh-CN" altLang="en-US" sz="2800" dirty="0"/>
              <a:t>汇编程序难于</a:t>
            </a:r>
            <a:r>
              <a:rPr lang="en-US" altLang="zh-CN" sz="2800" dirty="0"/>
              <a:t>debug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2C0C89-BAC1-49E8-B670-1BF379D8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53" y="1128451"/>
            <a:ext cx="71913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POP&amp;PUSH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2392" y="2708031"/>
            <a:ext cx="5591908" cy="3411542"/>
          </a:xfrm>
        </p:spPr>
        <p:txBody>
          <a:bodyPr/>
          <a:lstStyle/>
          <a:p>
            <a:r>
              <a:rPr lang="en-US" altLang="zh-CN" dirty="0"/>
              <a:t>POP</a:t>
            </a:r>
            <a:r>
              <a:rPr lang="zh-CN" altLang="en-US" dirty="0"/>
              <a:t>：将栈顶的元素存到一个内存中区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PUSH</a:t>
            </a:r>
            <a:r>
              <a:rPr lang="zh-CN" altLang="en-US" dirty="0"/>
              <a:t>：将某个内存中的元素压入栈顶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72141"/>
            <a:ext cx="4259874" cy="106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68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ARITHMATIC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896" y="1769819"/>
            <a:ext cx="8732837" cy="370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89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CFF70-2C4D-41AD-A19C-DDC4545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寄存器不足：</a:t>
            </a:r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B990F-7233-4CDF-9F20-5DB53C75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2200970" cy="35935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设计合约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将栈顶的数据取出，放到特定的地址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pop </a:t>
            </a:r>
            <a:r>
              <a:rPr lang="en-US" altLang="zh-CN" dirty="0" err="1"/>
              <a:t>memorySegment</a:t>
            </a:r>
            <a:r>
              <a:rPr lang="en-US" altLang="zh-CN" dirty="0"/>
              <a:t> index</a:t>
            </a:r>
          </a:p>
          <a:p>
            <a:pPr marL="0" indent="0">
              <a:buNone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完成相应功能汇编语句。</a:t>
            </a:r>
            <a:endParaRPr lang="en-US" altLang="zh-CN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68CA67B-5ED6-4331-B3F7-FCB6A2038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96950"/>
              </p:ext>
            </p:extLst>
          </p:nvPr>
        </p:nvGraphicFramePr>
        <p:xfrm>
          <a:off x="3452648" y="1128451"/>
          <a:ext cx="5155324" cy="3474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1F0CA50-51E9-45F1-BFF7-22CF0186B44A}"/>
              </a:ext>
            </a:extLst>
          </p:cNvPr>
          <p:cNvSpPr txBox="1"/>
          <p:nvPr/>
        </p:nvSpPr>
        <p:spPr>
          <a:xfrm>
            <a:off x="3831020" y="4549676"/>
            <a:ext cx="4619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理想情况：不使用或尽量少使用任何内存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需要完成：取出栈顶的元素，计算出目标地址，将元素放入对应地址中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实现困难：虽然有</a:t>
            </a:r>
            <a:r>
              <a:rPr lang="en-US" altLang="zh-CN" dirty="0"/>
              <a:t>AMD</a:t>
            </a:r>
            <a:r>
              <a:rPr lang="zh-CN" altLang="en-US" dirty="0"/>
              <a:t>三个可以使用，但是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绑定，难以完成操作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3D5-56B8-48FE-B067-2198946BD065}"/>
              </a:ext>
            </a:extLst>
          </p:cNvPr>
          <p:cNvSpPr txBox="1"/>
          <p:nvPr/>
        </p:nvSpPr>
        <p:spPr>
          <a:xfrm>
            <a:off x="8977857" y="3038000"/>
            <a:ext cx="203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解决的方法是在内存中找一个不会被访问的地址看作寄存器使用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88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3BBFA-40F2-4624-A786-4177DFF3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52277"/>
          </a:xfrm>
        </p:spPr>
        <p:txBody>
          <a:bodyPr/>
          <a:lstStyle/>
          <a:p>
            <a:r>
              <a:rPr lang="zh-CN" altLang="en-US" dirty="0"/>
              <a:t>选择结构：</a:t>
            </a:r>
            <a:r>
              <a:rPr lang="en-US" altLang="zh-CN" dirty="0" err="1"/>
              <a:t>eq</a:t>
            </a:r>
            <a:r>
              <a:rPr lang="en-US" altLang="zh-CN" dirty="0"/>
              <a:t>/GT/LT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72D1A-D506-49F6-B787-B2A7F0D7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4662"/>
            <a:ext cx="2390156" cy="21283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合约：对栈顶两个数比大小。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>
                <a:sym typeface="Wingdings" panose="05000000000000000000" pitchFamily="2" charset="2"/>
              </a:rPr>
              <a:t>(VM)</a:t>
            </a:r>
            <a:r>
              <a:rPr lang="en-US" altLang="zh-CN" dirty="0" err="1">
                <a:sym typeface="Wingdings" panose="05000000000000000000" pitchFamily="2" charset="2"/>
              </a:rPr>
              <a:t>eq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gt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ym typeface="Wingdings" panose="05000000000000000000" pitchFamily="2" charset="2"/>
              </a:rPr>
              <a:t>lt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sym typeface="Wingdings" panose="05000000000000000000" pitchFamily="2" charset="2"/>
              </a:rPr>
              <a:t>输出：对应汇编语言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69E03A-6690-436D-A4F4-F52757432DB9}"/>
              </a:ext>
            </a:extLst>
          </p:cNvPr>
          <p:cNvSpPr txBox="1"/>
          <p:nvPr/>
        </p:nvSpPr>
        <p:spPr>
          <a:xfrm>
            <a:off x="1251678" y="3925614"/>
            <a:ext cx="2216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为什么一定是选择结构？</a:t>
            </a:r>
            <a:endParaRPr lang="en-US" altLang="zh-CN" dirty="0"/>
          </a:p>
          <a:p>
            <a:r>
              <a:rPr lang="zh-CN" altLang="en-US" dirty="0"/>
              <a:t>首先：实现这样的判断只可能利用汇编中的条件跳转</a:t>
            </a:r>
            <a:endParaRPr lang="en-US" altLang="zh-CN" dirty="0"/>
          </a:p>
          <a:p>
            <a:r>
              <a:rPr lang="en-US" altLang="zh-CN" dirty="0"/>
              <a:t>JGT JEQ JMP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AA2341-4708-4CB2-8AF0-090CFF686A84}"/>
              </a:ext>
            </a:extLst>
          </p:cNvPr>
          <p:cNvSpPr txBox="1"/>
          <p:nvPr/>
        </p:nvSpPr>
        <p:spPr>
          <a:xfrm>
            <a:off x="4225159" y="1576552"/>
            <a:ext cx="245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为什么不能只用</a:t>
            </a:r>
            <a:r>
              <a:rPr lang="en-US" altLang="zh-CN" dirty="0"/>
              <a:t>1</a:t>
            </a:r>
            <a:r>
              <a:rPr lang="zh-CN" altLang="en-US" dirty="0"/>
              <a:t>个跳转语句实现？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525A69-D8BF-492F-B8BE-2BC5DCABA74A}"/>
              </a:ext>
            </a:extLst>
          </p:cNvPr>
          <p:cNvSpPr/>
          <p:nvPr/>
        </p:nvSpPr>
        <p:spPr>
          <a:xfrm>
            <a:off x="4445876" y="2246585"/>
            <a:ext cx="2017986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6EC0AE53-D3C7-4F9D-919E-D0532760E115}"/>
              </a:ext>
            </a:extLst>
          </p:cNvPr>
          <p:cNvSpPr/>
          <p:nvPr/>
        </p:nvSpPr>
        <p:spPr>
          <a:xfrm>
            <a:off x="4169979" y="3502853"/>
            <a:ext cx="2569780" cy="10505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DE4CEB-8DF5-423A-8F5A-B1EC3A2CCB43}"/>
              </a:ext>
            </a:extLst>
          </p:cNvPr>
          <p:cNvSpPr/>
          <p:nvPr/>
        </p:nvSpPr>
        <p:spPr>
          <a:xfrm>
            <a:off x="4445876" y="4974021"/>
            <a:ext cx="2017986" cy="5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0C19457-DF13-4856-B8EB-B60F6FCABB6D}"/>
              </a:ext>
            </a:extLst>
          </p:cNvPr>
          <p:cNvSpPr/>
          <p:nvPr/>
        </p:nvSpPr>
        <p:spPr>
          <a:xfrm>
            <a:off x="5289331" y="2995394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80192FD-727E-48E2-8030-6B0BB651F1CF}"/>
              </a:ext>
            </a:extLst>
          </p:cNvPr>
          <p:cNvSpPr/>
          <p:nvPr/>
        </p:nvSpPr>
        <p:spPr>
          <a:xfrm>
            <a:off x="5289331" y="4600313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0027C-00A7-4C66-80C0-A962B015E7FD}"/>
              </a:ext>
            </a:extLst>
          </p:cNvPr>
          <p:cNvSpPr/>
          <p:nvPr/>
        </p:nvSpPr>
        <p:spPr>
          <a:xfrm>
            <a:off x="6739759" y="3925614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870375-B4FD-40B2-BC66-BADA675D2CB3}"/>
              </a:ext>
            </a:extLst>
          </p:cNvPr>
          <p:cNvSpPr/>
          <p:nvPr/>
        </p:nvSpPr>
        <p:spPr>
          <a:xfrm>
            <a:off x="6964417" y="3925614"/>
            <a:ext cx="224659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id="{2827946B-4343-4F35-B4E6-AD43E883B22E}"/>
              </a:ext>
            </a:extLst>
          </p:cNvPr>
          <p:cNvSpPr/>
          <p:nvPr/>
        </p:nvSpPr>
        <p:spPr>
          <a:xfrm>
            <a:off x="6684579" y="5679940"/>
            <a:ext cx="504497" cy="500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447355AF-3A44-4394-ABA4-4DFD856E0173}"/>
              </a:ext>
            </a:extLst>
          </p:cNvPr>
          <p:cNvSpPr/>
          <p:nvPr/>
        </p:nvSpPr>
        <p:spPr>
          <a:xfrm>
            <a:off x="5289331" y="5617500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300E9B-1737-48A5-986B-720F6C5BBF2E}"/>
              </a:ext>
            </a:extLst>
          </p:cNvPr>
          <p:cNvSpPr/>
          <p:nvPr/>
        </p:nvSpPr>
        <p:spPr>
          <a:xfrm>
            <a:off x="4307927" y="6139939"/>
            <a:ext cx="2293883" cy="4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F3DEF4-20CE-44A2-9D79-30061F27281A}"/>
              </a:ext>
            </a:extLst>
          </p:cNvPr>
          <p:cNvSpPr txBox="1"/>
          <p:nvPr/>
        </p:nvSpPr>
        <p:spPr>
          <a:xfrm>
            <a:off x="4761185" y="2397385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前处理代码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560069-3717-40C6-99D9-525A8543B653}"/>
              </a:ext>
            </a:extLst>
          </p:cNvPr>
          <p:cNvSpPr txBox="1"/>
          <p:nvPr/>
        </p:nvSpPr>
        <p:spPr>
          <a:xfrm>
            <a:off x="5135618" y="3883968"/>
            <a:ext cx="7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A6B562-BE5C-42DE-A4C5-9E487C8AE404}"/>
              </a:ext>
            </a:extLst>
          </p:cNvPr>
          <p:cNvSpPr txBox="1"/>
          <p:nvPr/>
        </p:nvSpPr>
        <p:spPr>
          <a:xfrm>
            <a:off x="4761185" y="5067949"/>
            <a:ext cx="13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未跳转代码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52F5089-6FC0-4001-9399-ED874B46199E}"/>
              </a:ext>
            </a:extLst>
          </p:cNvPr>
          <p:cNvSpPr txBox="1"/>
          <p:nvPr/>
        </p:nvSpPr>
        <p:spPr>
          <a:xfrm>
            <a:off x="4761185" y="6180083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后处理代码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C9AF1A-CE08-44D3-8608-22C5EFB50902}"/>
              </a:ext>
            </a:extLst>
          </p:cNvPr>
          <p:cNvSpPr txBox="1"/>
          <p:nvPr/>
        </p:nvSpPr>
        <p:spPr>
          <a:xfrm>
            <a:off x="7740869" y="1576552"/>
            <a:ext cx="3436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结构特点：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判断的两种结果中一种未得到处理。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需要是默认值！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但可能取值只有</a:t>
            </a:r>
            <a:r>
              <a:rPr lang="en-US" altLang="zh-CN" dirty="0"/>
              <a:t>0/-1</a:t>
            </a:r>
          </a:p>
          <a:p>
            <a:endParaRPr lang="en-US" altLang="zh-CN" dirty="0"/>
          </a:p>
          <a:p>
            <a:r>
              <a:rPr lang="en-US" altLang="zh-CN" dirty="0" err="1"/>
              <a:t>Eq</a:t>
            </a:r>
            <a:r>
              <a:rPr lang="zh-CN" altLang="en-US" dirty="0"/>
              <a:t>有天然默认值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可</a:t>
            </a:r>
            <a:r>
              <a:rPr lang="en-US" altLang="zh-CN" dirty="0" err="1"/>
              <a:t>gt</a:t>
            </a:r>
            <a:r>
              <a:rPr lang="en-US" altLang="zh-CN" dirty="0"/>
              <a:t>/</a:t>
            </a:r>
            <a:r>
              <a:rPr lang="en-US" altLang="zh-CN" dirty="0" err="1"/>
              <a:t>lt</a:t>
            </a:r>
            <a:r>
              <a:rPr lang="zh-CN" altLang="en-US" dirty="0"/>
              <a:t>没有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因此只能采用两个跳转语句的选择结构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97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决策 3">
            <a:extLst>
              <a:ext uri="{FF2B5EF4-FFF2-40B4-BE49-F238E27FC236}">
                <a16:creationId xmlns:a16="http://schemas.microsoft.com/office/drawing/2014/main" id="{F6105A32-DFD4-4D67-BD99-5504BB9BE424}"/>
              </a:ext>
            </a:extLst>
          </p:cNvPr>
          <p:cNvSpPr/>
          <p:nvPr/>
        </p:nvSpPr>
        <p:spPr>
          <a:xfrm>
            <a:off x="4432371" y="2005129"/>
            <a:ext cx="2569780" cy="10505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DE5B14-79B7-4E3B-B4CB-8DEEAE60428E}"/>
              </a:ext>
            </a:extLst>
          </p:cNvPr>
          <p:cNvSpPr/>
          <p:nvPr/>
        </p:nvSpPr>
        <p:spPr>
          <a:xfrm>
            <a:off x="4570317" y="807702"/>
            <a:ext cx="2293883" cy="5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A9E9FE1-48EC-4D70-952F-7F2C554AB003}"/>
              </a:ext>
            </a:extLst>
          </p:cNvPr>
          <p:cNvSpPr/>
          <p:nvPr/>
        </p:nvSpPr>
        <p:spPr>
          <a:xfrm>
            <a:off x="5551723" y="1497670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84F952E-776A-46C4-B8B3-A33F4C8AA525}"/>
              </a:ext>
            </a:extLst>
          </p:cNvPr>
          <p:cNvSpPr/>
          <p:nvPr/>
        </p:nvSpPr>
        <p:spPr>
          <a:xfrm>
            <a:off x="5551723" y="3102589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AC455A-179B-43BA-A588-7EED84E843CE}"/>
              </a:ext>
            </a:extLst>
          </p:cNvPr>
          <p:cNvSpPr/>
          <p:nvPr/>
        </p:nvSpPr>
        <p:spPr>
          <a:xfrm>
            <a:off x="7002151" y="2427890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25FD2-60D7-49A6-9724-6C82109EDF01}"/>
              </a:ext>
            </a:extLst>
          </p:cNvPr>
          <p:cNvSpPr/>
          <p:nvPr/>
        </p:nvSpPr>
        <p:spPr>
          <a:xfrm>
            <a:off x="7208991" y="2427889"/>
            <a:ext cx="242478" cy="250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6E7CC580-A56D-466D-A613-9665B6D6948A}"/>
              </a:ext>
            </a:extLst>
          </p:cNvPr>
          <p:cNvSpPr/>
          <p:nvPr/>
        </p:nvSpPr>
        <p:spPr>
          <a:xfrm>
            <a:off x="6927183" y="4561849"/>
            <a:ext cx="504497" cy="500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AB64AA-684A-49E7-938E-F44DC3C4C86D}"/>
              </a:ext>
            </a:extLst>
          </p:cNvPr>
          <p:cNvSpPr/>
          <p:nvPr/>
        </p:nvSpPr>
        <p:spPr>
          <a:xfrm>
            <a:off x="4540759" y="4505671"/>
            <a:ext cx="2293883" cy="481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53F12B-8CB4-484C-BC82-20C7A04A549A}"/>
              </a:ext>
            </a:extLst>
          </p:cNvPr>
          <p:cNvSpPr txBox="1"/>
          <p:nvPr/>
        </p:nvSpPr>
        <p:spPr>
          <a:xfrm>
            <a:off x="5023577" y="899661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前处理代码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9ED3A-A643-4CC3-8000-7F1D0AB3815B}"/>
              </a:ext>
            </a:extLst>
          </p:cNvPr>
          <p:cNvSpPr txBox="1"/>
          <p:nvPr/>
        </p:nvSpPr>
        <p:spPr>
          <a:xfrm>
            <a:off x="5398010" y="2386244"/>
            <a:ext cx="73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6D98C2-EB83-4124-8B3B-7B269586EEAA}"/>
              </a:ext>
            </a:extLst>
          </p:cNvPr>
          <p:cNvSpPr txBox="1"/>
          <p:nvPr/>
        </p:nvSpPr>
        <p:spPr>
          <a:xfrm>
            <a:off x="5023577" y="3570225"/>
            <a:ext cx="134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未跳转代码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C9B6DE-31F5-464F-896B-C4C4579D5E5F}"/>
              </a:ext>
            </a:extLst>
          </p:cNvPr>
          <p:cNvSpPr txBox="1"/>
          <p:nvPr/>
        </p:nvSpPr>
        <p:spPr>
          <a:xfrm>
            <a:off x="4982195" y="4561849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第二种情况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6DE5B14-79B7-4E3B-B4CB-8DEEAE60428E}"/>
              </a:ext>
            </a:extLst>
          </p:cNvPr>
          <p:cNvSpPr/>
          <p:nvPr/>
        </p:nvSpPr>
        <p:spPr>
          <a:xfrm>
            <a:off x="4570317" y="3518248"/>
            <a:ext cx="2293883" cy="69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0F6E24-3FE3-4EF7-8084-B947937C7CA3}"/>
              </a:ext>
            </a:extLst>
          </p:cNvPr>
          <p:cNvSpPr txBox="1"/>
          <p:nvPr/>
        </p:nvSpPr>
        <p:spPr>
          <a:xfrm>
            <a:off x="4885629" y="3570225"/>
            <a:ext cx="165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第一种情况（无条件跳转）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6D5B23-B352-4E82-9715-77A3F745A47E}"/>
              </a:ext>
            </a:extLst>
          </p:cNvPr>
          <p:cNvSpPr/>
          <p:nvPr/>
        </p:nvSpPr>
        <p:spPr>
          <a:xfrm>
            <a:off x="3981081" y="3689491"/>
            <a:ext cx="449317" cy="236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F8C8F6-4051-45D8-BF33-218F971DDF63}"/>
              </a:ext>
            </a:extLst>
          </p:cNvPr>
          <p:cNvSpPr/>
          <p:nvPr/>
        </p:nvSpPr>
        <p:spPr>
          <a:xfrm>
            <a:off x="3971310" y="3689491"/>
            <a:ext cx="224659" cy="2096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06D87C5-8E6C-4740-AD51-4208AD39E7D3}"/>
              </a:ext>
            </a:extLst>
          </p:cNvPr>
          <p:cNvSpPr/>
          <p:nvPr/>
        </p:nvSpPr>
        <p:spPr>
          <a:xfrm>
            <a:off x="3971310" y="5533696"/>
            <a:ext cx="599007" cy="37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DB279F5-D8E7-41A6-BE25-E16517699FD2}"/>
              </a:ext>
            </a:extLst>
          </p:cNvPr>
          <p:cNvSpPr/>
          <p:nvPr/>
        </p:nvSpPr>
        <p:spPr>
          <a:xfrm>
            <a:off x="5548621" y="5128768"/>
            <a:ext cx="331076" cy="404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C2E5C66-589C-479A-925D-DFDDF3752CB4}"/>
              </a:ext>
            </a:extLst>
          </p:cNvPr>
          <p:cNvSpPr/>
          <p:nvPr/>
        </p:nvSpPr>
        <p:spPr>
          <a:xfrm>
            <a:off x="4570317" y="5666514"/>
            <a:ext cx="2264325" cy="413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161D0F-6AC6-4F19-978F-1516C6512835}"/>
              </a:ext>
            </a:extLst>
          </p:cNvPr>
          <p:cNvSpPr txBox="1"/>
          <p:nvPr/>
        </p:nvSpPr>
        <p:spPr>
          <a:xfrm>
            <a:off x="5023577" y="5710700"/>
            <a:ext cx="15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后处理代码</a:t>
            </a:r>
          </a:p>
        </p:txBody>
      </p:sp>
    </p:spTree>
    <p:extLst>
      <p:ext uri="{BB962C8B-B14F-4D97-AF65-F5344CB8AC3E}">
        <p14:creationId xmlns:p14="http://schemas.microsoft.com/office/powerpoint/2010/main" val="146455483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274</TotalTime>
  <Words>529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等线</vt:lpstr>
      <vt:lpstr>Lantinghei SC Extralight</vt:lpstr>
      <vt:lpstr>微軟正黑體</vt:lpstr>
      <vt:lpstr>宋体</vt:lpstr>
      <vt:lpstr>华文中宋</vt:lpstr>
      <vt:lpstr>方正小标宋简体</vt:lpstr>
      <vt:lpstr>Arial</vt:lpstr>
      <vt:lpstr>Gill Sans MT</vt:lpstr>
      <vt:lpstr>Impact</vt:lpstr>
      <vt:lpstr>Kartika</vt:lpstr>
      <vt:lpstr>Wingdings</vt:lpstr>
      <vt:lpstr>Badge</vt:lpstr>
      <vt:lpstr>PowerPoint Presentation</vt:lpstr>
      <vt:lpstr>第七章 - VM I: Stack Arithmetic</vt:lpstr>
      <vt:lpstr>STACK POP&amp;PUSH</vt:lpstr>
      <vt:lpstr>STACK ARITHMATIC</vt:lpstr>
      <vt:lpstr>寄存器不足：POP</vt:lpstr>
      <vt:lpstr>选择结构：eq/GT/LT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Bochao Han</dc:creator>
  <cp:lastModifiedBy>Bochao Han</cp:lastModifiedBy>
  <cp:revision>54</cp:revision>
  <dcterms:created xsi:type="dcterms:W3CDTF">2017-10-10T22:00:01Z</dcterms:created>
  <dcterms:modified xsi:type="dcterms:W3CDTF">2017-10-26T02:14:07Z</dcterms:modified>
</cp:coreProperties>
</file>