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73" r:id="rId7"/>
    <p:sldId id="277" r:id="rId8"/>
    <p:sldId id="274" r:id="rId9"/>
    <p:sldId id="275" r:id="rId10"/>
    <p:sldId id="276" r:id="rId11"/>
    <p:sldId id="267" r:id="rId12"/>
    <p:sldId id="26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22" d="100"/>
          <a:sy n="122" d="100"/>
        </p:scale>
        <p:origin x="-9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Q-Learning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2584451"/>
            <a:ext cx="8735325" cy="3511549"/>
          </a:xfrm>
        </p:spPr>
        <p:txBody>
          <a:bodyPr>
            <a:normAutofit/>
          </a:bodyPr>
          <a:lstStyle/>
          <a:p>
            <a:r>
              <a:rPr lang="en-US" cap="none" dirty="0" err="1" smtClean="0">
                <a:solidFill>
                  <a:schemeClr val="tx1"/>
                </a:solidFill>
                <a:latin typeface="Centaur" pitchFamily="18" charset="0"/>
              </a:rPr>
              <a:t>OpenAI</a:t>
            </a:r>
            <a:r>
              <a:rPr lang="en-US" cap="none" dirty="0" smtClean="0">
                <a:solidFill>
                  <a:schemeClr val="tx1"/>
                </a:solidFill>
                <a:latin typeface="Centaur" pitchFamily="18" charset="0"/>
              </a:rPr>
              <a:t> Gym: MountainCar-v0</a:t>
            </a:r>
            <a:endParaRPr lang="el-GR" cap="none" dirty="0" smtClean="0">
              <a:solidFill>
                <a:schemeClr val="tx1"/>
              </a:solidFill>
            </a:endParaRPr>
          </a:p>
          <a:p>
            <a:endParaRPr lang="en-US" cap="none" dirty="0" smtClean="0">
              <a:solidFill>
                <a:schemeClr val="tx1"/>
              </a:solidFill>
            </a:endParaRPr>
          </a:p>
          <a:p>
            <a:endParaRPr lang="en-US" cap="none" dirty="0" smtClean="0">
              <a:solidFill>
                <a:schemeClr val="tx1"/>
              </a:solidFill>
            </a:endParaRPr>
          </a:p>
          <a:p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l-GR" sz="2400" cap="none" dirty="0" smtClean="0">
                <a:solidFill>
                  <a:schemeClr val="tx1"/>
                </a:solidFill>
              </a:rPr>
              <a:t>ΠΛΗ 51</a:t>
            </a:r>
            <a:r>
              <a:rPr lang="en-US" sz="2400" cap="none" dirty="0" smtClean="0">
                <a:solidFill>
                  <a:schemeClr val="tx1"/>
                </a:solidFill>
              </a:rPr>
              <a:t>3</a:t>
            </a:r>
            <a:r>
              <a:rPr lang="el-GR" sz="2400" cap="none" dirty="0" smtClean="0">
                <a:solidFill>
                  <a:schemeClr val="tx1"/>
                </a:solidFill>
              </a:rPr>
              <a:t> </a:t>
            </a:r>
            <a:r>
              <a:rPr lang="el-GR" sz="2400" cap="none" dirty="0">
                <a:solidFill>
                  <a:schemeClr val="tx1"/>
                </a:solidFill>
              </a:rPr>
              <a:t>– </a:t>
            </a:r>
            <a:r>
              <a:rPr lang="el-GR" sz="2400" cap="none" dirty="0" smtClean="0">
                <a:solidFill>
                  <a:schemeClr val="tx1"/>
                </a:solidFill>
              </a:rPr>
              <a:t>Αυτόνομοι Πράκτορες</a:t>
            </a:r>
            <a:endParaRPr lang="el-GR" cap="none" dirty="0"/>
          </a:p>
          <a:p>
            <a:r>
              <a:rPr lang="el-GR" cap="none" dirty="0"/>
              <a:t>Μερσινιάς Μιχαήλ</a:t>
            </a:r>
          </a:p>
          <a:p>
            <a:r>
              <a:rPr lang="en-US" cap="none" dirty="0" smtClean="0"/>
              <a:t>2013030057</a:t>
            </a:r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l-GR" dirty="0" smtClean="0"/>
              <a:t>Περιγραφή του Προβλήματος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15B0CB9-6014-42B9-A80B-AE4FCAC33EEE}"/>
              </a:ext>
            </a:extLst>
          </p:cNvPr>
          <p:cNvSpPr txBox="1"/>
          <p:nvPr/>
        </p:nvSpPr>
        <p:spPr>
          <a:xfrm>
            <a:off x="1218883" y="1498600"/>
            <a:ext cx="81534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  Episode Goal: Get an underpowered car to the top of a hill.</a:t>
            </a:r>
            <a:endParaRPr lang="el-G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Observations: {position, velocity}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Actions: {Left, Neutral, Right}</a:t>
            </a:r>
            <a:endParaRPr lang="el-G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Reward: -1 for each step. No penalty for climbing left hill.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Start: Random position between -0.6 and -0.4. Zero velocity.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Episode ends when position=0.5 is reached or if 200 iterations are completed.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Solved: -110 average reward over 100 consecutive episodes.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8397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l-GR" dirty="0" smtClean="0"/>
              <a:t>Διακριτικοποίηση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15B0CB9-6014-42B9-A80B-AE4FCAC33EEE}"/>
              </a:ext>
            </a:extLst>
          </p:cNvPr>
          <p:cNvSpPr txBox="1"/>
          <p:nvPr/>
        </p:nvSpPr>
        <p:spPr>
          <a:xfrm>
            <a:off x="1218883" y="1498600"/>
            <a:ext cx="815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l-GR" sz="2200" dirty="0" smtClean="0"/>
              <a:t>  Το </a:t>
            </a:r>
            <a:r>
              <a:rPr lang="en-US" sz="2200" dirty="0" smtClean="0"/>
              <a:t>observation[0]</a:t>
            </a:r>
            <a:r>
              <a:rPr lang="el-GR" sz="2200" dirty="0" smtClean="0"/>
              <a:t>, </a:t>
            </a:r>
            <a:r>
              <a:rPr lang="en-US" sz="2200" dirty="0" smtClean="0"/>
              <a:t>position, </a:t>
            </a:r>
            <a:r>
              <a:rPr lang="el-GR" sz="2200" dirty="0" smtClean="0"/>
              <a:t>είναι συνεχές με όρια [-1.2, 0.6]</a:t>
            </a:r>
            <a:r>
              <a:rPr lang="en-US" sz="2200" dirty="0" smtClean="0"/>
              <a:t>.</a:t>
            </a:r>
            <a:endParaRPr lang="el-GR" sz="22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l-GR" sz="22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l-GR" sz="2200" dirty="0" smtClean="0"/>
              <a:t>  Το </a:t>
            </a:r>
            <a:r>
              <a:rPr lang="en-US" sz="2200" dirty="0" smtClean="0"/>
              <a:t>observation[1], velocity, </a:t>
            </a:r>
            <a:r>
              <a:rPr lang="el-GR" sz="2200" dirty="0" smtClean="0"/>
              <a:t>είναι συνεχές με όρια [-0.07, 0.07]</a:t>
            </a:r>
            <a:r>
              <a:rPr lang="en-US" sz="2200" dirty="0" smtClean="0"/>
              <a:t>.</a:t>
            </a:r>
            <a:endParaRPr lang="en-US" sz="2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sz="2200" dirty="0" smtClean="0"/>
              <a:t>Ο αλγόριθμος </a:t>
            </a:r>
            <a:r>
              <a:rPr lang="en-US" sz="2200" dirty="0" smtClean="0"/>
              <a:t>Q-Learning </a:t>
            </a:r>
            <a:r>
              <a:rPr lang="el-GR" sz="2200" dirty="0" smtClean="0"/>
              <a:t>απαιτεί διακριτά </a:t>
            </a:r>
            <a:r>
              <a:rPr lang="en-US" sz="2200" dirty="0" smtClean="0"/>
              <a:t>states. </a:t>
            </a:r>
            <a:r>
              <a:rPr lang="el-GR" sz="2200" dirty="0" smtClean="0"/>
              <a:t>Επομένως, χρειάζεται ανάθεση των δύο </a:t>
            </a:r>
            <a:r>
              <a:rPr lang="en-US" sz="2200" dirty="0" smtClean="0"/>
              <a:t>observation </a:t>
            </a:r>
            <a:r>
              <a:rPr lang="el-GR" sz="2200" dirty="0" smtClean="0"/>
              <a:t>σε συγκεκριμένα </a:t>
            </a:r>
            <a:r>
              <a:rPr lang="en-US" sz="2200" dirty="0" smtClean="0"/>
              <a:t>states.</a:t>
            </a:r>
            <a:endParaRPr lang="el-GR" sz="2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sz="2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sz="2200" dirty="0" smtClean="0"/>
              <a:t>Σπάμε ισόποσα τα συνεχή φάσματα των δύο </a:t>
            </a:r>
            <a:r>
              <a:rPr lang="en-US" sz="2200" dirty="0" smtClean="0"/>
              <a:t>observations </a:t>
            </a:r>
            <a:r>
              <a:rPr lang="el-GR" sz="2200" dirty="0" smtClean="0"/>
              <a:t>σε </a:t>
            </a:r>
            <a:r>
              <a:rPr lang="en-US" sz="2200" dirty="0" smtClean="0"/>
              <a:t>X </a:t>
            </a:r>
            <a:r>
              <a:rPr lang="el-GR" sz="2200" dirty="0" smtClean="0"/>
              <a:t>και </a:t>
            </a:r>
            <a:r>
              <a:rPr lang="en-US" sz="2200" dirty="0" smtClean="0"/>
              <a:t>Y </a:t>
            </a:r>
            <a:r>
              <a:rPr lang="el-GR" sz="2200" dirty="0" smtClean="0"/>
              <a:t>διακριτά </a:t>
            </a:r>
            <a:r>
              <a:rPr lang="en-GB" sz="2200" dirty="0" smtClean="0"/>
              <a:t>states </a:t>
            </a:r>
            <a:r>
              <a:rPr lang="el-GR" sz="2200" dirty="0" smtClean="0"/>
              <a:t>αντίστοιχα.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sz="2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sz="2200" dirty="0" smtClean="0"/>
              <a:t>Επιλέχτηκε Χ=18,Υ=72</a:t>
            </a:r>
            <a:r>
              <a:rPr lang="en-US" sz="2200" dirty="0" smtClean="0"/>
              <a:t> </a:t>
            </a:r>
            <a:r>
              <a:rPr lang="el-GR" sz="2200" dirty="0" smtClean="0"/>
              <a:t>ως χρυσή τομή. Είναι σημαντικό να έχουμε αναλυτική πληροφορία για το </a:t>
            </a:r>
            <a:r>
              <a:rPr lang="en-US" sz="2200" dirty="0" smtClean="0"/>
              <a:t>velocity</a:t>
            </a:r>
            <a:r>
              <a:rPr lang="el-GR" sz="2200" dirty="0" smtClean="0"/>
              <a:t>. Το </a:t>
            </a:r>
            <a:r>
              <a:rPr lang="en-US" sz="2200" dirty="0" smtClean="0"/>
              <a:t>position </a:t>
            </a:r>
            <a:r>
              <a:rPr lang="el-GR" sz="2200" dirty="0" smtClean="0"/>
              <a:t>είναι πιο στατικό. Όσο περισσότερα </a:t>
            </a:r>
            <a:r>
              <a:rPr lang="en-US" sz="2200" dirty="0" smtClean="0"/>
              <a:t>states, </a:t>
            </a:r>
            <a:r>
              <a:rPr lang="el-GR" sz="2200" dirty="0" smtClean="0"/>
              <a:t>τόσο καλύτερα αποτελέσματα, αλλά τόσος περισσότερος χρόνος απαιτείται για επίλυση.</a:t>
            </a:r>
            <a:endParaRPr lang="el-GR" sz="2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4156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l-GR" dirty="0" smtClean="0"/>
              <a:t>Επιλογή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15B0CB9-6014-42B9-A80B-AE4FCAC33EEE}"/>
              </a:ext>
            </a:extLst>
          </p:cNvPr>
          <p:cNvSpPr txBox="1"/>
          <p:nvPr/>
        </p:nvSpPr>
        <p:spPr>
          <a:xfrm>
            <a:off x="1218883" y="1498600"/>
            <a:ext cx="815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l-GR" sz="2200" dirty="0" smtClean="0"/>
              <a:t>Το </a:t>
            </a:r>
            <a:r>
              <a:rPr lang="en-US" sz="2200" dirty="0" smtClean="0"/>
              <a:t>action </a:t>
            </a:r>
            <a:r>
              <a:rPr lang="el-GR" sz="2200" dirty="0" smtClean="0"/>
              <a:t>επιλέγεται σύμφωνα με τον πίνακα </a:t>
            </a:r>
            <a:r>
              <a:rPr lang="en-US" sz="2200" dirty="0" smtClean="0"/>
              <a:t>Q </a:t>
            </a:r>
            <a:r>
              <a:rPr lang="el-GR" sz="2200" dirty="0" smtClean="0"/>
              <a:t>ο οποίος περιέχει</a:t>
            </a:r>
            <a:r>
              <a:rPr lang="en-US" sz="2200" dirty="0" smtClean="0"/>
              <a:t>   </a:t>
            </a:r>
            <a:r>
              <a:rPr lang="el-GR" sz="2200" dirty="0" smtClean="0"/>
              <a:t>τιμή για όλους τους δυνατούς συνδυασμούς </a:t>
            </a:r>
            <a:r>
              <a:rPr lang="en-US" sz="2200" dirty="0" smtClean="0"/>
              <a:t>state/action.</a:t>
            </a:r>
            <a:endParaRPr lang="el-GR" sz="22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l-GR" sz="22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l-GR" sz="2200" dirty="0" smtClean="0"/>
              <a:t>Το </a:t>
            </a:r>
            <a:r>
              <a:rPr lang="en-US" sz="2200" dirty="0" smtClean="0"/>
              <a:t>action </a:t>
            </a:r>
            <a:r>
              <a:rPr lang="el-GR" sz="2200" dirty="0" smtClean="0"/>
              <a:t>το οποίο μεγιστοποιεί την τιμή του πίνακα </a:t>
            </a:r>
            <a:r>
              <a:rPr lang="en-US" sz="2200" dirty="0" smtClean="0"/>
              <a:t>Q </a:t>
            </a:r>
            <a:r>
              <a:rPr lang="el-GR" sz="2200" dirty="0" smtClean="0"/>
              <a:t>για συγκεκριμένο </a:t>
            </a:r>
            <a:r>
              <a:rPr lang="en-US" sz="2200" dirty="0" smtClean="0"/>
              <a:t>state </a:t>
            </a:r>
            <a:r>
              <a:rPr lang="el-GR" sz="2200" dirty="0" smtClean="0"/>
              <a:t>επιλέγεται με πιθανότητα 1.</a:t>
            </a:r>
            <a:endParaRPr lang="en-US" sz="2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l-GR" sz="2200" dirty="0" smtClean="0"/>
              <a:t>Εισαγωγή τυχαιότητας με</a:t>
            </a:r>
            <a:r>
              <a:rPr lang="en-GB" sz="2200" dirty="0"/>
              <a:t> </a:t>
            </a:r>
            <a:r>
              <a:rPr lang="el-GR" sz="2200" dirty="0" smtClean="0"/>
              <a:t>μικρή (φθίνουσα με τον χρόνο) πιθανότητα </a:t>
            </a:r>
            <a:r>
              <a:rPr lang="el-GR" sz="2200" dirty="0" smtClean="0"/>
              <a:t>να επιλεγεί ένα τυχαίο </a:t>
            </a:r>
            <a:r>
              <a:rPr lang="en-US" sz="2200" dirty="0" smtClean="0"/>
              <a:t>action. </a:t>
            </a:r>
            <a:r>
              <a:rPr lang="el-GR" sz="2200" dirty="0" smtClean="0"/>
              <a:t>Δίκοπο μαχαίρι, διότι μπορεί να μας βλάψει. Αλλά μπορεί να μας οδηγήσει στο να εξερευνήσουμε μια βέλτιστη λύση που δεν γνωρίζαμε σε περίπτωση που το </a:t>
            </a:r>
            <a:r>
              <a:rPr lang="en-US" sz="2200" dirty="0" smtClean="0"/>
              <a:t>Q-Learning </a:t>
            </a:r>
            <a:r>
              <a:rPr lang="el-GR" sz="2200" dirty="0" smtClean="0"/>
              <a:t>κλειδώσει σε μια συγκεκριμένη βέλτιστη πολιτική.</a:t>
            </a:r>
          </a:p>
          <a:p>
            <a:pPr algn="just"/>
            <a:endParaRPr lang="el-GR" sz="22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l-GR" sz="2200" dirty="0" smtClean="0"/>
              <a:t>Σε περίπτωση ισότητας, το </a:t>
            </a:r>
            <a:r>
              <a:rPr lang="en-US" sz="2200" dirty="0" smtClean="0"/>
              <a:t>action </a:t>
            </a:r>
            <a:r>
              <a:rPr lang="el-GR" sz="2200" dirty="0" smtClean="0"/>
              <a:t>επιλέγεται τυχαία.</a:t>
            </a:r>
            <a:endParaRPr lang="el-GR" sz="2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8440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smtClean="0"/>
              <a:t>Q-Learning Parameters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15B0CB9-6014-42B9-A80B-AE4FCAC33EEE}"/>
              </a:ext>
            </a:extLst>
          </p:cNvPr>
          <p:cNvSpPr txBox="1"/>
          <p:nvPr/>
        </p:nvSpPr>
        <p:spPr>
          <a:xfrm>
            <a:off x="1218883" y="1498600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dirty="0" smtClean="0"/>
              <a:t>Οι δύο παράμετροι, α και γ, επηρεάζουν σε μεγάλο βαθμό την συμπεριφορά και αποτελεσματικότητα του αλγορίθμου ενισχυτικής μάθησης </a:t>
            </a:r>
            <a:r>
              <a:rPr lang="en-US" dirty="0" smtClean="0"/>
              <a:t>Q-Learning.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dirty="0" smtClean="0"/>
              <a:t>Το α είναι ο  ρυθμός μάθησης. Δημιουρφήθηκε φθίνουσα συνάρτηση για τον υπολογισμό του. Αρχικά μεγάλο α για να εξερευνούμε και να μαθαίνουμε. Σταδιακή μείωση για να εμπιστευτούμε τελικά αυτά που έχουμε ήδη μάθει.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dirty="0" smtClean="0"/>
              <a:t>Το γ είναι η αξία των μελλοντικών </a:t>
            </a:r>
            <a:r>
              <a:rPr lang="en-US" dirty="0" smtClean="0"/>
              <a:t>rewards. </a:t>
            </a:r>
            <a:r>
              <a:rPr lang="el-GR" dirty="0" smtClean="0"/>
              <a:t>Επιλέχθηκε σταθερά μικρό γ=0.1, με σκοπό να προσδώσουμε μεγαλύτερη αξία στα άμεσα </a:t>
            </a:r>
            <a:r>
              <a:rPr lang="en-US" dirty="0" smtClean="0"/>
              <a:t>rewards </a:t>
            </a:r>
            <a:r>
              <a:rPr lang="el-GR" dirty="0" smtClean="0"/>
              <a:t>από ότι στα μελλοντικά. Συνδυάστηκε με προσεκτικά τροποποιημένο </a:t>
            </a:r>
            <a:r>
              <a:rPr lang="en-US" dirty="0" smtClean="0"/>
              <a:t>reward system.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728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 smtClean="0"/>
              <a:t>Reward System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15B0CB9-6014-42B9-A80B-AE4FCAC33EEE}"/>
              </a:ext>
            </a:extLst>
          </p:cNvPr>
          <p:cNvSpPr txBox="1"/>
          <p:nvPr/>
        </p:nvSpPr>
        <p:spPr>
          <a:xfrm>
            <a:off x="1218883" y="14986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prstClr val="white"/>
                </a:solidFill>
              </a:rPr>
              <a:t>Υπενθυμίζουμε ότι το </a:t>
            </a:r>
            <a:r>
              <a:rPr lang="en-US" dirty="0" smtClean="0">
                <a:solidFill>
                  <a:prstClr val="white"/>
                </a:solidFill>
              </a:rPr>
              <a:t>default reward system </a:t>
            </a:r>
            <a:r>
              <a:rPr lang="el-GR" dirty="0" smtClean="0">
                <a:solidFill>
                  <a:prstClr val="white"/>
                </a:solidFill>
              </a:rPr>
              <a:t>δίνει -1 για κάθε </a:t>
            </a:r>
            <a:r>
              <a:rPr lang="en-US" dirty="0" smtClean="0">
                <a:solidFill>
                  <a:prstClr val="white"/>
                </a:solidFill>
              </a:rPr>
              <a:t>step </a:t>
            </a:r>
            <a:r>
              <a:rPr lang="el-GR" dirty="0" smtClean="0">
                <a:solidFill>
                  <a:prstClr val="white"/>
                </a:solidFill>
              </a:rPr>
              <a:t>εκτός εάν ανεβαίνουμε τον αριστερό λόφο.</a:t>
            </a:r>
            <a:endParaRPr lang="en-US" dirty="0">
              <a:solidFill>
                <a:prstClr val="white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prstClr val="white"/>
                </a:solidFill>
              </a:rPr>
              <a:t>Πρώτος στόχος μας η μεγιστοποίηση του </a:t>
            </a:r>
            <a:r>
              <a:rPr lang="en-US" dirty="0" smtClean="0">
                <a:solidFill>
                  <a:prstClr val="white"/>
                </a:solidFill>
              </a:rPr>
              <a:t>position observation </a:t>
            </a:r>
            <a:r>
              <a:rPr lang="el-GR" dirty="0" smtClean="0">
                <a:solidFill>
                  <a:prstClr val="white"/>
                </a:solidFill>
              </a:rPr>
              <a:t>μέχρι τον στόχο (</a:t>
            </a:r>
            <a:r>
              <a:rPr lang="en-US" dirty="0" err="1" smtClean="0">
                <a:solidFill>
                  <a:prstClr val="white"/>
                </a:solidFill>
              </a:rPr>
              <a:t>pos</a:t>
            </a:r>
            <a:r>
              <a:rPr lang="en-US" dirty="0" smtClean="0">
                <a:solidFill>
                  <a:prstClr val="white"/>
                </a:solidFill>
              </a:rPr>
              <a:t>=0.5). </a:t>
            </a:r>
            <a:r>
              <a:rPr lang="el-GR" dirty="0" smtClean="0">
                <a:solidFill>
                  <a:prstClr val="white"/>
                </a:solidFill>
              </a:rPr>
              <a:t>Πρόσθεση 0.4 στο </a:t>
            </a:r>
            <a:r>
              <a:rPr lang="en-US" dirty="0" smtClean="0">
                <a:solidFill>
                  <a:prstClr val="white"/>
                </a:solidFill>
              </a:rPr>
              <a:t>reward </a:t>
            </a:r>
            <a:r>
              <a:rPr lang="el-GR" dirty="0" smtClean="0">
                <a:solidFill>
                  <a:prstClr val="white"/>
                </a:solidFill>
              </a:rPr>
              <a:t>εαν πετύχουμε </a:t>
            </a:r>
            <a:r>
              <a:rPr lang="en-GB" dirty="0" smtClean="0">
                <a:solidFill>
                  <a:prstClr val="white"/>
                </a:solidFill>
              </a:rPr>
              <a:t>to </a:t>
            </a:r>
            <a:r>
              <a:rPr lang="el-GR" dirty="0" smtClean="0">
                <a:solidFill>
                  <a:prstClr val="white"/>
                </a:solidFill>
              </a:rPr>
              <a:t>μέγιστο </a:t>
            </a:r>
            <a:r>
              <a:rPr lang="en-US" dirty="0" smtClean="0">
                <a:solidFill>
                  <a:prstClr val="white"/>
                </a:solidFill>
              </a:rPr>
              <a:t>position </a:t>
            </a:r>
            <a:r>
              <a:rPr lang="el-GR" dirty="0" smtClean="0">
                <a:solidFill>
                  <a:prstClr val="white"/>
                </a:solidFill>
              </a:rPr>
              <a:t>του επεισοδίου. Πρόσθεση 0.2 στο </a:t>
            </a:r>
            <a:r>
              <a:rPr lang="en-US" dirty="0" smtClean="0">
                <a:solidFill>
                  <a:prstClr val="white"/>
                </a:solidFill>
              </a:rPr>
              <a:t>reward </a:t>
            </a:r>
            <a:r>
              <a:rPr lang="el-GR" dirty="0" smtClean="0">
                <a:solidFill>
                  <a:prstClr val="white"/>
                </a:solidFill>
              </a:rPr>
              <a:t>εάν πετύχουμε το δεύτερο μεγαλύτερο </a:t>
            </a:r>
            <a:r>
              <a:rPr lang="en-US" dirty="0" smtClean="0">
                <a:solidFill>
                  <a:prstClr val="white"/>
                </a:solidFill>
              </a:rPr>
              <a:t>position </a:t>
            </a:r>
            <a:r>
              <a:rPr lang="el-GR" dirty="0" smtClean="0">
                <a:solidFill>
                  <a:prstClr val="white"/>
                </a:solidFill>
              </a:rPr>
              <a:t>του επεισοδίου.</a:t>
            </a:r>
            <a:endParaRPr lang="en-US" dirty="0">
              <a:solidFill>
                <a:prstClr val="white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l-GR" dirty="0">
              <a:solidFill>
                <a:prstClr val="white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prstClr val="white"/>
                </a:solidFill>
              </a:rPr>
              <a:t>Δεύτερος στόχος μας η ανάπτυξη ταχύτητας γρήγορα. Πολλαπλασιάσμός του </a:t>
            </a:r>
            <a:r>
              <a:rPr lang="en-US" dirty="0" smtClean="0">
                <a:solidFill>
                  <a:prstClr val="white"/>
                </a:solidFill>
              </a:rPr>
              <a:t>reward </a:t>
            </a:r>
            <a:r>
              <a:rPr lang="el-GR" dirty="0" smtClean="0">
                <a:solidFill>
                  <a:prstClr val="white"/>
                </a:solidFill>
              </a:rPr>
              <a:t>με την απόλυτη τιμή του </a:t>
            </a:r>
            <a:r>
              <a:rPr lang="en-US" dirty="0" smtClean="0">
                <a:solidFill>
                  <a:prstClr val="white"/>
                </a:solidFill>
              </a:rPr>
              <a:t>velocity. </a:t>
            </a:r>
            <a:r>
              <a:rPr lang="el-GR" dirty="0" smtClean="0">
                <a:solidFill>
                  <a:prstClr val="white"/>
                </a:solidFill>
              </a:rPr>
              <a:t>Αποτέλεσμα η τιμωρία της αργοπορίας και κίνητρο για ταχύτητα.</a:t>
            </a:r>
          </a:p>
        </p:txBody>
      </p:sp>
    </p:spTree>
    <p:extLst>
      <p:ext uri="{BB962C8B-B14F-4D97-AF65-F5344CB8AC3E}">
        <p14:creationId xmlns:p14="http://schemas.microsoft.com/office/powerpoint/2010/main" val="30699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l-GR" dirty="0" smtClean="0"/>
              <a:t>Αποτελέσματα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15B0CB9-6014-42B9-A80B-AE4FCAC33EEE}"/>
              </a:ext>
            </a:extLst>
          </p:cNvPr>
          <p:cNvSpPr txBox="1"/>
          <p:nvPr/>
        </p:nvSpPr>
        <p:spPr>
          <a:xfrm>
            <a:off x="1218883" y="1498600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l-GR" dirty="0" smtClean="0">
                <a:solidFill>
                  <a:prstClr val="white"/>
                </a:solidFill>
              </a:rPr>
              <a:t>Η πρώτη επιτυχής ανάβαση του λόφου λαμβάνει χώρα μετά από περίπου 40 επεισόδια.</a:t>
            </a:r>
            <a:endParaRPr lang="en-US" dirty="0">
              <a:solidFill>
                <a:prstClr val="white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l-GR" dirty="0">
              <a:solidFill>
                <a:prstClr val="white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l-GR" dirty="0" smtClean="0">
                <a:solidFill>
                  <a:prstClr val="white"/>
                </a:solidFill>
              </a:rPr>
              <a:t>Επιτυχής επίλυση του προβλήματος μεταξύ 1</a:t>
            </a:r>
            <a:r>
              <a:rPr lang="en-US" dirty="0" smtClean="0">
                <a:solidFill>
                  <a:prstClr val="white"/>
                </a:solidFill>
              </a:rPr>
              <a:t>0</a:t>
            </a:r>
            <a:r>
              <a:rPr lang="el-GR" dirty="0" smtClean="0">
                <a:solidFill>
                  <a:prstClr val="white"/>
                </a:solidFill>
              </a:rPr>
              <a:t>0 </a:t>
            </a:r>
            <a:r>
              <a:rPr lang="el-GR" dirty="0" smtClean="0">
                <a:solidFill>
                  <a:prstClr val="white"/>
                </a:solidFill>
              </a:rPr>
              <a:t>και</a:t>
            </a:r>
            <a:r>
              <a:rPr lang="en-US" dirty="0" smtClean="0">
                <a:solidFill>
                  <a:prstClr val="white"/>
                </a:solidFill>
              </a:rPr>
              <a:t> 200 </a:t>
            </a:r>
            <a:r>
              <a:rPr lang="el-GR" dirty="0" smtClean="0">
                <a:solidFill>
                  <a:prstClr val="white"/>
                </a:solidFill>
              </a:rPr>
              <a:t>επεισοδίων</a:t>
            </a:r>
            <a:r>
              <a:rPr lang="el-GR" dirty="0" smtClean="0">
                <a:solidFill>
                  <a:prstClr val="white"/>
                </a:solidFill>
              </a:rPr>
              <a:t>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 smtClean="0">
              <a:solidFill>
                <a:prstClr val="white"/>
              </a:solidFill>
            </a:endParaRPr>
          </a:p>
          <a:p>
            <a:pPr algn="just"/>
            <a:endParaRPr lang="el-GR" dirty="0">
              <a:solidFill>
                <a:prstClr val="white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l-GR" dirty="0" smtClean="0">
                <a:solidFill>
                  <a:prstClr val="white"/>
                </a:solidFill>
              </a:rPr>
              <a:t>Επισημαίνεται ότι το </a:t>
            </a:r>
            <a:r>
              <a:rPr lang="en-US" dirty="0" smtClean="0">
                <a:solidFill>
                  <a:prstClr val="white"/>
                </a:solidFill>
              </a:rPr>
              <a:t>reward system </a:t>
            </a:r>
            <a:r>
              <a:rPr lang="el-GR" dirty="0" smtClean="0">
                <a:solidFill>
                  <a:prstClr val="white"/>
                </a:solidFill>
              </a:rPr>
              <a:t>επηρεάζει μόνο το </a:t>
            </a:r>
            <a:r>
              <a:rPr lang="en-US" dirty="0" smtClean="0">
                <a:solidFill>
                  <a:prstClr val="white"/>
                </a:solidFill>
              </a:rPr>
              <a:t>reward </a:t>
            </a:r>
            <a:r>
              <a:rPr lang="el-GR" dirty="0" smtClean="0">
                <a:solidFill>
                  <a:prstClr val="white"/>
                </a:solidFill>
              </a:rPr>
              <a:t>που χρησιμοποιείται στο </a:t>
            </a:r>
            <a:r>
              <a:rPr lang="en-US" dirty="0" smtClean="0">
                <a:solidFill>
                  <a:prstClr val="white"/>
                </a:solidFill>
              </a:rPr>
              <a:t>Q-Learning. </a:t>
            </a:r>
            <a:r>
              <a:rPr lang="el-GR" dirty="0" smtClean="0">
                <a:solidFill>
                  <a:prstClr val="white"/>
                </a:solidFill>
              </a:rPr>
              <a:t>Η επίλυση του προβλήματος υπολογίζεται με το </a:t>
            </a:r>
            <a:r>
              <a:rPr lang="en-US" dirty="0" smtClean="0">
                <a:solidFill>
                  <a:prstClr val="white"/>
                </a:solidFill>
              </a:rPr>
              <a:t>default reward.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l-GR" dirty="0" smtClean="0">
                <a:solidFill>
                  <a:prstClr val="white"/>
                </a:solidFill>
              </a:rPr>
              <a:t>Ως μια προέκταση και επιπλέον δυσκολία, ορίστηκε σταθερό </a:t>
            </a:r>
            <a:r>
              <a:rPr lang="en-US" dirty="0" smtClean="0">
                <a:solidFill>
                  <a:prstClr val="white"/>
                </a:solidFill>
              </a:rPr>
              <a:t>default reward -200 </a:t>
            </a:r>
            <a:r>
              <a:rPr lang="el-GR" dirty="0" smtClean="0">
                <a:solidFill>
                  <a:prstClr val="white"/>
                </a:solidFill>
              </a:rPr>
              <a:t>σε περίπτωση μη επιτυχούς ανάβασης του λόφου. Δηλαδή χειρότερο από το κανονικό, που θα αγνοούσε την ανάβαση του αριστερόυ λόφου.</a:t>
            </a:r>
            <a:endParaRPr lang="el-G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prstClr val="white"/>
                </a:solidFill>
              </a:rPr>
              <a:t>Επίλυση σε 133 επεισόδια</a:t>
            </a:r>
          </a:p>
        </p:txBody>
      </p:sp>
      <p:pic>
        <p:nvPicPr>
          <p:cNvPr id="2" name="Picture 2" descr="C:\Users\HMMY\Desktop\pics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981200"/>
            <a:ext cx="4685675" cy="381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MMY\Desktop\solved_c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981200"/>
            <a:ext cx="4685675" cy="381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3022600"/>
          </a:xfrm>
        </p:spPr>
        <p:txBody>
          <a:bodyPr/>
          <a:lstStyle/>
          <a:p>
            <a:r>
              <a:rPr lang="el-GR" dirty="0" smtClean="0"/>
              <a:t>ΕυχαριστΩ ΠΟΛΥ!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4648200"/>
            <a:ext cx="4062942" cy="1524000"/>
          </a:xfrm>
        </p:spPr>
        <p:txBody>
          <a:bodyPr/>
          <a:lstStyle/>
          <a:p>
            <a:r>
              <a:rPr lang="el-GR" dirty="0" smtClean="0"/>
              <a:t>Μερσινιάς Μιχαήλ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9212" y="51054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dobe Arabic" pitchFamily="18" charset="-78"/>
                <a:cs typeface="Adobe Arabic" pitchFamily="18" charset="-78"/>
              </a:rPr>
              <a:t>“The climb is tough, but the view from  the top is worth it”</a:t>
            </a:r>
            <a:endParaRPr lang="en-GB" sz="2800" i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7711" y="1066800"/>
            <a:ext cx="3894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dobe Caslon Pro Bold" pitchFamily="18" charset="0"/>
              </a:rPr>
              <a:t>MountainCar-v0</a:t>
            </a:r>
            <a:endParaRPr lang="en-GB" sz="4000" dirty="0">
              <a:latin typeface="Adobe Caslon Pro Bold" pitchFamily="18" charset="0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r="13788"/>
          <a:stretch>
            <a:fillRect/>
          </a:stretch>
        </p:blipFill>
        <p:spPr>
          <a:xfrm>
            <a:off x="6066710" y="584200"/>
            <a:ext cx="5014040" cy="4597400"/>
          </a:xfr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4873beb7-5857-4685-be1f-d57550cc96cc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364</TotalTime>
  <Words>605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 16x9</vt:lpstr>
      <vt:lpstr>Q-Learning Project</vt:lpstr>
      <vt:lpstr>Περιγραφή του Προβλήματος</vt:lpstr>
      <vt:lpstr>Διακριτικοποίηση</vt:lpstr>
      <vt:lpstr>Επιλογή Action</vt:lpstr>
      <vt:lpstr>Q-Learning Parameters</vt:lpstr>
      <vt:lpstr>Reward System</vt:lpstr>
      <vt:lpstr>Αποτελέσματα</vt:lpstr>
      <vt:lpstr>Επίλυση σε 133 επεισόδια</vt:lpstr>
      <vt:lpstr>ΕυχαριστΩ ΠΟΛΥ!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TheDiplomat</dc:title>
  <dc:creator>troudm</dc:creator>
  <cp:lastModifiedBy>HMMY</cp:lastModifiedBy>
  <cp:revision>62</cp:revision>
  <dcterms:created xsi:type="dcterms:W3CDTF">2018-01-27T16:26:57Z</dcterms:created>
  <dcterms:modified xsi:type="dcterms:W3CDTF">2018-02-21T20:06:16Z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