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http://customooxmlschemas.google.com/">
      <go:slidesCustomData xmlns:go="http://customooxmlschemas.google.com/" r:id="rId8" roundtripDataSignature="AMtx7mh04u0y3mtFv3qm8ztT/WIQ0t4B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DC0B8F-676D-4CE7-94A0-DF4B3FBCFCF1}">
  <a:tblStyle styleId="{4BDC0B8F-676D-4CE7-94A0-DF4B3FBCFC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 name="Google Shape;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29" name="Shape 2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s://www.zotero.org/google-docs/?mQhKm8" TargetMode="External"/><Relationship Id="rId22" Type="http://schemas.openxmlformats.org/officeDocument/2006/relationships/hyperlink" Target="https://www.zotero.org/google-docs/?mQhKm8" TargetMode="External"/><Relationship Id="rId21" Type="http://schemas.openxmlformats.org/officeDocument/2006/relationships/hyperlink" Target="https://www.zotero.org/google-docs/?mQhKm8" TargetMode="External"/><Relationship Id="rId24" Type="http://schemas.openxmlformats.org/officeDocument/2006/relationships/hyperlink" Target="https://www.zotero.org/google-docs/?mQhKm8" TargetMode="External"/><Relationship Id="rId23" Type="http://schemas.openxmlformats.org/officeDocument/2006/relationships/hyperlink" Target="https://www.zotero.org/google-docs/?mQhKm8"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8.jpg"/><Relationship Id="rId26" Type="http://schemas.openxmlformats.org/officeDocument/2006/relationships/hyperlink" Target="https://www.zotero.org/google-docs/?mQhKm8" TargetMode="External"/><Relationship Id="rId25" Type="http://schemas.openxmlformats.org/officeDocument/2006/relationships/hyperlink" Target="https://www.zotero.org/google-docs/?mQhKm8" TargetMode="External"/><Relationship Id="rId28" Type="http://schemas.openxmlformats.org/officeDocument/2006/relationships/hyperlink" Target="https://www.zotero.org/google-docs/?mQhKm8" TargetMode="External"/><Relationship Id="rId27" Type="http://schemas.openxmlformats.org/officeDocument/2006/relationships/hyperlink" Target="https://www.zotero.org/google-docs/?mQhKm8" TargetMode="External"/><Relationship Id="rId5" Type="http://schemas.openxmlformats.org/officeDocument/2006/relationships/image" Target="../media/image7.png"/><Relationship Id="rId6" Type="http://schemas.openxmlformats.org/officeDocument/2006/relationships/image" Target="../media/image5.png"/><Relationship Id="rId29" Type="http://schemas.openxmlformats.org/officeDocument/2006/relationships/hyperlink" Target="https://www.zotero.org/google-docs/?mQhKm8" TargetMode="External"/><Relationship Id="rId7" Type="http://schemas.openxmlformats.org/officeDocument/2006/relationships/image" Target="../media/image10.jpg"/><Relationship Id="rId8" Type="http://schemas.openxmlformats.org/officeDocument/2006/relationships/image" Target="../media/image9.jpg"/><Relationship Id="rId11" Type="http://schemas.openxmlformats.org/officeDocument/2006/relationships/hyperlink" Target="https://www.zotero.org/google-docs/?mQhKm8" TargetMode="External"/><Relationship Id="rId10" Type="http://schemas.openxmlformats.org/officeDocument/2006/relationships/hyperlink" Target="https://www.zotero.org/google-docs/?mQhKm8" TargetMode="External"/><Relationship Id="rId13" Type="http://schemas.openxmlformats.org/officeDocument/2006/relationships/hyperlink" Target="https://www.zotero.org/google-docs/?mQhKm8" TargetMode="External"/><Relationship Id="rId12" Type="http://schemas.openxmlformats.org/officeDocument/2006/relationships/hyperlink" Target="https://www.zotero.org/google-docs/?mQhKm8" TargetMode="External"/><Relationship Id="rId15" Type="http://schemas.openxmlformats.org/officeDocument/2006/relationships/hyperlink" Target="https://www.zotero.org/google-docs/?mQhKm8" TargetMode="External"/><Relationship Id="rId14" Type="http://schemas.openxmlformats.org/officeDocument/2006/relationships/hyperlink" Target="https://www.zotero.org/google-docs/?mQhKm8" TargetMode="External"/><Relationship Id="rId17" Type="http://schemas.openxmlformats.org/officeDocument/2006/relationships/hyperlink" Target="https://www.zotero.org/google-docs/?mQhKm8" TargetMode="External"/><Relationship Id="rId16" Type="http://schemas.openxmlformats.org/officeDocument/2006/relationships/hyperlink" Target="https://www.zotero.org/google-docs/?mQhKm8" TargetMode="External"/><Relationship Id="rId19" Type="http://schemas.openxmlformats.org/officeDocument/2006/relationships/hyperlink" Target="https://www.zotero.org/google-docs/?mQhKm8" TargetMode="External"/><Relationship Id="rId18" Type="http://schemas.openxmlformats.org/officeDocument/2006/relationships/hyperlink" Target="https://www.zotero.org/google-docs/?mQhKm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1"/>
          <p:cNvSpPr txBox="1"/>
          <p:nvPr/>
        </p:nvSpPr>
        <p:spPr>
          <a:xfrm>
            <a:off x="22427675" y="14478900"/>
            <a:ext cx="9421200" cy="12468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Outcomes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800"/>
              </a:spcBef>
              <a:spcAft>
                <a:spcPts val="0"/>
              </a:spcAft>
              <a:buClr>
                <a:srgbClr val="000000"/>
              </a:buClr>
              <a:buSzPts val="28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
          <p:cNvSpPr/>
          <p:nvPr/>
        </p:nvSpPr>
        <p:spPr>
          <a:xfrm>
            <a:off x="1605775" y="2101150"/>
            <a:ext cx="40679700" cy="3423600"/>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Elastomer Performance in Hydrogen </a:t>
            </a:r>
            <a:r>
              <a:rPr b="1" lang="en-US" sz="8800">
                <a:solidFill>
                  <a:schemeClr val="lt1"/>
                </a:solidFill>
              </a:rPr>
              <a:t>Environment</a:t>
            </a:r>
            <a:r>
              <a:rPr b="1" lang="en-US" sz="8800">
                <a:solidFill>
                  <a:schemeClr val="lt1"/>
                </a:solidFill>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Isabella </a:t>
            </a:r>
            <a:r>
              <a:rPr b="1" lang="en-US" sz="5400">
                <a:solidFill>
                  <a:schemeClr val="lt1"/>
                </a:solidFill>
              </a:rPr>
              <a:t>Alvarado</a:t>
            </a:r>
            <a:r>
              <a:rPr b="1" i="0" lang="en-US" sz="5400" u="none" cap="none" strike="noStrike">
                <a:solidFill>
                  <a:schemeClr val="lt1"/>
                </a:solidFill>
                <a:latin typeface="Arial"/>
                <a:ea typeface="Arial"/>
                <a:cs typeface="Arial"/>
                <a:sym typeface="Arial"/>
              </a:rPr>
              <a:t>, </a:t>
            </a:r>
            <a:r>
              <a:rPr b="1" lang="en-US" sz="5400">
                <a:solidFill>
                  <a:schemeClr val="lt1"/>
                </a:solidFill>
              </a:rPr>
              <a:t>Josh Kuriakose</a:t>
            </a:r>
            <a:r>
              <a:rPr b="1" i="0" lang="en-US" sz="5400" u="none" cap="none" strike="noStrike">
                <a:solidFill>
                  <a:schemeClr val="lt1"/>
                </a:solidFill>
                <a:latin typeface="Arial"/>
                <a:ea typeface="Arial"/>
                <a:cs typeface="Arial"/>
                <a:sym typeface="Arial"/>
              </a:rPr>
              <a:t>, </a:t>
            </a:r>
            <a:r>
              <a:rPr b="1" lang="en-US" sz="5400">
                <a:solidFill>
                  <a:schemeClr val="lt1"/>
                </a:solidFill>
              </a:rPr>
              <a:t>Jordan Price, </a:t>
            </a:r>
            <a:r>
              <a:rPr b="1" lang="en-US" sz="5400">
                <a:solidFill>
                  <a:schemeClr val="lt1"/>
                </a:solidFill>
              </a:rPr>
              <a:t>Michael</a:t>
            </a:r>
            <a:r>
              <a:rPr b="1" lang="en-US" sz="5400">
                <a:solidFill>
                  <a:schemeClr val="lt1"/>
                </a:solidFill>
              </a:rPr>
              <a:t> O’Brien</a:t>
            </a:r>
            <a:endParaRPr b="1" sz="5400">
              <a:solidFill>
                <a:schemeClr val="lt1"/>
              </a:solidFil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Dr. J. Paramore (MSEN), Dr. R. Case (MSEN), BP America</a:t>
            </a:r>
            <a:endParaRPr b="0" i="0" sz="1400" u="none" cap="none" strike="noStrike">
              <a:solidFill>
                <a:srgbClr val="000000"/>
              </a:solidFill>
              <a:latin typeface="Arial"/>
              <a:ea typeface="Arial"/>
              <a:cs typeface="Arial"/>
              <a:sym typeface="Arial"/>
            </a:endParaRPr>
          </a:p>
        </p:txBody>
      </p:sp>
      <p:sp>
        <p:nvSpPr>
          <p:cNvPr id="36" name="Google Shape;36;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cxnSp>
        <p:nvCxnSpPr>
          <p:cNvPr id="37" name="Google Shape;37;p1"/>
          <p:cNvCxnSpPr/>
          <p:nvPr/>
        </p:nvCxnSpPr>
        <p:spPr>
          <a:xfrm>
            <a:off x="758476" y="12178507"/>
            <a:ext cx="9784200" cy="0"/>
          </a:xfrm>
          <a:prstGeom prst="straightConnector1">
            <a:avLst/>
          </a:prstGeom>
          <a:noFill/>
          <a:ln cap="flat" cmpd="sng" w="25400">
            <a:solidFill>
              <a:schemeClr val="dk1"/>
            </a:solidFill>
            <a:prstDash val="dash"/>
            <a:round/>
            <a:headEnd len="sm" w="sm" type="none"/>
            <a:tailEnd len="sm" w="sm" type="none"/>
          </a:ln>
        </p:spPr>
      </p:cxnSp>
      <p:cxnSp>
        <p:nvCxnSpPr>
          <p:cNvPr id="38" name="Google Shape;38;p1"/>
          <p:cNvCxnSpPr/>
          <p:nvPr/>
        </p:nvCxnSpPr>
        <p:spPr>
          <a:xfrm>
            <a:off x="22442212" y="13808417"/>
            <a:ext cx="9673301" cy="0"/>
          </a:xfrm>
          <a:prstGeom prst="straightConnector1">
            <a:avLst/>
          </a:prstGeom>
          <a:noFill/>
          <a:ln cap="flat" cmpd="sng" w="25400">
            <a:solidFill>
              <a:schemeClr val="dk1"/>
            </a:solidFill>
            <a:prstDash val="dash"/>
            <a:round/>
            <a:headEnd len="sm" w="sm" type="none"/>
            <a:tailEnd len="sm" w="sm" type="none"/>
          </a:ln>
        </p:spPr>
      </p:cxnSp>
      <p:sp>
        <p:nvSpPr>
          <p:cNvPr id="39" name="Google Shape;39;p1"/>
          <p:cNvSpPr txBox="1"/>
          <p:nvPr/>
        </p:nvSpPr>
        <p:spPr>
          <a:xfrm>
            <a:off x="22427675" y="25196725"/>
            <a:ext cx="9829800" cy="47079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b="1" lang="en-US" sz="2900">
                <a:solidFill>
                  <a:schemeClr val="dk2"/>
                </a:solidFill>
              </a:rPr>
              <a:t>Tensile Testing Results</a:t>
            </a:r>
            <a:endParaRPr b="1" sz="2900">
              <a:solidFill>
                <a:schemeClr val="dk2"/>
              </a:solidFill>
            </a:endParaRPr>
          </a:p>
          <a:p>
            <a:pPr indent="0" lvl="0" marL="0" marR="0" rtl="0" algn="l">
              <a:lnSpc>
                <a:spcPct val="164285"/>
              </a:lnSpc>
              <a:spcBef>
                <a:spcPts val="0"/>
              </a:spcBef>
              <a:spcAft>
                <a:spcPts val="0"/>
              </a:spcAft>
              <a:buClr>
                <a:srgbClr val="000000"/>
              </a:buClr>
              <a:buSzPts val="2800"/>
              <a:buFont typeface="Arial"/>
              <a:buNone/>
            </a:pPr>
            <a:r>
              <a:rPr lang="en-US" sz="2900"/>
              <a:t>Our results show </a:t>
            </a:r>
            <a:r>
              <a:rPr lang="en-US" sz="2900"/>
              <a:t>a significant decrease in the ultimate tensile stress between the control group and the aged group. Exposure to high pressure hydrogen at elevated temperature for even as little as 2 days caused </a:t>
            </a:r>
            <a:r>
              <a:rPr b="1" lang="en-US" sz="2900"/>
              <a:t>~ 27.7%</a:t>
            </a:r>
            <a:r>
              <a:rPr lang="en-US" sz="2900"/>
              <a:t> decrease in the fracture stress of the elastomer. </a:t>
            </a:r>
            <a:br>
              <a:rPr b="0" i="0" lang="en-US" sz="2800" u="none" cap="none" strike="noStrike">
                <a:solidFill>
                  <a:srgbClr val="7F7F7F"/>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cxnSp>
        <p:nvCxnSpPr>
          <p:cNvPr id="40" name="Google Shape;40;p1"/>
          <p:cNvCxnSpPr/>
          <p:nvPr/>
        </p:nvCxnSpPr>
        <p:spPr>
          <a:xfrm>
            <a:off x="32998167" y="22797975"/>
            <a:ext cx="9482400" cy="0"/>
          </a:xfrm>
          <a:prstGeom prst="straightConnector1">
            <a:avLst/>
          </a:prstGeom>
          <a:noFill/>
          <a:ln cap="flat" cmpd="sng" w="25400">
            <a:solidFill>
              <a:schemeClr val="dk1"/>
            </a:solidFill>
            <a:prstDash val="dash"/>
            <a:round/>
            <a:headEnd len="sm" w="sm" type="none"/>
            <a:tailEnd len="sm" w="sm" type="none"/>
          </a:ln>
        </p:spPr>
      </p:cxnSp>
      <p:sp>
        <p:nvSpPr>
          <p:cNvPr id="41" name="Google Shape;41;p1"/>
          <p:cNvSpPr txBox="1"/>
          <p:nvPr/>
        </p:nvSpPr>
        <p:spPr>
          <a:xfrm>
            <a:off x="781268" y="30184675"/>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1. </a:t>
            </a:r>
            <a:r>
              <a:rPr i="1" lang="en-US" sz="2800">
                <a:solidFill>
                  <a:schemeClr val="dk1"/>
                </a:solidFill>
              </a:rPr>
              <a:t>Schematic of full autoclave setup. </a:t>
            </a:r>
            <a:endParaRPr b="0" i="0" sz="1400" u="none" cap="none" strike="noStrike">
              <a:solidFill>
                <a:srgbClr val="000000"/>
              </a:solidFill>
              <a:latin typeface="Arial"/>
              <a:ea typeface="Arial"/>
              <a:cs typeface="Arial"/>
              <a:sym typeface="Arial"/>
            </a:endParaRPr>
          </a:p>
        </p:txBody>
      </p:sp>
      <p:sp>
        <p:nvSpPr>
          <p:cNvPr id="42" name="Google Shape;42;p1"/>
          <p:cNvSpPr txBox="1"/>
          <p:nvPr/>
        </p:nvSpPr>
        <p:spPr>
          <a:xfrm>
            <a:off x="1004275" y="6619475"/>
            <a:ext cx="9667800" cy="53412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1400" u="none" cap="none" strike="noStrike">
              <a:solidFill>
                <a:srgbClr val="000000"/>
              </a:solidFill>
              <a:latin typeface="Arial"/>
              <a:ea typeface="Arial"/>
              <a:cs typeface="Arial"/>
              <a:sym typeface="Arial"/>
            </a:endParaRPr>
          </a:p>
          <a:p>
            <a:pPr indent="0" lvl="0" marL="0" rtl="0" algn="l">
              <a:lnSpc>
                <a:spcPct val="150000"/>
              </a:lnSpc>
              <a:spcBef>
                <a:spcPts val="600"/>
              </a:spcBef>
              <a:spcAft>
                <a:spcPts val="0"/>
              </a:spcAft>
              <a:buNone/>
            </a:pPr>
            <a:r>
              <a:rPr lang="en-US" sz="2900"/>
              <a:t>Hydrogen affects the properties of elastomers when under rapid compression and decompression cycles for long periods of time. This impacts the safety and long-term usability of elastomer seals in hydrogen processing equipment.  Further study of this phenomenon would help model this degradation and help production of more durable, longer lasting elastomer seals. </a:t>
            </a:r>
            <a:endParaRPr sz="3800">
              <a:solidFill>
                <a:schemeClr val="dk1"/>
              </a:solidFill>
            </a:endParaRPr>
          </a:p>
        </p:txBody>
      </p:sp>
      <p:pic>
        <p:nvPicPr>
          <p:cNvPr id="43" name="Google Shape;43;p1"/>
          <p:cNvPicPr preferRelativeResize="0"/>
          <p:nvPr/>
        </p:nvPicPr>
        <p:blipFill rotWithShape="1">
          <a:blip r:embed="rId3">
            <a:alphaModFix/>
          </a:blip>
          <a:srcRect b="23115" l="53407" r="23311" t="34486"/>
          <a:stretch/>
        </p:blipFill>
        <p:spPr>
          <a:xfrm>
            <a:off x="1368174" y="21034789"/>
            <a:ext cx="8940024" cy="9158311"/>
          </a:xfrm>
          <a:prstGeom prst="rect">
            <a:avLst/>
          </a:prstGeom>
          <a:noFill/>
          <a:ln>
            <a:noFill/>
          </a:ln>
        </p:spPr>
      </p:pic>
      <p:sp>
        <p:nvSpPr>
          <p:cNvPr id="44" name="Google Shape;44;p1"/>
          <p:cNvSpPr txBox="1"/>
          <p:nvPr/>
        </p:nvSpPr>
        <p:spPr>
          <a:xfrm>
            <a:off x="22556308" y="6600126"/>
            <a:ext cx="9499800" cy="65592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285"/>
              </a:lnSpc>
              <a:spcBef>
                <a:spcPts val="1200"/>
              </a:spcBef>
              <a:spcAft>
                <a:spcPts val="0"/>
              </a:spcAft>
              <a:buNone/>
            </a:pPr>
            <a:r>
              <a:rPr b="1" lang="en-US" sz="2900">
                <a:solidFill>
                  <a:srgbClr val="500000"/>
                </a:solidFill>
              </a:rPr>
              <a:t>Testing</a:t>
            </a:r>
            <a:endParaRPr b="1" sz="2900">
              <a:solidFill>
                <a:srgbClr val="500000"/>
              </a:solidFill>
            </a:endParaRPr>
          </a:p>
          <a:p>
            <a:pPr indent="0" lvl="0" marL="0" marR="0" rtl="0" algn="l">
              <a:lnSpc>
                <a:spcPct val="164285"/>
              </a:lnSpc>
              <a:spcBef>
                <a:spcPts val="1200"/>
              </a:spcBef>
              <a:spcAft>
                <a:spcPts val="0"/>
              </a:spcAft>
              <a:buNone/>
            </a:pPr>
            <a:r>
              <a:rPr lang="en-US" sz="2900"/>
              <a:t>First, we safety tested the setup with Argon to ensure we were clear to pressurize and heat the </a:t>
            </a:r>
            <a:r>
              <a:rPr lang="en-US" sz="2900"/>
              <a:t>autoclave while connected to the tank. We placed the dog bones in the autoclave. We flushed out the Ar by vacuuming it out and then flushing it with hydrogen. We began aging by heating it up to 100</a:t>
            </a:r>
            <a:r>
              <a:rPr lang="en-US" sz="2900"/>
              <a:t> °C and pressurizing to 100 bar. We left the dogbones for about 56 hours. We collected them and </a:t>
            </a:r>
            <a:r>
              <a:rPr lang="en-US" sz="2900"/>
              <a:t>tensile</a:t>
            </a:r>
            <a:r>
              <a:rPr lang="en-US" sz="2900"/>
              <a:t> tested them along with a control group.</a:t>
            </a:r>
            <a:r>
              <a:rPr lang="en-US" sz="2800"/>
              <a:t> </a:t>
            </a:r>
            <a:endParaRPr sz="2800"/>
          </a:p>
        </p:txBody>
      </p:sp>
      <p:sp>
        <p:nvSpPr>
          <p:cNvPr id="45" name="Google Shape;45;p1"/>
          <p:cNvSpPr txBox="1"/>
          <p:nvPr/>
        </p:nvSpPr>
        <p:spPr>
          <a:xfrm>
            <a:off x="1067764" y="12552141"/>
            <a:ext cx="9256800" cy="81243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900"/>
              <a:t>To test the effect of hydrogen on our elastomer (Viton), we tensile tested specimens before and after high-pressure, high-temperature aging in a hydrogen environment. We intended to test with rapid decompression cycles, but time restrictions didn’t allow.</a:t>
            </a:r>
            <a:r>
              <a:rPr lang="en-US" sz="2900">
                <a:solidFill>
                  <a:schemeClr val="dk1"/>
                </a:solidFill>
              </a:rPr>
              <a:t> </a:t>
            </a:r>
            <a:endParaRPr b="0" i="0" sz="2900" u="none" cap="none" strike="noStrike">
              <a:solidFill>
                <a:srgbClr val="000000"/>
              </a:solidFill>
              <a:latin typeface="Arial"/>
              <a:ea typeface="Arial"/>
              <a:cs typeface="Arial"/>
              <a:sym typeface="Arial"/>
            </a:endParaRPr>
          </a:p>
          <a:p>
            <a:pPr indent="0" lvl="0" marL="0" marR="0" rtl="0" algn="l">
              <a:lnSpc>
                <a:spcPct val="100000"/>
              </a:lnSpc>
              <a:spcBef>
                <a:spcPts val="2200"/>
              </a:spcBef>
              <a:spcAft>
                <a:spcPts val="0"/>
              </a:spcAft>
              <a:buClr>
                <a:srgbClr val="000000"/>
              </a:buClr>
              <a:buSzPts val="2800"/>
              <a:buFont typeface="Arial"/>
              <a:buNone/>
            </a:pPr>
            <a:r>
              <a:rPr b="1" lang="en-US" sz="2900">
                <a:solidFill>
                  <a:schemeClr val="dk2"/>
                </a:solidFill>
              </a:rPr>
              <a:t>Autoclave Design</a:t>
            </a:r>
            <a:endParaRPr b="0" i="0" sz="2900" u="none" cap="none" strike="noStrike">
              <a:solidFill>
                <a:schemeClr val="dk1"/>
              </a:solidFill>
              <a:latin typeface="Arial"/>
              <a:ea typeface="Arial"/>
              <a:cs typeface="Arial"/>
              <a:sym typeface="Arial"/>
            </a:endParaRPr>
          </a:p>
          <a:p>
            <a:pPr indent="0" lvl="0" marL="0" marR="0" rtl="0" algn="l">
              <a:lnSpc>
                <a:spcPct val="164285"/>
              </a:lnSpc>
              <a:spcBef>
                <a:spcPts val="1000"/>
              </a:spcBef>
              <a:spcAft>
                <a:spcPts val="0"/>
              </a:spcAft>
              <a:buNone/>
            </a:pPr>
            <a:r>
              <a:rPr lang="en-US" sz="2900"/>
              <a:t>The temperature-controlled pressure chamber we </a:t>
            </a:r>
            <a:r>
              <a:rPr lang="en-US" sz="2900"/>
              <a:t>functionalized as an autoclave is a Parr mini reactor, with a hydrogen tank hook up and vacuum pump added to safely fill the reactor with hydrogen</a:t>
            </a:r>
            <a:r>
              <a:rPr lang="en-US" sz="2900">
                <a:solidFill>
                  <a:schemeClr val="dk1"/>
                </a:solidFill>
              </a:rPr>
              <a:t>. </a:t>
            </a:r>
            <a:endParaRPr b="0" i="0" sz="2900" u="none" cap="none" strike="noStrike">
              <a:solidFill>
                <a:srgbClr val="000000"/>
              </a:solidFill>
              <a:latin typeface="Arial"/>
              <a:ea typeface="Arial"/>
              <a:cs typeface="Arial"/>
              <a:sym typeface="Arial"/>
            </a:endParaRPr>
          </a:p>
        </p:txBody>
      </p:sp>
      <p:sp>
        <p:nvSpPr>
          <p:cNvPr id="46" name="Google Shape;46;p1"/>
          <p:cNvSpPr txBox="1"/>
          <p:nvPr/>
        </p:nvSpPr>
        <p:spPr>
          <a:xfrm>
            <a:off x="33028817" y="14510867"/>
            <a:ext cx="9562200" cy="8000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Impact &amp; Future Work  </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None/>
            </a:pPr>
            <a:r>
              <a:rPr lang="en-US" sz="2900">
                <a:solidFill>
                  <a:schemeClr val="dk1"/>
                </a:solidFill>
              </a:rPr>
              <a:t>We gathered data that proves that hydrogen affects elastomeric integrity. The </a:t>
            </a:r>
            <a:r>
              <a:rPr lang="en-US" sz="2900">
                <a:solidFill>
                  <a:schemeClr val="dk1"/>
                </a:solidFill>
              </a:rPr>
              <a:t>samples</a:t>
            </a:r>
            <a:r>
              <a:rPr lang="en-US" sz="2900">
                <a:solidFill>
                  <a:schemeClr val="dk1"/>
                </a:solidFill>
              </a:rPr>
              <a:t> were aged for a relatively short period of time and we still saw a significant </a:t>
            </a:r>
            <a:r>
              <a:rPr lang="en-US" sz="2900">
                <a:solidFill>
                  <a:schemeClr val="dk1"/>
                </a:solidFill>
              </a:rPr>
              <a:t>decrease</a:t>
            </a:r>
            <a:r>
              <a:rPr lang="en-US" sz="2900">
                <a:solidFill>
                  <a:schemeClr val="dk1"/>
                </a:solidFill>
              </a:rPr>
              <a:t> in </a:t>
            </a:r>
            <a:r>
              <a:rPr lang="en-US" sz="2900">
                <a:solidFill>
                  <a:schemeClr val="dk1"/>
                </a:solidFill>
              </a:rPr>
              <a:t>integrity. In the future, we want to fabricate our permeation cell with SS 103 and characterize hydrogen permeability with elastomeric samples. We want to perform aging with an Arrhenius approach and predict elastomers’ lifespan in an industrial setting. Finally, we want to perform RGD with a safe setup including a regulator.  </a:t>
            </a:r>
            <a:endParaRPr b="0" i="0" sz="1500" u="none" cap="none" strike="noStrike">
              <a:solidFill>
                <a:srgbClr val="000000"/>
              </a:solidFill>
              <a:latin typeface="Arial"/>
              <a:ea typeface="Arial"/>
              <a:cs typeface="Arial"/>
              <a:sym typeface="Arial"/>
            </a:endParaRPr>
          </a:p>
        </p:txBody>
      </p:sp>
      <p:sp>
        <p:nvSpPr>
          <p:cNvPr id="47" name="Google Shape;47;p1"/>
          <p:cNvSpPr txBox="1"/>
          <p:nvPr/>
        </p:nvSpPr>
        <p:spPr>
          <a:xfrm>
            <a:off x="32930583" y="22931987"/>
            <a:ext cx="9917100" cy="1046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22442211" y="24505480"/>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latin typeface="Arial"/>
                <a:ea typeface="Arial"/>
                <a:cs typeface="Arial"/>
                <a:sym typeface="Arial"/>
              </a:rPr>
              <a:t>Figure 4.</a:t>
            </a:r>
            <a:r>
              <a:rPr i="1" lang="en-US" sz="2800"/>
              <a:t>Control</a:t>
            </a:r>
            <a:r>
              <a:rPr i="1" lang="en-US" sz="2800"/>
              <a:t> &amp; Aged Samples</a:t>
            </a:r>
            <a:r>
              <a:rPr b="0" i="1" lang="en-US" sz="2800" u="none" cap="none" strike="noStrike">
                <a:latin typeface="Arial"/>
                <a:ea typeface="Arial"/>
                <a:cs typeface="Arial"/>
                <a:sym typeface="Arial"/>
              </a:rPr>
              <a:t>.</a:t>
            </a:r>
            <a:r>
              <a:rPr i="1" lang="en-US" sz="2800"/>
              <a:t> Stress vs.Strain Curv</a:t>
            </a:r>
            <a:r>
              <a:rPr i="1" lang="en-US" sz="2800">
                <a:solidFill>
                  <a:schemeClr val="dk1"/>
                </a:solidFill>
              </a:rPr>
              <a:t>es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32974233" y="29388496"/>
            <a:ext cx="10705800" cy="17856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lang="en-US" sz="2400">
                <a:solidFill>
                  <a:schemeClr val="dk1"/>
                </a:solidFill>
              </a:rPr>
              <a:t>Thank you to BP for guidance. Thank you to Dr. Paramore for his lab space. Thank you to Dr. Case for guidance. </a:t>
            </a:r>
            <a:r>
              <a:rPr b="0" i="0" lang="en-US" sz="24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0" name="Google Shape;50;p1"/>
          <p:cNvSpPr txBox="1"/>
          <p:nvPr/>
        </p:nvSpPr>
        <p:spPr>
          <a:xfrm>
            <a:off x="32974233" y="7027661"/>
            <a:ext cx="9829801" cy="52322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Table 1.</a:t>
            </a:r>
            <a:r>
              <a:rPr i="1" lang="en-US" sz="2800">
                <a:solidFill>
                  <a:schemeClr val="dk1"/>
                </a:solidFill>
              </a:rPr>
              <a:t> UTS comparison between aged and </a:t>
            </a:r>
            <a:r>
              <a:rPr i="1" lang="en-US" sz="2800">
                <a:solidFill>
                  <a:schemeClr val="dk1"/>
                </a:solidFill>
              </a:rPr>
              <a:t>control</a:t>
            </a:r>
            <a:r>
              <a:rPr i="1" lang="en-US" sz="2800">
                <a:solidFill>
                  <a:schemeClr val="dk1"/>
                </a:solidFill>
              </a:rPr>
              <a:t> group</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33028817" y="11382967"/>
            <a:ext cx="9421200" cy="27387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lang="en-US" sz="2900"/>
              <a:t>The </a:t>
            </a:r>
            <a:r>
              <a:rPr lang="en-US" sz="2900"/>
              <a:t>control</a:t>
            </a:r>
            <a:r>
              <a:rPr lang="en-US" sz="2900"/>
              <a:t> sample’s UTS is higher than the aged sample. The numerical data along with the stress vs. strain curve tells us that hydrogen does have an </a:t>
            </a:r>
            <a:r>
              <a:rPr lang="en-US" sz="2900"/>
              <a:t>impact</a:t>
            </a:r>
            <a:r>
              <a:rPr lang="en-US" sz="2900"/>
              <a:t> on the integrity of the Viton dog bones.</a:t>
            </a:r>
            <a:r>
              <a:rPr lang="en-US" sz="2900">
                <a:solidFill>
                  <a:schemeClr val="dk1"/>
                </a:solidFill>
              </a:rPr>
              <a:t> </a:t>
            </a:r>
            <a:r>
              <a:rPr b="0" i="0" lang="en-US" sz="28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32974234" y="80831"/>
            <a:ext cx="10917000" cy="1569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dk1"/>
                </a:solidFill>
                <a:latin typeface="Arial"/>
                <a:ea typeface="Arial"/>
                <a:cs typeface="Arial"/>
                <a:sym typeface="Arial"/>
              </a:rPr>
              <a:t>EPS Booth: </a:t>
            </a:r>
            <a:r>
              <a:rPr b="1" lang="en-US" sz="9600">
                <a:solidFill>
                  <a:schemeClr val="dk1"/>
                </a:solidFill>
              </a:rPr>
              <a:t>218</a:t>
            </a:r>
            <a:endParaRPr b="0" i="0" sz="1400" u="none" cap="none" strike="noStrike">
              <a:solidFill>
                <a:srgbClr val="000000"/>
              </a:solidFill>
              <a:latin typeface="Arial"/>
              <a:ea typeface="Arial"/>
              <a:cs typeface="Arial"/>
              <a:sym typeface="Arial"/>
            </a:endParaRPr>
          </a:p>
        </p:txBody>
      </p:sp>
      <p:pic>
        <p:nvPicPr>
          <p:cNvPr id="53" name="Google Shape;53;p1"/>
          <p:cNvPicPr preferRelativeResize="0"/>
          <p:nvPr/>
        </p:nvPicPr>
        <p:blipFill>
          <a:blip r:embed="rId4">
            <a:alphaModFix/>
          </a:blip>
          <a:stretch>
            <a:fillRect/>
          </a:stretch>
        </p:blipFill>
        <p:spPr>
          <a:xfrm>
            <a:off x="39614775" y="2169875"/>
            <a:ext cx="3276600" cy="3286125"/>
          </a:xfrm>
          <a:prstGeom prst="rect">
            <a:avLst/>
          </a:prstGeom>
          <a:noFill/>
          <a:ln>
            <a:noFill/>
          </a:ln>
        </p:spPr>
      </p:pic>
      <p:pic>
        <p:nvPicPr>
          <p:cNvPr id="54" name="Google Shape;54;p1"/>
          <p:cNvPicPr preferRelativeResize="0"/>
          <p:nvPr/>
        </p:nvPicPr>
        <p:blipFill rotWithShape="1">
          <a:blip r:embed="rId5">
            <a:alphaModFix/>
          </a:blip>
          <a:srcRect b="2980" l="4030" r="1789" t="2097"/>
          <a:stretch/>
        </p:blipFill>
        <p:spPr>
          <a:xfrm>
            <a:off x="23247575" y="15437075"/>
            <a:ext cx="8419851" cy="8605350"/>
          </a:xfrm>
          <a:prstGeom prst="rect">
            <a:avLst/>
          </a:prstGeom>
          <a:noFill/>
          <a:ln>
            <a:noFill/>
          </a:ln>
        </p:spPr>
      </p:pic>
      <p:sp>
        <p:nvSpPr>
          <p:cNvPr id="55" name="Google Shape;55;p1"/>
          <p:cNvSpPr txBox="1"/>
          <p:nvPr/>
        </p:nvSpPr>
        <p:spPr>
          <a:xfrm>
            <a:off x="12079425" y="7040571"/>
            <a:ext cx="8940000" cy="7326900"/>
          </a:xfrm>
          <a:prstGeom prst="rect">
            <a:avLst/>
          </a:prstGeom>
          <a:solidFill>
            <a:schemeClr val="lt1">
              <a:alpha val="62350"/>
            </a:schemeClr>
          </a:solid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900">
                <a:solidFill>
                  <a:schemeClr val="dk2"/>
                </a:solidFill>
              </a:rPr>
              <a:t>Permeation Cell Design</a:t>
            </a:r>
            <a:endParaRPr b="1" sz="2900">
              <a:solidFill>
                <a:schemeClr val="dk2"/>
              </a:solidFill>
            </a:endParaRPr>
          </a:p>
          <a:p>
            <a:pPr indent="0" lvl="0" marL="0" rtl="0" algn="l">
              <a:lnSpc>
                <a:spcPct val="150000"/>
              </a:lnSpc>
              <a:spcBef>
                <a:spcPts val="0"/>
              </a:spcBef>
              <a:spcAft>
                <a:spcPts val="0"/>
              </a:spcAft>
              <a:buNone/>
            </a:pPr>
            <a:r>
              <a:rPr lang="en-US" sz="2900"/>
              <a:t>We planned on placing a Viton disc inside of the test cell, and a flow sensor on the output. We planned to </a:t>
            </a:r>
            <a:r>
              <a:rPr lang="en-US" sz="2900"/>
              <a:t>pressurize</a:t>
            </a:r>
            <a:r>
              <a:rPr lang="en-US" sz="2900"/>
              <a:t> one side with hydrogen and measuring the flow rate on the other side of the cell. If we saw a measurable flow we would know that hydrogen is permeating the elastomer. TIme restrictions did not allow us to </a:t>
            </a:r>
            <a:r>
              <a:rPr lang="en-US" sz="2900"/>
              <a:t>perform</a:t>
            </a:r>
            <a:r>
              <a:rPr lang="en-US" sz="2900"/>
              <a:t> this experiment, and we only finished prototyping with 3D printing. Moving forward, we would cut the permeation cell from 316 Stainless Steel and incorporate it into the lab space.</a:t>
            </a:r>
            <a:r>
              <a:rPr lang="en-US" sz="2800"/>
              <a:t> </a:t>
            </a:r>
            <a:endParaRPr/>
          </a:p>
        </p:txBody>
      </p:sp>
      <p:pic>
        <p:nvPicPr>
          <p:cNvPr id="56" name="Google Shape;56;p1"/>
          <p:cNvPicPr preferRelativeResize="0"/>
          <p:nvPr/>
        </p:nvPicPr>
        <p:blipFill rotWithShape="1">
          <a:blip r:embed="rId6">
            <a:alphaModFix/>
          </a:blip>
          <a:srcRect b="34844" l="31235" r="20828" t="24816"/>
          <a:stretch/>
        </p:blipFill>
        <p:spPr>
          <a:xfrm>
            <a:off x="11707500" y="14490898"/>
            <a:ext cx="9829800" cy="4653102"/>
          </a:xfrm>
          <a:prstGeom prst="rect">
            <a:avLst/>
          </a:prstGeom>
          <a:noFill/>
          <a:ln>
            <a:noFill/>
          </a:ln>
        </p:spPr>
      </p:pic>
      <p:sp>
        <p:nvSpPr>
          <p:cNvPr id="57" name="Google Shape;57;p1"/>
          <p:cNvSpPr txBox="1"/>
          <p:nvPr/>
        </p:nvSpPr>
        <p:spPr>
          <a:xfrm>
            <a:off x="11778625" y="18998575"/>
            <a:ext cx="9499800" cy="1046700"/>
          </a:xfrm>
          <a:prstGeom prst="rect">
            <a:avLst/>
          </a:prstGeom>
          <a:solidFill>
            <a:schemeClr val="lt1">
              <a:alpha val="41570"/>
            </a:scheme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800"/>
              <a:t>Figure 3. CAD design cross section showing inside of the permeation cell. </a:t>
            </a:r>
            <a:endParaRPr i="1" sz="2800"/>
          </a:p>
        </p:txBody>
      </p:sp>
      <p:sp>
        <p:nvSpPr>
          <p:cNvPr id="58" name="Google Shape;58;p1"/>
          <p:cNvSpPr/>
          <p:nvPr/>
        </p:nvSpPr>
        <p:spPr>
          <a:xfrm>
            <a:off x="17658090" y="24163736"/>
            <a:ext cx="248930" cy="980922"/>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sp>
        <p:nvSpPr>
          <p:cNvPr id="59" name="Google Shape;59;p1"/>
          <p:cNvSpPr/>
          <p:nvPr/>
        </p:nvSpPr>
        <p:spPr>
          <a:xfrm rot="10800000">
            <a:off x="19982497" y="24178111"/>
            <a:ext cx="248930" cy="980922"/>
          </a:xfrm>
          <a:custGeom>
            <a:rect b="b" l="l" r="r" t="t"/>
            <a:pathLst>
              <a:path extrusionOk="0" h="1641711" w="387439">
                <a:moveTo>
                  <a:pt x="384419" y="0"/>
                </a:moveTo>
                <a:lnTo>
                  <a:pt x="0" y="2141"/>
                </a:lnTo>
                <a:lnTo>
                  <a:pt x="0" y="1641711"/>
                </a:lnTo>
                <a:lnTo>
                  <a:pt x="387439" y="1641711"/>
                </a:lnTo>
                <a:cubicBezTo>
                  <a:pt x="387414" y="1615621"/>
                  <a:pt x="387390" y="1589531"/>
                  <a:pt x="387365" y="1563441"/>
                </a:cubicBezTo>
                <a:lnTo>
                  <a:pt x="71154" y="1566615"/>
                </a:lnTo>
                <a:cubicBezTo>
                  <a:pt x="68495" y="821576"/>
                  <a:pt x="68495" y="821576"/>
                  <a:pt x="65837" y="76537"/>
                </a:cubicBezTo>
                <a:lnTo>
                  <a:pt x="386561" y="75504"/>
                </a:lnTo>
                <a:lnTo>
                  <a:pt x="384419" y="0"/>
                </a:lnTo>
                <a:close/>
              </a:path>
            </a:pathLst>
          </a:cu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200"/>
              <a:buFont typeface="Arial"/>
              <a:buNone/>
            </a:pPr>
            <a:r>
              <a:t/>
            </a:r>
            <a:endParaRPr b="0" i="0" sz="6200" u="none" cap="none" strike="noStrike">
              <a:solidFill>
                <a:schemeClr val="lt1"/>
              </a:solidFill>
              <a:latin typeface="Arial"/>
              <a:ea typeface="Arial"/>
              <a:cs typeface="Arial"/>
              <a:sym typeface="Arial"/>
            </a:endParaRPr>
          </a:p>
        </p:txBody>
      </p:sp>
      <p:grpSp>
        <p:nvGrpSpPr>
          <p:cNvPr id="60" name="Google Shape;60;p1"/>
          <p:cNvGrpSpPr/>
          <p:nvPr/>
        </p:nvGrpSpPr>
        <p:grpSpPr>
          <a:xfrm>
            <a:off x="11620619" y="20767863"/>
            <a:ext cx="9916669" cy="7909895"/>
            <a:chOff x="9955050" y="7239475"/>
            <a:chExt cx="22860001" cy="19964400"/>
          </a:xfrm>
        </p:grpSpPr>
        <p:pic>
          <p:nvPicPr>
            <p:cNvPr id="61" name="Google Shape;61;p1"/>
            <p:cNvPicPr preferRelativeResize="0"/>
            <p:nvPr/>
          </p:nvPicPr>
          <p:blipFill>
            <a:blip r:embed="rId7">
              <a:alphaModFix/>
            </a:blip>
            <a:stretch>
              <a:fillRect/>
            </a:stretch>
          </p:blipFill>
          <p:spPr>
            <a:xfrm>
              <a:off x="9955050" y="7239475"/>
              <a:ext cx="22860001" cy="9829800"/>
            </a:xfrm>
            <a:prstGeom prst="rect">
              <a:avLst/>
            </a:prstGeom>
            <a:noFill/>
            <a:ln cap="flat" cmpd="sng" w="76200">
              <a:solidFill>
                <a:schemeClr val="dk2"/>
              </a:solidFill>
              <a:prstDash val="solid"/>
              <a:round/>
              <a:headEnd len="sm" w="sm" type="none"/>
              <a:tailEnd len="sm" w="sm" type="none"/>
            </a:ln>
          </p:spPr>
        </p:pic>
        <p:pic>
          <p:nvPicPr>
            <p:cNvPr id="62" name="Google Shape;62;p1"/>
            <p:cNvPicPr preferRelativeResize="0"/>
            <p:nvPr/>
          </p:nvPicPr>
          <p:blipFill rotWithShape="1">
            <a:blip r:embed="rId8">
              <a:alphaModFix/>
            </a:blip>
            <a:srcRect b="13549" l="0" r="0" t="4132"/>
            <a:stretch/>
          </p:blipFill>
          <p:spPr>
            <a:xfrm>
              <a:off x="21385050" y="17069275"/>
              <a:ext cx="11430000" cy="10134600"/>
            </a:xfrm>
            <a:prstGeom prst="rect">
              <a:avLst/>
            </a:prstGeom>
            <a:noFill/>
            <a:ln cap="flat" cmpd="sng" w="76200">
              <a:solidFill>
                <a:schemeClr val="dk2"/>
              </a:solidFill>
              <a:prstDash val="solid"/>
              <a:round/>
              <a:headEnd len="sm" w="sm" type="none"/>
              <a:tailEnd len="sm" w="sm" type="none"/>
            </a:ln>
          </p:spPr>
        </p:pic>
        <p:pic>
          <p:nvPicPr>
            <p:cNvPr id="63" name="Google Shape;63;p1"/>
            <p:cNvPicPr preferRelativeResize="0"/>
            <p:nvPr/>
          </p:nvPicPr>
          <p:blipFill>
            <a:blip r:embed="rId9">
              <a:alphaModFix/>
            </a:blip>
            <a:stretch>
              <a:fillRect/>
            </a:stretch>
          </p:blipFill>
          <p:spPr>
            <a:xfrm>
              <a:off x="9955050" y="17069275"/>
              <a:ext cx="11430001" cy="10134600"/>
            </a:xfrm>
            <a:prstGeom prst="rect">
              <a:avLst/>
            </a:prstGeom>
            <a:noFill/>
            <a:ln cap="flat" cmpd="sng" w="76200">
              <a:solidFill>
                <a:schemeClr val="dk2"/>
              </a:solidFill>
              <a:prstDash val="solid"/>
              <a:round/>
              <a:headEnd len="sm" w="sm" type="none"/>
              <a:tailEnd len="sm" w="sm" type="none"/>
            </a:ln>
          </p:spPr>
        </p:pic>
      </p:grpSp>
      <p:sp>
        <p:nvSpPr>
          <p:cNvPr id="64" name="Google Shape;64;p1"/>
          <p:cNvSpPr txBox="1"/>
          <p:nvPr/>
        </p:nvSpPr>
        <p:spPr>
          <a:xfrm>
            <a:off x="11778625" y="28980775"/>
            <a:ext cx="9499800" cy="615600"/>
          </a:xfrm>
          <a:prstGeom prst="rect">
            <a:avLst/>
          </a:prstGeom>
          <a:solidFill>
            <a:schemeClr val="lt1">
              <a:alpha val="41570"/>
            </a:scheme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800"/>
              <a:t>Figure 2. Image of 3D printed permeation cell prototype</a:t>
            </a:r>
            <a:endParaRPr i="1" sz="2800"/>
          </a:p>
        </p:txBody>
      </p:sp>
      <p:cxnSp>
        <p:nvCxnSpPr>
          <p:cNvPr id="65" name="Google Shape;65;p1"/>
          <p:cNvCxnSpPr/>
          <p:nvPr/>
        </p:nvCxnSpPr>
        <p:spPr>
          <a:xfrm flipH="1" rot="10800000">
            <a:off x="11850825" y="22345700"/>
            <a:ext cx="4225500" cy="174000"/>
          </a:xfrm>
          <a:prstGeom prst="straightConnector1">
            <a:avLst/>
          </a:prstGeom>
          <a:noFill/>
          <a:ln cap="flat" cmpd="sng" w="114300">
            <a:solidFill>
              <a:schemeClr val="lt1"/>
            </a:solidFill>
            <a:prstDash val="solid"/>
            <a:round/>
            <a:headEnd len="med" w="med" type="none"/>
            <a:tailEnd len="med" w="med" type="none"/>
          </a:ln>
        </p:spPr>
      </p:cxnSp>
      <p:sp>
        <p:nvSpPr>
          <p:cNvPr id="66" name="Google Shape;66;p1"/>
          <p:cNvSpPr txBox="1"/>
          <p:nvPr/>
        </p:nvSpPr>
        <p:spPr>
          <a:xfrm>
            <a:off x="13281050" y="20920263"/>
            <a:ext cx="19032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rPr>
              <a:t>l</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US" sz="4000">
                <a:solidFill>
                  <a:schemeClr val="lt1"/>
                </a:solidFill>
              </a:rPr>
              <a:t>80 mm</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cxnSp>
        <p:nvCxnSpPr>
          <p:cNvPr id="67" name="Google Shape;67;p1"/>
          <p:cNvCxnSpPr/>
          <p:nvPr/>
        </p:nvCxnSpPr>
        <p:spPr>
          <a:xfrm>
            <a:off x="17232625" y="22318975"/>
            <a:ext cx="3189000" cy="0"/>
          </a:xfrm>
          <a:prstGeom prst="straightConnector1">
            <a:avLst/>
          </a:prstGeom>
          <a:noFill/>
          <a:ln cap="flat" cmpd="sng" w="114300">
            <a:solidFill>
              <a:schemeClr val="lt1"/>
            </a:solidFill>
            <a:prstDash val="solid"/>
            <a:round/>
            <a:headEnd len="med" w="med" type="none"/>
            <a:tailEnd len="med" w="med" type="none"/>
          </a:ln>
        </p:spPr>
      </p:cxnSp>
      <p:sp>
        <p:nvSpPr>
          <p:cNvPr id="68" name="Google Shape;68;p1"/>
          <p:cNvSpPr txBox="1"/>
          <p:nvPr/>
        </p:nvSpPr>
        <p:spPr>
          <a:xfrm>
            <a:off x="18089975" y="21457421"/>
            <a:ext cx="2322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rPr>
              <a:t>60 mm</a:t>
            </a:r>
            <a:endParaRPr b="1" sz="2000">
              <a:solidFill>
                <a:schemeClr val="lt1"/>
              </a:solidFill>
            </a:endParaRPr>
          </a:p>
          <a:p>
            <a:pPr indent="0" lvl="0" marL="0" rtl="0" algn="l">
              <a:spcBef>
                <a:spcPts val="0"/>
              </a:spcBef>
              <a:spcAft>
                <a:spcPts val="0"/>
              </a:spcAft>
              <a:buNone/>
            </a:pPr>
            <a:r>
              <a:t/>
            </a:r>
            <a:endParaRPr b="1" sz="2000">
              <a:solidFill>
                <a:schemeClr val="lt1"/>
              </a:solidFill>
            </a:endParaRPr>
          </a:p>
        </p:txBody>
      </p:sp>
      <p:cxnSp>
        <p:nvCxnSpPr>
          <p:cNvPr id="69" name="Google Shape;69;p1"/>
          <p:cNvCxnSpPr/>
          <p:nvPr/>
        </p:nvCxnSpPr>
        <p:spPr>
          <a:xfrm>
            <a:off x="13281061" y="27134533"/>
            <a:ext cx="75000" cy="1074600"/>
          </a:xfrm>
          <a:prstGeom prst="straightConnector1">
            <a:avLst/>
          </a:prstGeom>
          <a:noFill/>
          <a:ln cap="flat" cmpd="sng" w="114300">
            <a:solidFill>
              <a:schemeClr val="lt1"/>
            </a:solidFill>
            <a:prstDash val="solid"/>
            <a:round/>
            <a:headEnd len="med" w="med" type="none"/>
            <a:tailEnd len="med" w="med" type="none"/>
          </a:ln>
        </p:spPr>
      </p:cxnSp>
      <p:sp>
        <p:nvSpPr>
          <p:cNvPr id="70" name="Google Shape;70;p1"/>
          <p:cNvSpPr txBox="1"/>
          <p:nvPr/>
        </p:nvSpPr>
        <p:spPr>
          <a:xfrm>
            <a:off x="13700850" y="27271620"/>
            <a:ext cx="3189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000">
                <a:solidFill>
                  <a:schemeClr val="lt1"/>
                </a:solidFill>
              </a:rPr>
              <a:t>23 mm</a:t>
            </a:r>
            <a:endParaRPr b="1" sz="4000">
              <a:solidFill>
                <a:schemeClr val="lt1"/>
              </a:solidFill>
            </a:endParaRPr>
          </a:p>
        </p:txBody>
      </p:sp>
      <p:graphicFrame>
        <p:nvGraphicFramePr>
          <p:cNvPr id="71" name="Google Shape;71;p1"/>
          <p:cNvGraphicFramePr/>
          <p:nvPr/>
        </p:nvGraphicFramePr>
        <p:xfrm>
          <a:off x="33111013" y="7755113"/>
          <a:ext cx="3000000" cy="3000000"/>
        </p:xfrm>
        <a:graphic>
          <a:graphicData uri="http://schemas.openxmlformats.org/drawingml/2006/table">
            <a:tbl>
              <a:tblPr>
                <a:noFill/>
                <a:tableStyleId>{4BDC0B8F-676D-4CE7-94A0-DF4B3FBCFCF1}</a:tableStyleId>
              </a:tblPr>
              <a:tblGrid>
                <a:gridCol w="2899625"/>
                <a:gridCol w="3220575"/>
                <a:gridCol w="3136600"/>
              </a:tblGrid>
              <a:tr h="570600">
                <a:tc>
                  <a:txBody>
                    <a:bodyPr/>
                    <a:lstStyle/>
                    <a:p>
                      <a:pPr indent="0" lvl="0" marL="0" rtl="0" algn="ctr">
                        <a:spcBef>
                          <a:spcPts val="0"/>
                        </a:spcBef>
                        <a:spcAft>
                          <a:spcPts val="0"/>
                        </a:spcAft>
                        <a:buNone/>
                      </a:pPr>
                      <a:r>
                        <a:rPr b="1" lang="en-US" sz="2300">
                          <a:solidFill>
                            <a:srgbClr val="FFFFFF"/>
                          </a:solidFill>
                        </a:rPr>
                        <a:t>Sample Number</a:t>
                      </a:r>
                      <a:endParaRPr b="1" sz="2300">
                        <a:solidFill>
                          <a:srgbClr val="FFFFFF"/>
                        </a:solidFill>
                      </a:endParaRPr>
                    </a:p>
                  </a:txBody>
                  <a:tcPr marT="91425" marB="91425" marR="91425" marL="91425">
                    <a:solidFill>
                      <a:srgbClr val="500000"/>
                    </a:solidFill>
                  </a:tcPr>
                </a:tc>
                <a:tc>
                  <a:txBody>
                    <a:bodyPr/>
                    <a:lstStyle/>
                    <a:p>
                      <a:pPr indent="0" lvl="0" marL="0" rtl="0" algn="ctr">
                        <a:spcBef>
                          <a:spcPts val="0"/>
                        </a:spcBef>
                        <a:spcAft>
                          <a:spcPts val="0"/>
                        </a:spcAft>
                        <a:buNone/>
                      </a:pPr>
                      <a:r>
                        <a:rPr b="1" lang="en-US" sz="2300">
                          <a:solidFill>
                            <a:srgbClr val="FFFFFF"/>
                          </a:solidFill>
                        </a:rPr>
                        <a:t>Control UTS (MPa)</a:t>
                      </a:r>
                      <a:endParaRPr b="1" sz="2300">
                        <a:solidFill>
                          <a:srgbClr val="FFFFFF"/>
                        </a:solidFill>
                      </a:endParaRPr>
                    </a:p>
                  </a:txBody>
                  <a:tcPr marT="91425" marB="91425" marR="91425" marL="91425">
                    <a:solidFill>
                      <a:srgbClr val="500000"/>
                    </a:solidFill>
                  </a:tcPr>
                </a:tc>
                <a:tc>
                  <a:txBody>
                    <a:bodyPr/>
                    <a:lstStyle/>
                    <a:p>
                      <a:pPr indent="0" lvl="0" marL="0" rtl="0" algn="ctr">
                        <a:spcBef>
                          <a:spcPts val="0"/>
                        </a:spcBef>
                        <a:spcAft>
                          <a:spcPts val="0"/>
                        </a:spcAft>
                        <a:buNone/>
                      </a:pPr>
                      <a:r>
                        <a:rPr b="1" lang="en-US" sz="2300">
                          <a:solidFill>
                            <a:srgbClr val="FFFFFF"/>
                          </a:solidFill>
                        </a:rPr>
                        <a:t>Aged UTS (MPa)</a:t>
                      </a:r>
                      <a:endParaRPr b="1" sz="2300">
                        <a:solidFill>
                          <a:srgbClr val="FFFFFF"/>
                        </a:solidFill>
                      </a:endParaRPr>
                    </a:p>
                  </a:txBody>
                  <a:tcPr marT="91425" marB="91425" marR="91425" marL="91425">
                    <a:solidFill>
                      <a:srgbClr val="500000"/>
                    </a:solidFill>
                  </a:tcPr>
                </a:tc>
              </a:tr>
              <a:tr h="570600">
                <a:tc>
                  <a:txBody>
                    <a:bodyPr/>
                    <a:lstStyle/>
                    <a:p>
                      <a:pPr indent="0" lvl="0" marL="0" rtl="0" algn="ctr">
                        <a:spcBef>
                          <a:spcPts val="0"/>
                        </a:spcBef>
                        <a:spcAft>
                          <a:spcPts val="0"/>
                        </a:spcAft>
                        <a:buNone/>
                      </a:pPr>
                      <a:r>
                        <a:rPr lang="en-US" sz="2300"/>
                        <a:t>1</a:t>
                      </a:r>
                      <a:endParaRPr sz="2300"/>
                    </a:p>
                  </a:txBody>
                  <a:tcPr marT="91425" marB="91425" marR="91425" marL="91425"/>
                </a:tc>
                <a:tc>
                  <a:txBody>
                    <a:bodyPr/>
                    <a:lstStyle/>
                    <a:p>
                      <a:pPr indent="0" lvl="0" marL="0" rtl="0" algn="ctr">
                        <a:spcBef>
                          <a:spcPts val="0"/>
                        </a:spcBef>
                        <a:spcAft>
                          <a:spcPts val="0"/>
                        </a:spcAft>
                        <a:buNone/>
                      </a:pPr>
                      <a:r>
                        <a:rPr lang="en-US" sz="2300"/>
                        <a:t>14.58</a:t>
                      </a:r>
                      <a:endParaRPr sz="2300"/>
                    </a:p>
                  </a:txBody>
                  <a:tcPr marT="91425" marB="91425" marR="91425" marL="91425"/>
                </a:tc>
                <a:tc>
                  <a:txBody>
                    <a:bodyPr/>
                    <a:lstStyle/>
                    <a:p>
                      <a:pPr indent="0" lvl="0" marL="0" rtl="0" algn="ctr">
                        <a:spcBef>
                          <a:spcPts val="0"/>
                        </a:spcBef>
                        <a:spcAft>
                          <a:spcPts val="0"/>
                        </a:spcAft>
                        <a:buNone/>
                      </a:pPr>
                      <a:r>
                        <a:rPr lang="en-US" sz="2300"/>
                        <a:t>10.90</a:t>
                      </a:r>
                      <a:endParaRPr sz="2300"/>
                    </a:p>
                  </a:txBody>
                  <a:tcPr marT="91425" marB="91425" marR="91425" marL="91425"/>
                </a:tc>
              </a:tr>
              <a:tr h="570600">
                <a:tc>
                  <a:txBody>
                    <a:bodyPr/>
                    <a:lstStyle/>
                    <a:p>
                      <a:pPr indent="0" lvl="0" marL="0" rtl="0" algn="ctr">
                        <a:spcBef>
                          <a:spcPts val="0"/>
                        </a:spcBef>
                        <a:spcAft>
                          <a:spcPts val="0"/>
                        </a:spcAft>
                        <a:buNone/>
                      </a:pPr>
                      <a:r>
                        <a:rPr lang="en-US" sz="2300"/>
                        <a:t>2</a:t>
                      </a:r>
                      <a:endParaRPr sz="2300"/>
                    </a:p>
                  </a:txBody>
                  <a:tcPr marT="91425" marB="91425" marR="91425" marL="91425"/>
                </a:tc>
                <a:tc>
                  <a:txBody>
                    <a:bodyPr/>
                    <a:lstStyle/>
                    <a:p>
                      <a:pPr indent="0" lvl="0" marL="0" rtl="0" algn="ctr">
                        <a:spcBef>
                          <a:spcPts val="0"/>
                        </a:spcBef>
                        <a:spcAft>
                          <a:spcPts val="0"/>
                        </a:spcAft>
                        <a:buNone/>
                      </a:pPr>
                      <a:r>
                        <a:rPr lang="en-US" sz="2300"/>
                        <a:t>12.60</a:t>
                      </a:r>
                      <a:endParaRPr sz="2300"/>
                    </a:p>
                  </a:txBody>
                  <a:tcPr marT="91425" marB="91425" marR="91425" marL="91425"/>
                </a:tc>
                <a:tc>
                  <a:txBody>
                    <a:bodyPr/>
                    <a:lstStyle/>
                    <a:p>
                      <a:pPr indent="0" lvl="0" marL="0" rtl="0" algn="ctr">
                        <a:spcBef>
                          <a:spcPts val="0"/>
                        </a:spcBef>
                        <a:spcAft>
                          <a:spcPts val="0"/>
                        </a:spcAft>
                        <a:buNone/>
                      </a:pPr>
                      <a:r>
                        <a:rPr lang="en-US" sz="2300"/>
                        <a:t>9.37</a:t>
                      </a:r>
                      <a:endParaRPr sz="2300"/>
                    </a:p>
                  </a:txBody>
                  <a:tcPr marT="91425" marB="91425" marR="91425" marL="91425"/>
                </a:tc>
              </a:tr>
              <a:tr h="570600">
                <a:tc>
                  <a:txBody>
                    <a:bodyPr/>
                    <a:lstStyle/>
                    <a:p>
                      <a:pPr indent="0" lvl="0" marL="0" rtl="0" algn="ctr">
                        <a:spcBef>
                          <a:spcPts val="0"/>
                        </a:spcBef>
                        <a:spcAft>
                          <a:spcPts val="0"/>
                        </a:spcAft>
                        <a:buNone/>
                      </a:pPr>
                      <a:r>
                        <a:rPr lang="en-US" sz="2300"/>
                        <a:t>3</a:t>
                      </a:r>
                      <a:endParaRPr sz="2300"/>
                    </a:p>
                  </a:txBody>
                  <a:tcPr marT="91425" marB="91425" marR="91425" marL="91425"/>
                </a:tc>
                <a:tc>
                  <a:txBody>
                    <a:bodyPr/>
                    <a:lstStyle/>
                    <a:p>
                      <a:pPr indent="0" lvl="0" marL="0" rtl="0" algn="ctr">
                        <a:spcBef>
                          <a:spcPts val="0"/>
                        </a:spcBef>
                        <a:spcAft>
                          <a:spcPts val="0"/>
                        </a:spcAft>
                        <a:buNone/>
                      </a:pPr>
                      <a:r>
                        <a:rPr lang="en-US" sz="2300"/>
                        <a:t>11.93</a:t>
                      </a:r>
                      <a:endParaRPr sz="2300"/>
                    </a:p>
                  </a:txBody>
                  <a:tcPr marT="91425" marB="91425" marR="91425" marL="91425"/>
                </a:tc>
                <a:tc>
                  <a:txBody>
                    <a:bodyPr/>
                    <a:lstStyle/>
                    <a:p>
                      <a:pPr indent="0" lvl="0" marL="0" rtl="0" algn="ctr">
                        <a:spcBef>
                          <a:spcPts val="0"/>
                        </a:spcBef>
                        <a:spcAft>
                          <a:spcPts val="0"/>
                        </a:spcAft>
                        <a:buNone/>
                      </a:pPr>
                      <a:r>
                        <a:rPr lang="en-US" sz="2300"/>
                        <a:t>9.73</a:t>
                      </a:r>
                      <a:endParaRPr sz="2300"/>
                    </a:p>
                  </a:txBody>
                  <a:tcPr marT="91425" marB="91425" marR="91425" marL="91425"/>
                </a:tc>
              </a:tr>
              <a:tr h="570600">
                <a:tc>
                  <a:txBody>
                    <a:bodyPr/>
                    <a:lstStyle/>
                    <a:p>
                      <a:pPr indent="0" lvl="0" marL="0" rtl="0" algn="ctr">
                        <a:spcBef>
                          <a:spcPts val="0"/>
                        </a:spcBef>
                        <a:spcAft>
                          <a:spcPts val="0"/>
                        </a:spcAft>
                        <a:buNone/>
                      </a:pPr>
                      <a:r>
                        <a:rPr lang="en-US" sz="2300"/>
                        <a:t>4</a:t>
                      </a:r>
                      <a:endParaRPr sz="2300"/>
                    </a:p>
                  </a:txBody>
                  <a:tcPr marT="91425" marB="91425" marR="91425" marL="91425"/>
                </a:tc>
                <a:tc>
                  <a:txBody>
                    <a:bodyPr/>
                    <a:lstStyle/>
                    <a:p>
                      <a:pPr indent="0" lvl="0" marL="0" rtl="0" algn="ctr">
                        <a:spcBef>
                          <a:spcPts val="0"/>
                        </a:spcBef>
                        <a:spcAft>
                          <a:spcPts val="0"/>
                        </a:spcAft>
                        <a:buNone/>
                      </a:pPr>
                      <a:r>
                        <a:rPr lang="en-US" sz="2300"/>
                        <a:t>13.48</a:t>
                      </a:r>
                      <a:endParaRPr sz="2300"/>
                    </a:p>
                  </a:txBody>
                  <a:tcPr marT="91425" marB="91425" marR="91425" marL="91425"/>
                </a:tc>
                <a:tc>
                  <a:txBody>
                    <a:bodyPr/>
                    <a:lstStyle/>
                    <a:p>
                      <a:pPr indent="0" lvl="0" marL="0" rtl="0" algn="ctr">
                        <a:spcBef>
                          <a:spcPts val="0"/>
                        </a:spcBef>
                        <a:spcAft>
                          <a:spcPts val="0"/>
                        </a:spcAft>
                        <a:buNone/>
                      </a:pPr>
                      <a:r>
                        <a:rPr lang="en-US" sz="2300"/>
                        <a:t>8.55</a:t>
                      </a:r>
                      <a:endParaRPr sz="2300"/>
                    </a:p>
                  </a:txBody>
                  <a:tcPr marT="91425" marB="91425" marR="91425" marL="91425"/>
                </a:tc>
              </a:tr>
              <a:tr h="570600">
                <a:tc>
                  <a:txBody>
                    <a:bodyPr/>
                    <a:lstStyle/>
                    <a:p>
                      <a:pPr indent="0" lvl="0" marL="0" rtl="0" algn="ctr">
                        <a:spcBef>
                          <a:spcPts val="0"/>
                        </a:spcBef>
                        <a:spcAft>
                          <a:spcPts val="0"/>
                        </a:spcAft>
                        <a:buNone/>
                      </a:pPr>
                      <a:r>
                        <a:rPr lang="en-US" sz="2300"/>
                        <a:t>5</a:t>
                      </a:r>
                      <a:endParaRPr sz="2300"/>
                    </a:p>
                  </a:txBody>
                  <a:tcPr marT="91425" marB="91425" marR="91425" marL="91425"/>
                </a:tc>
                <a:tc>
                  <a:txBody>
                    <a:bodyPr/>
                    <a:lstStyle/>
                    <a:p>
                      <a:pPr indent="0" lvl="0" marL="0" rtl="0" algn="ctr">
                        <a:spcBef>
                          <a:spcPts val="0"/>
                        </a:spcBef>
                        <a:spcAft>
                          <a:spcPts val="0"/>
                        </a:spcAft>
                        <a:buNone/>
                      </a:pPr>
                      <a:r>
                        <a:rPr lang="en-US" sz="2300"/>
                        <a:t>10.73</a:t>
                      </a:r>
                      <a:endParaRPr sz="2300"/>
                    </a:p>
                  </a:txBody>
                  <a:tcPr marT="91425" marB="91425" marR="91425" marL="91425"/>
                </a:tc>
                <a:tc>
                  <a:txBody>
                    <a:bodyPr/>
                    <a:lstStyle/>
                    <a:p>
                      <a:pPr indent="0" lvl="0" marL="0" rtl="0" algn="ctr">
                        <a:spcBef>
                          <a:spcPts val="0"/>
                        </a:spcBef>
                        <a:spcAft>
                          <a:spcPts val="0"/>
                        </a:spcAft>
                        <a:buNone/>
                      </a:pPr>
                      <a:r>
                        <a:rPr lang="en-US" sz="2300"/>
                        <a:t>7.21</a:t>
                      </a:r>
                      <a:endParaRPr sz="2300"/>
                    </a:p>
                  </a:txBody>
                  <a:tcPr marT="91425" marB="91425" marR="91425" marL="91425"/>
                </a:tc>
              </a:tr>
            </a:tbl>
          </a:graphicData>
        </a:graphic>
      </p:graphicFrame>
      <p:sp>
        <p:nvSpPr>
          <p:cNvPr id="72" name="Google Shape;72;p1"/>
          <p:cNvSpPr txBox="1"/>
          <p:nvPr/>
        </p:nvSpPr>
        <p:spPr>
          <a:xfrm>
            <a:off x="32706250" y="23549125"/>
            <a:ext cx="10705800" cy="6003000"/>
          </a:xfrm>
          <a:prstGeom prst="rect">
            <a:avLst/>
          </a:prstGeom>
          <a:noFill/>
          <a:ln>
            <a:noFill/>
          </a:ln>
        </p:spPr>
        <p:txBody>
          <a:bodyPr anchorCtr="0" anchor="t" bIns="91425" lIns="91425" spcFirstLastPara="1" rIns="91425" wrap="square" tIns="91425">
            <a:spAutoFit/>
          </a:bodyPr>
          <a:lstStyle/>
          <a:p>
            <a:pPr indent="-243840" lvl="0" marL="243840" rtl="0" algn="l">
              <a:spcBef>
                <a:spcPts val="0"/>
              </a:spcBef>
              <a:spcAft>
                <a:spcPts val="0"/>
              </a:spcAft>
              <a:buNone/>
            </a:pPr>
            <a:r>
              <a:rPr lang="en-US" sz="2500">
                <a:uFill>
                  <a:noFill/>
                </a:uFill>
                <a:latin typeface="Times New Roman"/>
                <a:ea typeface="Times New Roman"/>
                <a:cs typeface="Times New Roman"/>
                <a:sym typeface="Times New Roman"/>
                <a:hlinkClick r:id="rId10"/>
              </a:rPr>
              <a:t>1)	DES. </a:t>
            </a:r>
            <a:r>
              <a:rPr i="1" lang="en-US" sz="2500">
                <a:uFill>
                  <a:noFill/>
                </a:uFill>
                <a:latin typeface="Times New Roman"/>
                <a:ea typeface="Times New Roman"/>
                <a:cs typeface="Times New Roman"/>
                <a:sym typeface="Times New Roman"/>
                <a:hlinkClick r:id="rId11"/>
              </a:rPr>
              <a:t>Constant Temperature Accelerated Life Testing using the Arrhenius Relationship</a:t>
            </a:r>
            <a:r>
              <a:rPr lang="en-US" sz="2500">
                <a:uFill>
                  <a:noFill/>
                </a:uFill>
                <a:latin typeface="Times New Roman"/>
                <a:ea typeface="Times New Roman"/>
                <a:cs typeface="Times New Roman"/>
                <a:sym typeface="Times New Roman"/>
                <a:hlinkClick r:id="rId12"/>
              </a:rPr>
              <a:t>. Delserro Engineering Solutions. https://www.desolutions.com/blog/2013/08/constant-temperature-accelerated-life-testing-using-the-arrhenius-relationship/ (accessed 2023-03-02).</a:t>
            </a:r>
            <a:endParaRPr sz="2500">
              <a:latin typeface="Times New Roman"/>
              <a:ea typeface="Times New Roman"/>
              <a:cs typeface="Times New Roman"/>
              <a:sym typeface="Times New Roman"/>
            </a:endParaRPr>
          </a:p>
          <a:p>
            <a:pPr indent="-243840" lvl="0" marL="243840" rtl="0" algn="l">
              <a:spcBef>
                <a:spcPts val="0"/>
              </a:spcBef>
              <a:spcAft>
                <a:spcPts val="0"/>
              </a:spcAft>
              <a:buNone/>
            </a:pPr>
            <a:r>
              <a:rPr lang="en-US" sz="2500">
                <a:uFill>
                  <a:noFill/>
                </a:uFill>
                <a:latin typeface="Times New Roman"/>
                <a:ea typeface="Times New Roman"/>
                <a:cs typeface="Times New Roman"/>
                <a:sym typeface="Times New Roman"/>
                <a:hlinkClick r:id="rId13"/>
              </a:rPr>
              <a:t>(2)	</a:t>
            </a:r>
            <a:r>
              <a:rPr i="1" lang="en-US" sz="2500">
                <a:uFill>
                  <a:noFill/>
                </a:uFill>
                <a:latin typeface="Times New Roman"/>
                <a:ea typeface="Times New Roman"/>
                <a:cs typeface="Times New Roman"/>
                <a:sym typeface="Times New Roman"/>
                <a:hlinkClick r:id="rId14"/>
              </a:rPr>
              <a:t>Hydrogen for refineries is increasingly provided by industrial suppliers</a:t>
            </a:r>
            <a:r>
              <a:rPr lang="en-US" sz="2500">
                <a:uFill>
                  <a:noFill/>
                </a:uFill>
                <a:latin typeface="Times New Roman"/>
                <a:ea typeface="Times New Roman"/>
                <a:cs typeface="Times New Roman"/>
                <a:sym typeface="Times New Roman"/>
                <a:hlinkClick r:id="rId15"/>
              </a:rPr>
              <a:t>. https://www.eia.gov/todayinenergy/detail.php?id=24612 (accessed 2023-03-02).</a:t>
            </a:r>
            <a:endParaRPr sz="2500">
              <a:latin typeface="Times New Roman"/>
              <a:ea typeface="Times New Roman"/>
              <a:cs typeface="Times New Roman"/>
              <a:sym typeface="Times New Roman"/>
            </a:endParaRPr>
          </a:p>
          <a:p>
            <a:pPr indent="-243840" lvl="0" marL="243840" rtl="0" algn="l">
              <a:spcBef>
                <a:spcPts val="0"/>
              </a:spcBef>
              <a:spcAft>
                <a:spcPts val="0"/>
              </a:spcAft>
              <a:buNone/>
            </a:pPr>
            <a:r>
              <a:rPr lang="en-US" sz="2500">
                <a:uFill>
                  <a:noFill/>
                </a:uFill>
                <a:latin typeface="Times New Roman"/>
                <a:ea typeface="Times New Roman"/>
                <a:cs typeface="Times New Roman"/>
                <a:sym typeface="Times New Roman"/>
                <a:hlinkClick r:id="rId16"/>
              </a:rPr>
              <a:t>(3)	Wilson, M. A.; Frischknecht, A. L. High-Pressure Hydrogen Decompression in Sulfur Crosslinked Elastomers. </a:t>
            </a:r>
            <a:r>
              <a:rPr i="1" lang="en-US" sz="2500">
                <a:uFill>
                  <a:noFill/>
                </a:uFill>
                <a:latin typeface="Times New Roman"/>
                <a:ea typeface="Times New Roman"/>
                <a:cs typeface="Times New Roman"/>
                <a:sym typeface="Times New Roman"/>
                <a:hlinkClick r:id="rId17"/>
              </a:rPr>
              <a:t>Int. J. Hydrog. Energy </a:t>
            </a:r>
            <a:r>
              <a:rPr b="1" lang="en-US" sz="2500">
                <a:uFill>
                  <a:noFill/>
                </a:uFill>
                <a:latin typeface="Times New Roman"/>
                <a:ea typeface="Times New Roman"/>
                <a:cs typeface="Times New Roman"/>
                <a:sym typeface="Times New Roman"/>
                <a:hlinkClick r:id="rId18"/>
              </a:rPr>
              <a:t>2022</a:t>
            </a:r>
            <a:r>
              <a:rPr lang="en-US" sz="2500">
                <a:uFill>
                  <a:noFill/>
                </a:uFill>
                <a:latin typeface="Times New Roman"/>
                <a:ea typeface="Times New Roman"/>
                <a:cs typeface="Times New Roman"/>
                <a:sym typeface="Times New Roman"/>
                <a:hlinkClick r:id="rId19"/>
              </a:rPr>
              <a:t>, </a:t>
            </a:r>
            <a:r>
              <a:rPr i="1" lang="en-US" sz="2500">
                <a:uFill>
                  <a:noFill/>
                </a:uFill>
                <a:latin typeface="Times New Roman"/>
                <a:ea typeface="Times New Roman"/>
                <a:cs typeface="Times New Roman"/>
                <a:sym typeface="Times New Roman"/>
                <a:hlinkClick r:id="rId20"/>
              </a:rPr>
              <a:t>47</a:t>
            </a:r>
            <a:r>
              <a:rPr lang="en-US" sz="2500">
                <a:uFill>
                  <a:noFill/>
                </a:uFill>
                <a:latin typeface="Times New Roman"/>
                <a:ea typeface="Times New Roman"/>
                <a:cs typeface="Times New Roman"/>
                <a:sym typeface="Times New Roman"/>
                <a:hlinkClick r:id="rId21"/>
              </a:rPr>
              <a:t> (33), 15094–15106. https://doi.org/10.1016/j.ijhydene.2022.03.015.</a:t>
            </a:r>
            <a:endParaRPr sz="2500">
              <a:latin typeface="Times New Roman"/>
              <a:ea typeface="Times New Roman"/>
              <a:cs typeface="Times New Roman"/>
              <a:sym typeface="Times New Roman"/>
            </a:endParaRPr>
          </a:p>
          <a:p>
            <a:pPr indent="-243840" lvl="0" marL="243840" rtl="0" algn="l">
              <a:spcBef>
                <a:spcPts val="0"/>
              </a:spcBef>
              <a:spcAft>
                <a:spcPts val="0"/>
              </a:spcAft>
              <a:buNone/>
            </a:pPr>
            <a:r>
              <a:rPr lang="en-US" sz="2500">
                <a:uFill>
                  <a:noFill/>
                </a:uFill>
                <a:latin typeface="Times New Roman"/>
                <a:ea typeface="Times New Roman"/>
                <a:cs typeface="Times New Roman"/>
                <a:sym typeface="Times New Roman"/>
                <a:hlinkClick r:id="rId22"/>
              </a:rPr>
              <a:t>(4)	Zhang, D.; Liu, W.; Qian, Y.; Que, J. Permeation of Hydrogen in Hastelloy C-276 Alloy at High Temperature. </a:t>
            </a:r>
            <a:r>
              <a:rPr i="1" lang="en-US" sz="2500">
                <a:uFill>
                  <a:noFill/>
                </a:uFill>
                <a:latin typeface="Times New Roman"/>
                <a:ea typeface="Times New Roman"/>
                <a:cs typeface="Times New Roman"/>
                <a:sym typeface="Times New Roman"/>
                <a:hlinkClick r:id="rId23"/>
              </a:rPr>
              <a:t>Fusion Sci. Technol. </a:t>
            </a:r>
            <a:r>
              <a:rPr b="1" lang="en-US" sz="2500">
                <a:uFill>
                  <a:noFill/>
                </a:uFill>
                <a:latin typeface="Times New Roman"/>
                <a:ea typeface="Times New Roman"/>
                <a:cs typeface="Times New Roman"/>
                <a:sym typeface="Times New Roman"/>
                <a:hlinkClick r:id="rId24"/>
              </a:rPr>
              <a:t>2015</a:t>
            </a:r>
            <a:r>
              <a:rPr lang="en-US" sz="2500">
                <a:uFill>
                  <a:noFill/>
                </a:uFill>
                <a:latin typeface="Times New Roman"/>
                <a:ea typeface="Times New Roman"/>
                <a:cs typeface="Times New Roman"/>
                <a:sym typeface="Times New Roman"/>
                <a:hlinkClick r:id="rId25"/>
              </a:rPr>
              <a:t>, </a:t>
            </a:r>
            <a:r>
              <a:rPr i="1" lang="en-US" sz="2500">
                <a:uFill>
                  <a:noFill/>
                </a:uFill>
                <a:latin typeface="Times New Roman"/>
                <a:ea typeface="Times New Roman"/>
                <a:cs typeface="Times New Roman"/>
                <a:sym typeface="Times New Roman"/>
                <a:hlinkClick r:id="rId26"/>
              </a:rPr>
              <a:t>67</a:t>
            </a:r>
            <a:r>
              <a:rPr lang="en-US" sz="2500">
                <a:uFill>
                  <a:noFill/>
                </a:uFill>
                <a:latin typeface="Times New Roman"/>
                <a:ea typeface="Times New Roman"/>
                <a:cs typeface="Times New Roman"/>
                <a:sym typeface="Times New Roman"/>
                <a:hlinkClick r:id="rId27"/>
              </a:rPr>
              <a:t> (3), 681–684. https://doi.org/10.13182/FST14-T109.</a:t>
            </a:r>
            <a:endParaRPr sz="2500">
              <a:latin typeface="Times New Roman"/>
              <a:ea typeface="Times New Roman"/>
              <a:cs typeface="Times New Roman"/>
              <a:sym typeface="Times New Roman"/>
            </a:endParaRPr>
          </a:p>
          <a:p>
            <a:pPr indent="-243840" lvl="0" marL="243840" rtl="0" algn="l">
              <a:spcBef>
                <a:spcPts val="0"/>
              </a:spcBef>
              <a:spcAft>
                <a:spcPts val="0"/>
              </a:spcAft>
              <a:buNone/>
            </a:pPr>
            <a:r>
              <a:rPr lang="en-US" sz="2500">
                <a:uFill>
                  <a:noFill/>
                </a:uFill>
                <a:latin typeface="Times New Roman"/>
                <a:ea typeface="Times New Roman"/>
                <a:cs typeface="Times New Roman"/>
                <a:sym typeface="Times New Roman"/>
                <a:hlinkClick r:id="rId28"/>
              </a:rPr>
              <a:t>(5)	C-276.Pdf. https://www.haynesintl.com/docs/default-source/pdfs/new-alloy-brochures/corrosion-resistant-alloys/brochures/c-276.pdf (accessed </a:t>
            </a:r>
            <a:r>
              <a:rPr lang="en-US" sz="2800">
                <a:uFill>
                  <a:noFill/>
                </a:uFill>
                <a:latin typeface="Times New Roman"/>
                <a:ea typeface="Times New Roman"/>
                <a:cs typeface="Times New Roman"/>
                <a:sym typeface="Times New Roman"/>
                <a:hlinkClick r:id="rId29"/>
              </a:rPr>
              <a:t>2022-12-07)</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