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8.png" ContentType="image/png"/>
  <Override PartName="/ppt/media/image9.png" ContentType="image/png"/>
  <Override PartName="/ppt/presProps.xml" ContentType="application/vnd.openxmlformats-officedocument.presentationml.presPro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1.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40EA6BD0-74F6-4FA0-9DD0-9093538D4FB7}"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lgn="ctr">
              <a:buNone/>
            </a:pPr>
            <a:endParaRPr b="0" lang="en-US" sz="2700" spc="-1" strike="noStrike">
              <a:solidFill>
                <a:srgbClr val="000000"/>
              </a:solidFill>
              <a:latin typeface="Arial"/>
            </a:endParaRPr>
          </a:p>
        </p:txBody>
      </p:sp>
      <p:sp>
        <p:nvSpPr>
          <p:cNvPr id="31" name="PlaceHolder 2"/>
          <p:cNvSpPr>
            <a:spLocks noGrp="1"/>
          </p:cNvSpPr>
          <p:nvPr>
            <p:ph/>
          </p:nvPr>
        </p:nvSpPr>
        <p:spPr>
          <a:xfrm>
            <a:off x="540000" y="1350000"/>
            <a:ext cx="9000000" cy="1716840"/>
          </a:xfrm>
          <a:prstGeom prst="rect">
            <a:avLst/>
          </a:prstGeom>
          <a:noFill/>
          <a:ln w="0">
            <a:noFill/>
          </a:ln>
        </p:spPr>
        <p:txBody>
          <a:bodyPr lIns="0" rIns="0" tIns="0" bIns="0" anchor="t">
            <a:normAutofit/>
          </a:bodyPr>
          <a:p>
            <a:pPr indent="0">
              <a:spcAft>
                <a:spcPts val="1057"/>
              </a:spcAft>
              <a:buNone/>
            </a:pPr>
            <a:endParaRPr b="0" lang="en-US" sz="2000" spc="-1" strike="noStrike">
              <a:solidFill>
                <a:srgbClr val="000000"/>
              </a:solidFill>
              <a:latin typeface="Arial"/>
            </a:endParaRPr>
          </a:p>
        </p:txBody>
      </p:sp>
      <p:sp>
        <p:nvSpPr>
          <p:cNvPr id="32" name="PlaceHolder 3"/>
          <p:cNvSpPr>
            <a:spLocks noGrp="1"/>
          </p:cNvSpPr>
          <p:nvPr>
            <p:ph/>
          </p:nvPr>
        </p:nvSpPr>
        <p:spPr>
          <a:xfrm>
            <a:off x="540000" y="3230280"/>
            <a:ext cx="9000000" cy="1716840"/>
          </a:xfrm>
          <a:prstGeom prst="rect">
            <a:avLst/>
          </a:prstGeom>
          <a:noFill/>
          <a:ln w="0">
            <a:noFill/>
          </a:ln>
        </p:spPr>
        <p:txBody>
          <a:bodyPr lIns="0" rIns="0" tIns="0" bIns="0" anchor="t">
            <a:normAutofit/>
          </a:bodyPr>
          <a:p>
            <a:pPr indent="0">
              <a:spcAft>
                <a:spcPts val="1057"/>
              </a:spcAft>
              <a:buNone/>
            </a:pPr>
            <a:endParaRPr b="0" lang="en-US" sz="20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1F8868EA-A4FF-4BC9-852D-2CB80826FEAE}"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lgn="ctr">
              <a:buNone/>
            </a:pPr>
            <a:endParaRPr b="0" lang="en-US" sz="2700" spc="-1" strike="noStrike">
              <a:solidFill>
                <a:srgbClr val="000000"/>
              </a:solidFill>
              <a:latin typeface="Arial"/>
            </a:endParaRPr>
          </a:p>
        </p:txBody>
      </p:sp>
      <p:sp>
        <p:nvSpPr>
          <p:cNvPr id="34" name="PlaceHolder 2"/>
          <p:cNvSpPr>
            <a:spLocks noGrp="1"/>
          </p:cNvSpPr>
          <p:nvPr>
            <p:ph/>
          </p:nvPr>
        </p:nvSpPr>
        <p:spPr>
          <a:xfrm>
            <a:off x="540000" y="1350000"/>
            <a:ext cx="4391640" cy="1716840"/>
          </a:xfrm>
          <a:prstGeom prst="rect">
            <a:avLst/>
          </a:prstGeom>
          <a:noFill/>
          <a:ln w="0">
            <a:noFill/>
          </a:ln>
        </p:spPr>
        <p:txBody>
          <a:bodyPr lIns="0" rIns="0" tIns="0" bIns="0" anchor="t">
            <a:normAutofit/>
          </a:bodyPr>
          <a:p>
            <a:pPr indent="0">
              <a:spcAft>
                <a:spcPts val="1057"/>
              </a:spcAft>
              <a:buNone/>
            </a:pPr>
            <a:endParaRPr b="0" lang="en-US" sz="2000" spc="-1" strike="noStrike">
              <a:solidFill>
                <a:srgbClr val="000000"/>
              </a:solidFill>
              <a:latin typeface="Arial"/>
            </a:endParaRPr>
          </a:p>
        </p:txBody>
      </p:sp>
      <p:sp>
        <p:nvSpPr>
          <p:cNvPr id="35" name="PlaceHolder 3"/>
          <p:cNvSpPr>
            <a:spLocks noGrp="1"/>
          </p:cNvSpPr>
          <p:nvPr>
            <p:ph/>
          </p:nvPr>
        </p:nvSpPr>
        <p:spPr>
          <a:xfrm>
            <a:off x="5151600" y="1350000"/>
            <a:ext cx="4391640" cy="1716840"/>
          </a:xfrm>
          <a:prstGeom prst="rect">
            <a:avLst/>
          </a:prstGeom>
          <a:noFill/>
          <a:ln w="0">
            <a:noFill/>
          </a:ln>
        </p:spPr>
        <p:txBody>
          <a:bodyPr lIns="0" rIns="0" tIns="0" bIns="0" anchor="t">
            <a:normAutofit/>
          </a:bodyPr>
          <a:p>
            <a:pPr indent="0">
              <a:spcAft>
                <a:spcPts val="1057"/>
              </a:spcAft>
              <a:buNone/>
            </a:pPr>
            <a:endParaRPr b="0" lang="en-US" sz="2000" spc="-1" strike="noStrike">
              <a:solidFill>
                <a:srgbClr val="000000"/>
              </a:solidFill>
              <a:latin typeface="Arial"/>
            </a:endParaRPr>
          </a:p>
        </p:txBody>
      </p:sp>
      <p:sp>
        <p:nvSpPr>
          <p:cNvPr id="36" name="PlaceHolder 4"/>
          <p:cNvSpPr>
            <a:spLocks noGrp="1"/>
          </p:cNvSpPr>
          <p:nvPr>
            <p:ph/>
          </p:nvPr>
        </p:nvSpPr>
        <p:spPr>
          <a:xfrm>
            <a:off x="540000" y="3230280"/>
            <a:ext cx="4391640" cy="1716840"/>
          </a:xfrm>
          <a:prstGeom prst="rect">
            <a:avLst/>
          </a:prstGeom>
          <a:noFill/>
          <a:ln w="0">
            <a:noFill/>
          </a:ln>
        </p:spPr>
        <p:txBody>
          <a:bodyPr lIns="0" rIns="0" tIns="0" bIns="0" anchor="t">
            <a:normAutofit/>
          </a:bodyPr>
          <a:p>
            <a:pPr indent="0">
              <a:spcAft>
                <a:spcPts val="1057"/>
              </a:spcAft>
              <a:buNone/>
            </a:pPr>
            <a:endParaRPr b="0" lang="en-US" sz="2000" spc="-1" strike="noStrike">
              <a:solidFill>
                <a:srgbClr val="000000"/>
              </a:solidFill>
              <a:latin typeface="Arial"/>
            </a:endParaRPr>
          </a:p>
        </p:txBody>
      </p:sp>
      <p:sp>
        <p:nvSpPr>
          <p:cNvPr id="37" name="PlaceHolder 5"/>
          <p:cNvSpPr>
            <a:spLocks noGrp="1"/>
          </p:cNvSpPr>
          <p:nvPr>
            <p:ph/>
          </p:nvPr>
        </p:nvSpPr>
        <p:spPr>
          <a:xfrm>
            <a:off x="5151600" y="3230280"/>
            <a:ext cx="4391640" cy="1716840"/>
          </a:xfrm>
          <a:prstGeom prst="rect">
            <a:avLst/>
          </a:prstGeom>
          <a:noFill/>
          <a:ln w="0">
            <a:noFill/>
          </a:ln>
        </p:spPr>
        <p:txBody>
          <a:bodyPr lIns="0" rIns="0" tIns="0" bIns="0" anchor="t">
            <a:normAutofit/>
          </a:bodyPr>
          <a:p>
            <a:pPr indent="0">
              <a:spcAft>
                <a:spcPts val="1057"/>
              </a:spcAft>
              <a:buNone/>
            </a:pPr>
            <a:endParaRPr b="0" lang="en-US" sz="20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B9F9D6A2-5929-42B2-A917-1560C51CEBB3}"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lgn="ctr">
              <a:buNone/>
            </a:pPr>
            <a:endParaRPr b="0" lang="en-US" sz="2700" spc="-1" strike="noStrike">
              <a:solidFill>
                <a:srgbClr val="000000"/>
              </a:solidFill>
              <a:latin typeface="Arial"/>
            </a:endParaRPr>
          </a:p>
        </p:txBody>
      </p:sp>
      <p:sp>
        <p:nvSpPr>
          <p:cNvPr id="39" name="PlaceHolder 2"/>
          <p:cNvSpPr>
            <a:spLocks noGrp="1"/>
          </p:cNvSpPr>
          <p:nvPr>
            <p:ph/>
          </p:nvPr>
        </p:nvSpPr>
        <p:spPr>
          <a:xfrm>
            <a:off x="540000" y="1350000"/>
            <a:ext cx="2897640" cy="1716840"/>
          </a:xfrm>
          <a:prstGeom prst="rect">
            <a:avLst/>
          </a:prstGeom>
          <a:noFill/>
          <a:ln w="0">
            <a:noFill/>
          </a:ln>
        </p:spPr>
        <p:txBody>
          <a:bodyPr lIns="0" rIns="0" tIns="0" bIns="0" anchor="t">
            <a:normAutofit/>
          </a:bodyPr>
          <a:p>
            <a:pPr indent="0">
              <a:spcAft>
                <a:spcPts val="1057"/>
              </a:spcAft>
              <a:buNone/>
            </a:pPr>
            <a:endParaRPr b="0" lang="en-US" sz="2000" spc="-1" strike="noStrike">
              <a:solidFill>
                <a:srgbClr val="000000"/>
              </a:solidFill>
              <a:latin typeface="Arial"/>
            </a:endParaRPr>
          </a:p>
        </p:txBody>
      </p:sp>
      <p:sp>
        <p:nvSpPr>
          <p:cNvPr id="40" name="PlaceHolder 3"/>
          <p:cNvSpPr>
            <a:spLocks noGrp="1"/>
          </p:cNvSpPr>
          <p:nvPr>
            <p:ph/>
          </p:nvPr>
        </p:nvSpPr>
        <p:spPr>
          <a:xfrm>
            <a:off x="3583080" y="1350000"/>
            <a:ext cx="2897640" cy="1716840"/>
          </a:xfrm>
          <a:prstGeom prst="rect">
            <a:avLst/>
          </a:prstGeom>
          <a:noFill/>
          <a:ln w="0">
            <a:noFill/>
          </a:ln>
        </p:spPr>
        <p:txBody>
          <a:bodyPr lIns="0" rIns="0" tIns="0" bIns="0" anchor="t">
            <a:normAutofit/>
          </a:bodyPr>
          <a:p>
            <a:pPr indent="0">
              <a:spcAft>
                <a:spcPts val="1057"/>
              </a:spcAft>
              <a:buNone/>
            </a:pPr>
            <a:endParaRPr b="0" lang="en-US" sz="2000" spc="-1" strike="noStrike">
              <a:solidFill>
                <a:srgbClr val="000000"/>
              </a:solidFill>
              <a:latin typeface="Arial"/>
            </a:endParaRPr>
          </a:p>
        </p:txBody>
      </p:sp>
      <p:sp>
        <p:nvSpPr>
          <p:cNvPr id="41" name="PlaceHolder 4"/>
          <p:cNvSpPr>
            <a:spLocks noGrp="1"/>
          </p:cNvSpPr>
          <p:nvPr>
            <p:ph/>
          </p:nvPr>
        </p:nvSpPr>
        <p:spPr>
          <a:xfrm>
            <a:off x="6625800" y="1350000"/>
            <a:ext cx="2897640" cy="1716840"/>
          </a:xfrm>
          <a:prstGeom prst="rect">
            <a:avLst/>
          </a:prstGeom>
          <a:noFill/>
          <a:ln w="0">
            <a:noFill/>
          </a:ln>
        </p:spPr>
        <p:txBody>
          <a:bodyPr lIns="0" rIns="0" tIns="0" bIns="0" anchor="t">
            <a:normAutofit/>
          </a:bodyPr>
          <a:p>
            <a:pPr indent="0">
              <a:spcAft>
                <a:spcPts val="1057"/>
              </a:spcAft>
              <a:buNone/>
            </a:pPr>
            <a:endParaRPr b="0" lang="en-US" sz="2000" spc="-1" strike="noStrike">
              <a:solidFill>
                <a:srgbClr val="000000"/>
              </a:solidFill>
              <a:latin typeface="Arial"/>
            </a:endParaRPr>
          </a:p>
        </p:txBody>
      </p:sp>
      <p:sp>
        <p:nvSpPr>
          <p:cNvPr id="42" name="PlaceHolder 5"/>
          <p:cNvSpPr>
            <a:spLocks noGrp="1"/>
          </p:cNvSpPr>
          <p:nvPr>
            <p:ph/>
          </p:nvPr>
        </p:nvSpPr>
        <p:spPr>
          <a:xfrm>
            <a:off x="540000" y="3230280"/>
            <a:ext cx="2897640" cy="1716840"/>
          </a:xfrm>
          <a:prstGeom prst="rect">
            <a:avLst/>
          </a:prstGeom>
          <a:noFill/>
          <a:ln w="0">
            <a:noFill/>
          </a:ln>
        </p:spPr>
        <p:txBody>
          <a:bodyPr lIns="0" rIns="0" tIns="0" bIns="0" anchor="t">
            <a:normAutofit/>
          </a:bodyPr>
          <a:p>
            <a:pPr indent="0">
              <a:spcAft>
                <a:spcPts val="1057"/>
              </a:spcAft>
              <a:buNone/>
            </a:pPr>
            <a:endParaRPr b="0" lang="en-US" sz="2000" spc="-1" strike="noStrike">
              <a:solidFill>
                <a:srgbClr val="000000"/>
              </a:solidFill>
              <a:latin typeface="Arial"/>
            </a:endParaRPr>
          </a:p>
        </p:txBody>
      </p:sp>
      <p:sp>
        <p:nvSpPr>
          <p:cNvPr id="43" name="PlaceHolder 6"/>
          <p:cNvSpPr>
            <a:spLocks noGrp="1"/>
          </p:cNvSpPr>
          <p:nvPr>
            <p:ph/>
          </p:nvPr>
        </p:nvSpPr>
        <p:spPr>
          <a:xfrm>
            <a:off x="3583080" y="3230280"/>
            <a:ext cx="2897640" cy="1716840"/>
          </a:xfrm>
          <a:prstGeom prst="rect">
            <a:avLst/>
          </a:prstGeom>
          <a:noFill/>
          <a:ln w="0">
            <a:noFill/>
          </a:ln>
        </p:spPr>
        <p:txBody>
          <a:bodyPr lIns="0" rIns="0" tIns="0" bIns="0" anchor="t">
            <a:normAutofit/>
          </a:bodyPr>
          <a:p>
            <a:pPr indent="0">
              <a:spcAft>
                <a:spcPts val="1057"/>
              </a:spcAft>
              <a:buNone/>
            </a:pPr>
            <a:endParaRPr b="0" lang="en-US" sz="2000" spc="-1" strike="noStrike">
              <a:solidFill>
                <a:srgbClr val="000000"/>
              </a:solidFill>
              <a:latin typeface="Arial"/>
            </a:endParaRPr>
          </a:p>
        </p:txBody>
      </p:sp>
      <p:sp>
        <p:nvSpPr>
          <p:cNvPr id="44" name="PlaceHolder 7"/>
          <p:cNvSpPr>
            <a:spLocks noGrp="1"/>
          </p:cNvSpPr>
          <p:nvPr>
            <p:ph/>
          </p:nvPr>
        </p:nvSpPr>
        <p:spPr>
          <a:xfrm>
            <a:off x="6625800" y="3230280"/>
            <a:ext cx="2897640" cy="1716840"/>
          </a:xfrm>
          <a:prstGeom prst="rect">
            <a:avLst/>
          </a:prstGeom>
          <a:noFill/>
          <a:ln w="0">
            <a:noFill/>
          </a:ln>
        </p:spPr>
        <p:txBody>
          <a:bodyPr lIns="0" rIns="0" tIns="0" bIns="0" anchor="t">
            <a:normAutofit/>
          </a:bodyPr>
          <a:p>
            <a:pPr indent="0">
              <a:spcAft>
                <a:spcPts val="1057"/>
              </a:spcAft>
              <a:buNone/>
            </a:pPr>
            <a:endParaRPr b="0" lang="en-US" sz="20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238293D3-E7A2-4DAD-89C9-B9C0FF03A03D}"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lgn="ctr">
              <a:buNone/>
            </a:pPr>
            <a:endParaRPr b="0" lang="en-US" sz="2700" spc="-1" strike="noStrike">
              <a:solidFill>
                <a:srgbClr val="000000"/>
              </a:solidFill>
              <a:latin typeface="Arial"/>
            </a:endParaRPr>
          </a:p>
        </p:txBody>
      </p:sp>
      <p:sp>
        <p:nvSpPr>
          <p:cNvPr id="10" name="PlaceHolder 2"/>
          <p:cNvSpPr>
            <a:spLocks noGrp="1"/>
          </p:cNvSpPr>
          <p:nvPr>
            <p:ph type="subTitle"/>
          </p:nvPr>
        </p:nvSpPr>
        <p:spPr>
          <a:xfrm>
            <a:off x="540000" y="1350000"/>
            <a:ext cx="9000000" cy="36000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E4BBA8B3-68FC-4EC5-8AE8-2DAD4B12748E}"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lgn="ctr">
              <a:buNone/>
            </a:pPr>
            <a:endParaRPr b="0" lang="en-US" sz="2700" spc="-1" strike="noStrike">
              <a:solidFill>
                <a:srgbClr val="000000"/>
              </a:solidFill>
              <a:latin typeface="Arial"/>
            </a:endParaRPr>
          </a:p>
        </p:txBody>
      </p:sp>
      <p:sp>
        <p:nvSpPr>
          <p:cNvPr id="12" name="PlaceHolder 2"/>
          <p:cNvSpPr>
            <a:spLocks noGrp="1"/>
          </p:cNvSpPr>
          <p:nvPr>
            <p:ph/>
          </p:nvPr>
        </p:nvSpPr>
        <p:spPr>
          <a:xfrm>
            <a:off x="540000" y="1350000"/>
            <a:ext cx="9000000" cy="3600000"/>
          </a:xfrm>
          <a:prstGeom prst="rect">
            <a:avLst/>
          </a:prstGeom>
          <a:noFill/>
          <a:ln w="0">
            <a:noFill/>
          </a:ln>
        </p:spPr>
        <p:txBody>
          <a:bodyPr lIns="0" rIns="0" tIns="0" bIns="0" anchor="t">
            <a:normAutofit/>
          </a:bodyPr>
          <a:p>
            <a:pPr indent="0">
              <a:spcAft>
                <a:spcPts val="1057"/>
              </a:spcAft>
              <a:buNone/>
            </a:pPr>
            <a:endParaRPr b="0" lang="en-US" sz="20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9ECA108F-9727-4FDB-8950-89FA96AD7F69}"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lgn="ctr">
              <a:buNone/>
            </a:pPr>
            <a:endParaRPr b="0" lang="en-US" sz="2700" spc="-1" strike="noStrike">
              <a:solidFill>
                <a:srgbClr val="000000"/>
              </a:solidFill>
              <a:latin typeface="Arial"/>
            </a:endParaRPr>
          </a:p>
        </p:txBody>
      </p:sp>
      <p:sp>
        <p:nvSpPr>
          <p:cNvPr id="14" name="PlaceHolder 2"/>
          <p:cNvSpPr>
            <a:spLocks noGrp="1"/>
          </p:cNvSpPr>
          <p:nvPr>
            <p:ph/>
          </p:nvPr>
        </p:nvSpPr>
        <p:spPr>
          <a:xfrm>
            <a:off x="540000" y="1350000"/>
            <a:ext cx="4391640" cy="3600000"/>
          </a:xfrm>
          <a:prstGeom prst="rect">
            <a:avLst/>
          </a:prstGeom>
          <a:noFill/>
          <a:ln w="0">
            <a:noFill/>
          </a:ln>
        </p:spPr>
        <p:txBody>
          <a:bodyPr lIns="0" rIns="0" tIns="0" bIns="0" anchor="t">
            <a:normAutofit/>
          </a:bodyPr>
          <a:p>
            <a:pPr indent="0">
              <a:spcAft>
                <a:spcPts val="1057"/>
              </a:spcAft>
              <a:buNone/>
            </a:pPr>
            <a:endParaRPr b="0" lang="en-US" sz="2000" spc="-1" strike="noStrike">
              <a:solidFill>
                <a:srgbClr val="000000"/>
              </a:solidFill>
              <a:latin typeface="Arial"/>
            </a:endParaRPr>
          </a:p>
        </p:txBody>
      </p:sp>
      <p:sp>
        <p:nvSpPr>
          <p:cNvPr id="15" name="PlaceHolder 3"/>
          <p:cNvSpPr>
            <a:spLocks noGrp="1"/>
          </p:cNvSpPr>
          <p:nvPr>
            <p:ph/>
          </p:nvPr>
        </p:nvSpPr>
        <p:spPr>
          <a:xfrm>
            <a:off x="5151600" y="1350000"/>
            <a:ext cx="4391640" cy="3600000"/>
          </a:xfrm>
          <a:prstGeom prst="rect">
            <a:avLst/>
          </a:prstGeom>
          <a:noFill/>
          <a:ln w="0">
            <a:noFill/>
          </a:ln>
        </p:spPr>
        <p:txBody>
          <a:bodyPr lIns="0" rIns="0" tIns="0" bIns="0" anchor="t">
            <a:normAutofit/>
          </a:bodyPr>
          <a:p>
            <a:pPr indent="0">
              <a:spcAft>
                <a:spcPts val="1057"/>
              </a:spcAft>
              <a:buNone/>
            </a:pPr>
            <a:endParaRPr b="0" lang="en-US" sz="20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D6325EE-40E2-4B9C-9A72-9F32F0A10E15}"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lgn="ctr">
              <a:buNone/>
            </a:pPr>
            <a:endParaRPr b="0" lang="en-US" sz="27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1A76A5E2-0950-448C-99C5-C99CDAB7B77B}"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540000" y="450000"/>
            <a:ext cx="8640000" cy="29217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D3C68BF2-A943-47F5-BD5E-4580B4805A4F}"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lgn="ctr">
              <a:buNone/>
            </a:pPr>
            <a:endParaRPr b="0" lang="en-US" sz="2700" spc="-1" strike="noStrike">
              <a:solidFill>
                <a:srgbClr val="000000"/>
              </a:solidFill>
              <a:latin typeface="Arial"/>
            </a:endParaRPr>
          </a:p>
        </p:txBody>
      </p:sp>
      <p:sp>
        <p:nvSpPr>
          <p:cNvPr id="19" name="PlaceHolder 2"/>
          <p:cNvSpPr>
            <a:spLocks noGrp="1"/>
          </p:cNvSpPr>
          <p:nvPr>
            <p:ph/>
          </p:nvPr>
        </p:nvSpPr>
        <p:spPr>
          <a:xfrm>
            <a:off x="540000" y="1350000"/>
            <a:ext cx="4391640" cy="1716840"/>
          </a:xfrm>
          <a:prstGeom prst="rect">
            <a:avLst/>
          </a:prstGeom>
          <a:noFill/>
          <a:ln w="0">
            <a:noFill/>
          </a:ln>
        </p:spPr>
        <p:txBody>
          <a:bodyPr lIns="0" rIns="0" tIns="0" bIns="0" anchor="t">
            <a:normAutofit/>
          </a:bodyPr>
          <a:p>
            <a:pPr indent="0">
              <a:spcAft>
                <a:spcPts val="1057"/>
              </a:spcAft>
              <a:buNone/>
            </a:pPr>
            <a:endParaRPr b="0" lang="en-US" sz="2000" spc="-1" strike="noStrike">
              <a:solidFill>
                <a:srgbClr val="000000"/>
              </a:solidFill>
              <a:latin typeface="Arial"/>
            </a:endParaRPr>
          </a:p>
        </p:txBody>
      </p:sp>
      <p:sp>
        <p:nvSpPr>
          <p:cNvPr id="20" name="PlaceHolder 3"/>
          <p:cNvSpPr>
            <a:spLocks noGrp="1"/>
          </p:cNvSpPr>
          <p:nvPr>
            <p:ph/>
          </p:nvPr>
        </p:nvSpPr>
        <p:spPr>
          <a:xfrm>
            <a:off x="5151600" y="1350000"/>
            <a:ext cx="4391640" cy="3600000"/>
          </a:xfrm>
          <a:prstGeom prst="rect">
            <a:avLst/>
          </a:prstGeom>
          <a:noFill/>
          <a:ln w="0">
            <a:noFill/>
          </a:ln>
        </p:spPr>
        <p:txBody>
          <a:bodyPr lIns="0" rIns="0" tIns="0" bIns="0" anchor="t">
            <a:normAutofit/>
          </a:bodyPr>
          <a:p>
            <a:pPr indent="0">
              <a:spcAft>
                <a:spcPts val="1057"/>
              </a:spcAft>
              <a:buNone/>
            </a:pPr>
            <a:endParaRPr b="0" lang="en-US" sz="2000" spc="-1" strike="noStrike">
              <a:solidFill>
                <a:srgbClr val="000000"/>
              </a:solidFill>
              <a:latin typeface="Arial"/>
            </a:endParaRPr>
          </a:p>
        </p:txBody>
      </p:sp>
      <p:sp>
        <p:nvSpPr>
          <p:cNvPr id="21" name="PlaceHolder 4"/>
          <p:cNvSpPr>
            <a:spLocks noGrp="1"/>
          </p:cNvSpPr>
          <p:nvPr>
            <p:ph/>
          </p:nvPr>
        </p:nvSpPr>
        <p:spPr>
          <a:xfrm>
            <a:off x="540000" y="3230280"/>
            <a:ext cx="4391640" cy="1716840"/>
          </a:xfrm>
          <a:prstGeom prst="rect">
            <a:avLst/>
          </a:prstGeom>
          <a:noFill/>
          <a:ln w="0">
            <a:noFill/>
          </a:ln>
        </p:spPr>
        <p:txBody>
          <a:bodyPr lIns="0" rIns="0" tIns="0" bIns="0" anchor="t">
            <a:normAutofit/>
          </a:bodyPr>
          <a:p>
            <a:pPr indent="0">
              <a:spcAft>
                <a:spcPts val="1057"/>
              </a:spcAft>
              <a:buNone/>
            </a:pPr>
            <a:endParaRPr b="0" lang="en-US" sz="20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D225F40-D574-4150-9A11-261F620636E3}"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lgn="ctr">
              <a:buNone/>
            </a:pPr>
            <a:endParaRPr b="0" lang="en-US" sz="2700" spc="-1" strike="noStrike">
              <a:solidFill>
                <a:srgbClr val="000000"/>
              </a:solidFill>
              <a:latin typeface="Arial"/>
            </a:endParaRPr>
          </a:p>
        </p:txBody>
      </p:sp>
      <p:sp>
        <p:nvSpPr>
          <p:cNvPr id="23" name="PlaceHolder 2"/>
          <p:cNvSpPr>
            <a:spLocks noGrp="1"/>
          </p:cNvSpPr>
          <p:nvPr>
            <p:ph/>
          </p:nvPr>
        </p:nvSpPr>
        <p:spPr>
          <a:xfrm>
            <a:off x="540000" y="1350000"/>
            <a:ext cx="4391640" cy="3600000"/>
          </a:xfrm>
          <a:prstGeom prst="rect">
            <a:avLst/>
          </a:prstGeom>
          <a:noFill/>
          <a:ln w="0">
            <a:noFill/>
          </a:ln>
        </p:spPr>
        <p:txBody>
          <a:bodyPr lIns="0" rIns="0" tIns="0" bIns="0" anchor="t">
            <a:normAutofit/>
          </a:bodyPr>
          <a:p>
            <a:pPr indent="0">
              <a:spcAft>
                <a:spcPts val="1057"/>
              </a:spcAft>
              <a:buNone/>
            </a:pPr>
            <a:endParaRPr b="0" lang="en-US" sz="2000" spc="-1" strike="noStrike">
              <a:solidFill>
                <a:srgbClr val="000000"/>
              </a:solidFill>
              <a:latin typeface="Arial"/>
            </a:endParaRPr>
          </a:p>
        </p:txBody>
      </p:sp>
      <p:sp>
        <p:nvSpPr>
          <p:cNvPr id="24" name="PlaceHolder 3"/>
          <p:cNvSpPr>
            <a:spLocks noGrp="1"/>
          </p:cNvSpPr>
          <p:nvPr>
            <p:ph/>
          </p:nvPr>
        </p:nvSpPr>
        <p:spPr>
          <a:xfrm>
            <a:off x="5151600" y="1350000"/>
            <a:ext cx="4391640" cy="1716840"/>
          </a:xfrm>
          <a:prstGeom prst="rect">
            <a:avLst/>
          </a:prstGeom>
          <a:noFill/>
          <a:ln w="0">
            <a:noFill/>
          </a:ln>
        </p:spPr>
        <p:txBody>
          <a:bodyPr lIns="0" rIns="0" tIns="0" bIns="0" anchor="t">
            <a:normAutofit/>
          </a:bodyPr>
          <a:p>
            <a:pPr indent="0">
              <a:spcAft>
                <a:spcPts val="1057"/>
              </a:spcAft>
              <a:buNone/>
            </a:pPr>
            <a:endParaRPr b="0" lang="en-US" sz="2000" spc="-1" strike="noStrike">
              <a:solidFill>
                <a:srgbClr val="000000"/>
              </a:solidFill>
              <a:latin typeface="Arial"/>
            </a:endParaRPr>
          </a:p>
        </p:txBody>
      </p:sp>
      <p:sp>
        <p:nvSpPr>
          <p:cNvPr id="25" name="PlaceHolder 4"/>
          <p:cNvSpPr>
            <a:spLocks noGrp="1"/>
          </p:cNvSpPr>
          <p:nvPr>
            <p:ph/>
          </p:nvPr>
        </p:nvSpPr>
        <p:spPr>
          <a:xfrm>
            <a:off x="5151600" y="3230280"/>
            <a:ext cx="4391640" cy="1716840"/>
          </a:xfrm>
          <a:prstGeom prst="rect">
            <a:avLst/>
          </a:prstGeom>
          <a:noFill/>
          <a:ln w="0">
            <a:noFill/>
          </a:ln>
        </p:spPr>
        <p:txBody>
          <a:bodyPr lIns="0" rIns="0" tIns="0" bIns="0" anchor="t">
            <a:normAutofit/>
          </a:bodyPr>
          <a:p>
            <a:pPr indent="0">
              <a:spcAft>
                <a:spcPts val="1057"/>
              </a:spcAft>
              <a:buNone/>
            </a:pPr>
            <a:endParaRPr b="0" lang="en-US" sz="20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8CD4211C-1B58-438E-9F3F-06B985E1F102}"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lgn="ctr">
              <a:buNone/>
            </a:pPr>
            <a:endParaRPr b="0" lang="en-US" sz="2700" spc="-1" strike="noStrike">
              <a:solidFill>
                <a:srgbClr val="000000"/>
              </a:solidFill>
              <a:latin typeface="Arial"/>
            </a:endParaRPr>
          </a:p>
        </p:txBody>
      </p:sp>
      <p:sp>
        <p:nvSpPr>
          <p:cNvPr id="27" name="PlaceHolder 2"/>
          <p:cNvSpPr>
            <a:spLocks noGrp="1"/>
          </p:cNvSpPr>
          <p:nvPr>
            <p:ph/>
          </p:nvPr>
        </p:nvSpPr>
        <p:spPr>
          <a:xfrm>
            <a:off x="540000" y="1350000"/>
            <a:ext cx="4391640" cy="1716840"/>
          </a:xfrm>
          <a:prstGeom prst="rect">
            <a:avLst/>
          </a:prstGeom>
          <a:noFill/>
          <a:ln w="0">
            <a:noFill/>
          </a:ln>
        </p:spPr>
        <p:txBody>
          <a:bodyPr lIns="0" rIns="0" tIns="0" bIns="0" anchor="t">
            <a:normAutofit/>
          </a:bodyPr>
          <a:p>
            <a:pPr indent="0">
              <a:spcAft>
                <a:spcPts val="1057"/>
              </a:spcAft>
              <a:buNone/>
            </a:pPr>
            <a:endParaRPr b="0" lang="en-US" sz="2000" spc="-1" strike="noStrike">
              <a:solidFill>
                <a:srgbClr val="000000"/>
              </a:solidFill>
              <a:latin typeface="Arial"/>
            </a:endParaRPr>
          </a:p>
        </p:txBody>
      </p:sp>
      <p:sp>
        <p:nvSpPr>
          <p:cNvPr id="28" name="PlaceHolder 3"/>
          <p:cNvSpPr>
            <a:spLocks noGrp="1"/>
          </p:cNvSpPr>
          <p:nvPr>
            <p:ph/>
          </p:nvPr>
        </p:nvSpPr>
        <p:spPr>
          <a:xfrm>
            <a:off x="5151600" y="1350000"/>
            <a:ext cx="4391640" cy="1716840"/>
          </a:xfrm>
          <a:prstGeom prst="rect">
            <a:avLst/>
          </a:prstGeom>
          <a:noFill/>
          <a:ln w="0">
            <a:noFill/>
          </a:ln>
        </p:spPr>
        <p:txBody>
          <a:bodyPr lIns="0" rIns="0" tIns="0" bIns="0" anchor="t">
            <a:normAutofit/>
          </a:bodyPr>
          <a:p>
            <a:pPr indent="0">
              <a:spcAft>
                <a:spcPts val="1057"/>
              </a:spcAft>
              <a:buNone/>
            </a:pPr>
            <a:endParaRPr b="0" lang="en-US" sz="2000" spc="-1" strike="noStrike">
              <a:solidFill>
                <a:srgbClr val="000000"/>
              </a:solidFill>
              <a:latin typeface="Arial"/>
            </a:endParaRPr>
          </a:p>
        </p:txBody>
      </p:sp>
      <p:sp>
        <p:nvSpPr>
          <p:cNvPr id="29" name="PlaceHolder 4"/>
          <p:cNvSpPr>
            <a:spLocks noGrp="1"/>
          </p:cNvSpPr>
          <p:nvPr>
            <p:ph/>
          </p:nvPr>
        </p:nvSpPr>
        <p:spPr>
          <a:xfrm>
            <a:off x="540000" y="3230280"/>
            <a:ext cx="9000000" cy="1716840"/>
          </a:xfrm>
          <a:prstGeom prst="rect">
            <a:avLst/>
          </a:prstGeom>
          <a:noFill/>
          <a:ln w="0">
            <a:noFill/>
          </a:ln>
        </p:spPr>
        <p:txBody>
          <a:bodyPr lIns="0" rIns="0" tIns="0" bIns="0" anchor="t">
            <a:normAutofit/>
          </a:bodyPr>
          <a:p>
            <a:pPr indent="0">
              <a:spcAft>
                <a:spcPts val="1057"/>
              </a:spcAft>
              <a:buNone/>
            </a:pPr>
            <a:endParaRPr b="0" lang="en-US" sz="20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7B0F667-3529-449A-BD27-1D120BFD1292}"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0"/>
            <a:ext cx="10080000" cy="5669640"/>
          </a:xfrm>
          <a:prstGeom prst="rect">
            <a:avLst/>
          </a:prstGeom>
          <a:solidFill>
            <a:srgbClr val="666666"/>
          </a:solidFill>
          <a:ln w="0">
            <a:noFill/>
          </a:ln>
        </p:spPr>
        <p:style>
          <a:lnRef idx="0"/>
          <a:fillRef idx="0"/>
          <a:effectRef idx="0"/>
          <a:fontRef idx="minor"/>
        </p:style>
        <p:txBody>
          <a:bodyPr wrap="none" lIns="0" rIns="0" tIns="0" bIns="0" anchor="ctr">
            <a:noAutofit/>
          </a:bodyPr>
          <a:p>
            <a:endParaRPr b="0" lang="en-US" sz="1400" spc="-1" strike="noStrike">
              <a:solidFill>
                <a:srgbClr val="eeeeee"/>
              </a:solidFill>
              <a:latin typeface="Arial"/>
            </a:endParaRPr>
          </a:p>
        </p:txBody>
      </p:sp>
      <p:sp>
        <p:nvSpPr>
          <p:cNvPr id="1" name=""/>
          <p:cNvSpPr/>
          <p:nvPr/>
        </p:nvSpPr>
        <p:spPr>
          <a:xfrm>
            <a:off x="270000" y="180000"/>
            <a:ext cx="9540000" cy="4860000"/>
          </a:xfrm>
          <a:prstGeom prst="rect">
            <a:avLst/>
          </a:prstGeom>
          <a:solidFill>
            <a:srgbClr val="ffffff"/>
          </a:solidFill>
          <a:ln w="0">
            <a:noFill/>
          </a:ln>
        </p:spPr>
        <p:style>
          <a:lnRef idx="0"/>
          <a:fillRef idx="0"/>
          <a:effectRef idx="0"/>
          <a:fontRef idx="minor"/>
        </p:style>
        <p:txBody>
          <a:bodyPr wrap="none" lIns="0" rIns="0" tIns="0" bIns="0" anchor="ctr">
            <a:noAutofit/>
          </a:bodyPr>
          <a:p>
            <a:endParaRPr b="0" lang="en-US" sz="1400" spc="-1" strike="noStrike">
              <a:solidFill>
                <a:srgbClr val="eeeeee"/>
              </a:solidFill>
              <a:latin typeface="Arial"/>
            </a:endParaRPr>
          </a:p>
        </p:txBody>
      </p:sp>
      <p:sp>
        <p:nvSpPr>
          <p:cNvPr id="2" name="PlaceHolder 1"/>
          <p:cNvSpPr>
            <a:spLocks noGrp="1"/>
          </p:cNvSpPr>
          <p:nvPr>
            <p:ph type="body"/>
          </p:nvPr>
        </p:nvSpPr>
        <p:spPr>
          <a:xfrm>
            <a:off x="540000" y="1350000"/>
            <a:ext cx="9000000" cy="3600000"/>
          </a:xfrm>
          <a:prstGeom prst="rect">
            <a:avLst/>
          </a:prstGeom>
          <a:noFill/>
          <a:ln w="0">
            <a:noFill/>
          </a:ln>
        </p:spPr>
        <p:txBody>
          <a:bodyPr lIns="0" rIns="0" tIns="0" bIns="0" anchor="t">
            <a:normAutofit/>
          </a:bodyPr>
          <a:p>
            <a:pPr marL="432000" indent="-324000">
              <a:spcAft>
                <a:spcPts val="1057"/>
              </a:spcAft>
              <a:buClr>
                <a:srgbClr val="91d93f"/>
              </a:buClr>
              <a:buSzPct val="45000"/>
              <a:buFont typeface="Wingdings" charset="2"/>
              <a:buChar char=""/>
            </a:pPr>
            <a:r>
              <a:rPr b="0" lang="en-US" sz="2000" spc="-1" strike="noStrike">
                <a:solidFill>
                  <a:srgbClr val="000000"/>
                </a:solidFill>
                <a:latin typeface="Arial"/>
              </a:rPr>
              <a:t>Click to edit the outline text format</a:t>
            </a:r>
            <a:endParaRPr b="0" lang="en-US" sz="2000" spc="-1" strike="noStrike">
              <a:solidFill>
                <a:srgbClr val="000000"/>
              </a:solidFill>
              <a:latin typeface="Arial"/>
            </a:endParaRPr>
          </a:p>
          <a:p>
            <a:pPr lvl="1" marL="864000" indent="-324000">
              <a:spcAft>
                <a:spcPts val="845"/>
              </a:spcAft>
              <a:buClr>
                <a:srgbClr val="91d93f"/>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Aft>
                <a:spcPts val="632"/>
              </a:spcAft>
              <a:buClr>
                <a:srgbClr val="91d93f"/>
              </a:buClr>
              <a:buSzPct val="45000"/>
              <a:buFont typeface="Wingdings 2"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spcAft>
                <a:spcPts val="420"/>
              </a:spcAft>
              <a:buClr>
                <a:srgbClr val="91d93f"/>
              </a:buClr>
              <a:buSzPct val="45000"/>
              <a:buFont typeface="Wingdings"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Aft>
                <a:spcPts val="207"/>
              </a:spcAft>
              <a:buClr>
                <a:srgbClr val="91d93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Aft>
                <a:spcPts val="207"/>
              </a:spcAft>
              <a:buClr>
                <a:srgbClr val="91d93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Aft>
                <a:spcPts val="207"/>
              </a:spcAft>
              <a:buClr>
                <a:srgbClr val="91d93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3" name=""/>
          <p:cNvSpPr/>
          <p:nvPr/>
        </p:nvSpPr>
        <p:spPr>
          <a:xfrm>
            <a:off x="7920000" y="90000"/>
            <a:ext cx="900000" cy="1170000"/>
          </a:xfrm>
          <a:prstGeom prst="rect">
            <a:avLst/>
          </a:prstGeom>
          <a:solidFill>
            <a:srgbClr val="7d8ae7"/>
          </a:solidFill>
          <a:ln w="10800">
            <a:solidFill>
              <a:srgbClr val="3f52d9"/>
            </a:solidFill>
            <a:round/>
          </a:ln>
          <a:effectLst>
            <a:outerShdw dist="30547" dir="2700000" blurRad="0" rotWithShape="0">
              <a:srgbClr val="c1c7f4"/>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4" name=""/>
          <p:cNvSpPr/>
          <p:nvPr/>
        </p:nvSpPr>
        <p:spPr>
          <a:xfrm>
            <a:off x="90000" y="450000"/>
            <a:ext cx="9090000" cy="630000"/>
          </a:xfrm>
          <a:prstGeom prst="rect">
            <a:avLst/>
          </a:prstGeom>
          <a:solidFill>
            <a:srgbClr val="b5e77d"/>
          </a:solidFill>
          <a:ln w="10800">
            <a:solidFill>
              <a:srgbClr val="91d93f"/>
            </a:solidFill>
            <a:round/>
          </a:ln>
          <a:effectLst>
            <a:outerShdw dist="30547" dir="2700000" blurRad="0" rotWithShape="0">
              <a:srgbClr val="dcf1c1"/>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5" name="PlaceHolder 2"/>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lgn="ctr">
              <a:buNone/>
            </a:pPr>
            <a:r>
              <a:rPr b="0" lang="en-US" sz="2700" spc="-1" strike="noStrike">
                <a:solidFill>
                  <a:srgbClr val="000000"/>
                </a:solidFill>
                <a:latin typeface="Arial"/>
              </a:rPr>
              <a:t>Click to edit the title text format</a:t>
            </a:r>
            <a:endParaRPr b="0" lang="en-US" sz="2700" spc="-1" strike="noStrike">
              <a:solidFill>
                <a:srgbClr val="000000"/>
              </a:solidFill>
              <a:latin typeface="Arial"/>
            </a:endParaRPr>
          </a:p>
        </p:txBody>
      </p:sp>
      <p:sp>
        <p:nvSpPr>
          <p:cNvPr id="6" name="PlaceHolder 3"/>
          <p:cNvSpPr>
            <a:spLocks noGrp="1"/>
          </p:cNvSpPr>
          <p:nvPr>
            <p:ph type="dt" idx="1"/>
          </p:nvPr>
        </p:nvSpPr>
        <p:spPr>
          <a:xfrm>
            <a:off x="504000" y="5164920"/>
            <a:ext cx="2348280" cy="390960"/>
          </a:xfrm>
          <a:prstGeom prst="rect">
            <a:avLst/>
          </a:prstGeom>
          <a:noFill/>
          <a:ln w="0">
            <a:noFill/>
          </a:ln>
        </p:spPr>
        <p:txBody>
          <a:bodyPr lIns="0" rIns="0" tIns="0" bIns="0" anchor="t">
            <a:noAutofit/>
          </a:bodyPr>
          <a:lstStyle>
            <a:lvl1pPr indent="0">
              <a:buNone/>
              <a:defRPr b="0" lang="en-US" sz="1400" spc="-1" strike="noStrike">
                <a:solidFill>
                  <a:srgbClr val="eeeeee"/>
                </a:solidFill>
                <a:latin typeface="Arial"/>
              </a:defRPr>
            </a:lvl1pPr>
          </a:lstStyle>
          <a:p>
            <a:pPr indent="0">
              <a:buNone/>
            </a:pPr>
            <a:r>
              <a:rPr b="0" lang="en-US" sz="1400" spc="-1" strike="noStrike">
                <a:solidFill>
                  <a:srgbClr val="eeeeee"/>
                </a:solidFill>
                <a:latin typeface="Arial"/>
              </a:rPr>
              <a:t>&lt;date/time&gt;</a:t>
            </a:r>
            <a:endParaRPr b="0" lang="en-US" sz="1400" spc="-1" strike="noStrike">
              <a:solidFill>
                <a:srgbClr val="eeeeee"/>
              </a:solidFill>
              <a:latin typeface="Arial"/>
            </a:endParaRPr>
          </a:p>
        </p:txBody>
      </p:sp>
      <p:sp>
        <p:nvSpPr>
          <p:cNvPr id="7" name="PlaceHolder 4"/>
          <p:cNvSpPr>
            <a:spLocks noGrp="1"/>
          </p:cNvSpPr>
          <p:nvPr>
            <p:ph type="ftr" idx="2"/>
          </p:nvPr>
        </p:nvSpPr>
        <p:spPr>
          <a:xfrm>
            <a:off x="3447360" y="5164920"/>
            <a:ext cx="3195000" cy="390960"/>
          </a:xfrm>
          <a:prstGeom prst="rect">
            <a:avLst/>
          </a:prstGeom>
          <a:noFill/>
          <a:ln w="0">
            <a:noFill/>
          </a:ln>
        </p:spPr>
        <p:txBody>
          <a:bodyPr lIns="0" rIns="0" tIns="0" bIns="0" anchor="t">
            <a:noAutofit/>
          </a:bodyPr>
          <a:lstStyle>
            <a:lvl1pPr indent="0" algn="ctr">
              <a:buNone/>
              <a:defRPr b="0" lang="en-US" sz="1400" spc="-1" strike="noStrike">
                <a:solidFill>
                  <a:srgbClr val="eeeeee"/>
                </a:solidFill>
                <a:latin typeface="Arial"/>
              </a:defRPr>
            </a:lvl1pPr>
          </a:lstStyle>
          <a:p>
            <a:pPr indent="0" algn="ctr">
              <a:buNone/>
            </a:pPr>
            <a:r>
              <a:rPr b="0" lang="en-US" sz="1400" spc="-1" strike="noStrike">
                <a:solidFill>
                  <a:srgbClr val="eeeeee"/>
                </a:solidFill>
                <a:latin typeface="Arial"/>
              </a:rPr>
              <a:t>&lt;footer&gt;</a:t>
            </a:r>
            <a:endParaRPr b="0" lang="en-US" sz="1400" spc="-1" strike="noStrike">
              <a:solidFill>
                <a:srgbClr val="eeeeee"/>
              </a:solidFill>
              <a:latin typeface="Arial"/>
            </a:endParaRPr>
          </a:p>
        </p:txBody>
      </p:sp>
      <p:sp>
        <p:nvSpPr>
          <p:cNvPr id="8" name="PlaceHolder 5"/>
          <p:cNvSpPr>
            <a:spLocks noGrp="1"/>
          </p:cNvSpPr>
          <p:nvPr>
            <p:ph type="sldNum" idx="3"/>
          </p:nvPr>
        </p:nvSpPr>
        <p:spPr>
          <a:xfrm>
            <a:off x="7227000" y="5164920"/>
            <a:ext cx="2348280" cy="390960"/>
          </a:xfrm>
          <a:prstGeom prst="rect">
            <a:avLst/>
          </a:prstGeom>
          <a:noFill/>
          <a:ln w="0">
            <a:noFill/>
          </a:ln>
        </p:spPr>
        <p:txBody>
          <a:bodyPr lIns="0" rIns="0" tIns="0" bIns="0" anchor="t">
            <a:noAutofit/>
          </a:bodyPr>
          <a:lstStyle>
            <a:lvl1pPr indent="0" algn="r">
              <a:buNone/>
              <a:defRPr b="0" lang="en-US" sz="1400" spc="-1" strike="noStrike">
                <a:solidFill>
                  <a:srgbClr val="eeeeee"/>
                </a:solidFill>
                <a:latin typeface="Arial"/>
              </a:defRPr>
            </a:lvl1pPr>
          </a:lstStyle>
          <a:p>
            <a:pPr indent="0" algn="r">
              <a:buNone/>
            </a:pPr>
            <a:fld id="{B74EED88-B551-414E-88FF-F00FC45465F2}" type="slidenum">
              <a:rPr b="0" lang="en-US" sz="1400" spc="-1" strike="noStrike">
                <a:solidFill>
                  <a:srgbClr val="eeeeee"/>
                </a:solidFill>
                <a:latin typeface="Arial"/>
              </a:rPr>
              <a:t>&lt;number&gt;</a:t>
            </a:fld>
            <a:endParaRPr b="0" lang="en-US" sz="1400" spc="-1" strike="noStrike">
              <a:solidFill>
                <a:srgbClr val="eeeeee"/>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2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2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2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2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2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_rels/slide3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xml"/>
</Relationships>
</file>

<file path=ppt/slides/_rels/slide3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subTitle"/>
          </p:nvPr>
        </p:nvSpPr>
        <p:spPr>
          <a:xfrm>
            <a:off x="-181800" y="914400"/>
            <a:ext cx="8640000" cy="3429000"/>
          </a:xfrm>
          <a:prstGeom prst="rect">
            <a:avLst/>
          </a:prstGeom>
          <a:noFill/>
          <a:ln w="0">
            <a:noFill/>
          </a:ln>
        </p:spPr>
        <p:txBody>
          <a:bodyPr lIns="0" rIns="0" tIns="0" bIns="0" anchor="ctr">
            <a:noAutofit/>
          </a:bodyPr>
          <a:p>
            <a:pPr algn="ctr"/>
            <a:r>
              <a:rPr b="1" lang="en-US" sz="3200" spc="-1" strike="noStrike">
                <a:solidFill>
                  <a:srgbClr val="000000"/>
                </a:solidFill>
                <a:latin typeface="Arial"/>
              </a:rPr>
              <a:t>PROJECT PROPOSAL</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lgn="ctr">
              <a:buNone/>
            </a:pPr>
            <a:r>
              <a:rPr b="1" lang="en-US" sz="2700" spc="-1" strike="noStrike">
                <a:solidFill>
                  <a:srgbClr val="000000"/>
                </a:solidFill>
                <a:latin typeface="Arial"/>
              </a:rPr>
              <a:t>3. OBJECTIVES</a:t>
            </a:r>
            <a:endParaRPr b="0" lang="en-US" sz="2700" spc="-1" strike="noStrike">
              <a:solidFill>
                <a:srgbClr val="000000"/>
              </a:solidFill>
              <a:latin typeface="Arial"/>
            </a:endParaRPr>
          </a:p>
        </p:txBody>
      </p:sp>
      <p:sp>
        <p:nvSpPr>
          <p:cNvPr id="63" name="PlaceHolder 2"/>
          <p:cNvSpPr>
            <a:spLocks noGrp="1"/>
          </p:cNvSpPr>
          <p:nvPr>
            <p:ph/>
          </p:nvPr>
        </p:nvSpPr>
        <p:spPr>
          <a:xfrm>
            <a:off x="540000" y="1350000"/>
            <a:ext cx="9000000" cy="3600000"/>
          </a:xfrm>
          <a:prstGeom prst="rect">
            <a:avLst/>
          </a:prstGeom>
          <a:noFill/>
          <a:ln w="0">
            <a:noFill/>
          </a:ln>
        </p:spPr>
        <p:txBody>
          <a:bodyPr lIns="0" rIns="0" tIns="0" bIns="0" anchor="t">
            <a:normAutofit fontScale="96000"/>
          </a:bodyPr>
          <a:p>
            <a:pPr marL="414720" indent="0">
              <a:spcAft>
                <a:spcPts val="1057"/>
              </a:spcAft>
              <a:buNone/>
            </a:pPr>
            <a:r>
              <a:rPr b="1" lang="en-US" sz="2000" spc="-1" strike="noStrike">
                <a:solidFill>
                  <a:srgbClr val="000000"/>
                </a:solidFill>
                <a:latin typeface="Arial"/>
              </a:rPr>
              <a:t>3.2 Specific Objectives</a:t>
            </a:r>
            <a:endParaRPr b="0" lang="en-US" sz="2000" spc="-1" strike="noStrike">
              <a:solidFill>
                <a:srgbClr val="000000"/>
              </a:solidFill>
              <a:latin typeface="Arial"/>
            </a:endParaRPr>
          </a:p>
          <a:p>
            <a:pPr marL="414720" indent="-311040">
              <a:spcAft>
                <a:spcPts val="1057"/>
              </a:spcAft>
              <a:buClr>
                <a:srgbClr val="91d93f"/>
              </a:buClr>
              <a:buSzPct val="45000"/>
              <a:buFont typeface="Wingdings" charset="2"/>
              <a:buChar char=""/>
            </a:pPr>
            <a:r>
              <a:rPr b="0" lang="en-US" sz="2000" spc="-1" strike="noStrike">
                <a:solidFill>
                  <a:srgbClr val="000000"/>
                </a:solidFill>
                <a:latin typeface="Arial"/>
              </a:rPr>
              <a:t>To conduct a comprehensive analysis of the requirements gathered from stakeholders at the conceptual design phase.</a:t>
            </a:r>
            <a:endParaRPr b="0" lang="en-US" sz="2000" spc="-1" strike="noStrike">
              <a:solidFill>
                <a:srgbClr val="000000"/>
              </a:solidFill>
              <a:latin typeface="Arial"/>
            </a:endParaRPr>
          </a:p>
          <a:p>
            <a:pPr marL="414720" indent="-311040">
              <a:spcAft>
                <a:spcPts val="1057"/>
              </a:spcAft>
              <a:buClr>
                <a:srgbClr val="91d93f"/>
              </a:buClr>
              <a:buSzPct val="45000"/>
              <a:buFont typeface="Wingdings" charset="2"/>
              <a:buChar char=""/>
            </a:pPr>
            <a:r>
              <a:rPr b="0" lang="en-US" sz="2000" spc="-1" strike="noStrike">
                <a:solidFill>
                  <a:srgbClr val="000000"/>
                </a:solidFill>
                <a:latin typeface="Arial"/>
              </a:rPr>
              <a:t>To develop a detailed system design based on the conceptual design, outlining the architecture, components, and data structures.</a:t>
            </a:r>
            <a:endParaRPr b="0" lang="en-US" sz="2000" spc="-1" strike="noStrike">
              <a:solidFill>
                <a:srgbClr val="000000"/>
              </a:solidFill>
              <a:latin typeface="Arial"/>
            </a:endParaRPr>
          </a:p>
          <a:p>
            <a:pPr marL="414720" indent="-311040">
              <a:spcAft>
                <a:spcPts val="1057"/>
              </a:spcAft>
              <a:buClr>
                <a:srgbClr val="91d93f"/>
              </a:buClr>
              <a:buSzPct val="45000"/>
              <a:buFont typeface="Wingdings" charset="2"/>
              <a:buChar char=""/>
            </a:pPr>
            <a:r>
              <a:rPr b="0" lang="en-US" sz="2000" spc="-1" strike="noStrike">
                <a:solidFill>
                  <a:srgbClr val="000000"/>
                </a:solidFill>
                <a:latin typeface="Arial"/>
              </a:rPr>
              <a:t>To implement the functionalities and features outlined in the conceptual design.</a:t>
            </a:r>
            <a:endParaRPr b="0" lang="en-US" sz="2000" spc="-1" strike="noStrike">
              <a:solidFill>
                <a:srgbClr val="000000"/>
              </a:solidFill>
              <a:latin typeface="Arial"/>
            </a:endParaRPr>
          </a:p>
          <a:p>
            <a:pPr marL="414720" indent="-311040">
              <a:spcAft>
                <a:spcPts val="1057"/>
              </a:spcAft>
              <a:buClr>
                <a:srgbClr val="91d93f"/>
              </a:buClr>
              <a:buSzPct val="45000"/>
              <a:buFont typeface="Wingdings" charset="2"/>
              <a:buChar char=""/>
            </a:pPr>
            <a:r>
              <a:rPr b="0" lang="en-US" sz="2000" spc="-1" strike="noStrike">
                <a:solidFill>
                  <a:srgbClr val="000000"/>
                </a:solidFill>
                <a:latin typeface="Arial"/>
              </a:rPr>
              <a:t>To conduct thorough testing at each iteration to ensure that individual components and features meet specified requirements.</a:t>
            </a:r>
            <a:endParaRPr b="0" lang="en-US" sz="2000" spc="-1" strike="noStrike">
              <a:solidFill>
                <a:srgbClr val="000000"/>
              </a:solidFill>
              <a:latin typeface="Arial"/>
            </a:endParaRPr>
          </a:p>
          <a:p>
            <a:pPr marL="414720" indent="-311040">
              <a:spcAft>
                <a:spcPts val="1057"/>
              </a:spcAft>
              <a:buClr>
                <a:srgbClr val="91d93f"/>
              </a:buClr>
              <a:buSzPct val="45000"/>
              <a:buFont typeface="Wingdings" charset="2"/>
              <a:buChar char=""/>
            </a:pPr>
            <a:r>
              <a:rPr b="0" lang="en-US" sz="2000" spc="-1" strike="noStrike">
                <a:solidFill>
                  <a:srgbClr val="000000"/>
                </a:solidFill>
                <a:latin typeface="Arial"/>
              </a:rPr>
              <a:t>To deploy the portal to a live environment, making it accessible to users for real-world application and testing.</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lgn="ctr">
              <a:buNone/>
            </a:pPr>
            <a:r>
              <a:rPr b="1" lang="en-US" sz="2700" spc="-1" strike="noStrike">
                <a:solidFill>
                  <a:srgbClr val="000000"/>
                </a:solidFill>
                <a:latin typeface="Arial"/>
              </a:rPr>
              <a:t>4. PROBLEM JUSTIFICATION</a:t>
            </a:r>
            <a:endParaRPr b="0" lang="en-US" sz="2700" spc="-1" strike="noStrike">
              <a:solidFill>
                <a:srgbClr val="000000"/>
              </a:solidFill>
              <a:latin typeface="Arial"/>
            </a:endParaRPr>
          </a:p>
        </p:txBody>
      </p:sp>
      <p:sp>
        <p:nvSpPr>
          <p:cNvPr id="65" name="PlaceHolder 2"/>
          <p:cNvSpPr>
            <a:spLocks noGrp="1"/>
          </p:cNvSpPr>
          <p:nvPr>
            <p:ph/>
          </p:nvPr>
        </p:nvSpPr>
        <p:spPr>
          <a:xfrm>
            <a:off x="540000" y="1350000"/>
            <a:ext cx="9000000" cy="3600000"/>
          </a:xfrm>
          <a:prstGeom prst="rect">
            <a:avLst/>
          </a:prstGeom>
          <a:noFill/>
          <a:ln w="0">
            <a:noFill/>
          </a:ln>
        </p:spPr>
        <p:txBody>
          <a:bodyPr lIns="0" rIns="0" tIns="0" bIns="0" anchor="t">
            <a:normAutofit fontScale="86000"/>
          </a:bodyPr>
          <a:p>
            <a:pPr marL="371520" indent="0">
              <a:spcAft>
                <a:spcPts val="1057"/>
              </a:spcAft>
              <a:buNone/>
            </a:pPr>
            <a:r>
              <a:rPr b="1" lang="en-US" sz="2000" spc="-1" strike="noStrike">
                <a:solidFill>
                  <a:srgbClr val="000000"/>
                </a:solidFill>
                <a:latin typeface="Arial"/>
              </a:rPr>
              <a:t>4.1 Rationale of Automating the Current System</a:t>
            </a:r>
            <a:endParaRPr b="0" lang="en-US" sz="2000" spc="-1" strike="noStrike">
              <a:solidFill>
                <a:srgbClr val="000000"/>
              </a:solidFill>
              <a:latin typeface="Arial"/>
            </a:endParaRPr>
          </a:p>
          <a:p>
            <a:pPr marL="371520" indent="-278640">
              <a:spcAft>
                <a:spcPts val="1057"/>
              </a:spcAft>
              <a:buClr>
                <a:srgbClr val="91d93f"/>
              </a:buClr>
              <a:buSzPct val="45000"/>
              <a:buFont typeface="Wingdings" charset="2"/>
              <a:buChar char=""/>
            </a:pPr>
            <a:r>
              <a:rPr b="1" lang="en-US" sz="2000" spc="-1" strike="noStrike">
                <a:solidFill>
                  <a:srgbClr val="000000"/>
                </a:solidFill>
                <a:latin typeface="Arial"/>
              </a:rPr>
              <a:t>Time Efficiency</a:t>
            </a:r>
            <a:r>
              <a:rPr b="0" lang="en-US" sz="2000" spc="-1" strike="noStrike">
                <a:solidFill>
                  <a:srgbClr val="000000"/>
                </a:solidFill>
                <a:latin typeface="Arial"/>
              </a:rPr>
              <a:t>: The current manual system demands significant time and effort from applicants, involving physical travel, long queues, and a prolonged application process. Automating the system through "Bursary Mashinani" will significantly reduce the time required for both applicants and administrative processes.</a:t>
            </a:r>
            <a:endParaRPr b="0" lang="en-US" sz="2000" spc="-1" strike="noStrike">
              <a:solidFill>
                <a:srgbClr val="000000"/>
              </a:solidFill>
              <a:latin typeface="Arial"/>
            </a:endParaRPr>
          </a:p>
          <a:p>
            <a:pPr marL="371520" indent="-278640">
              <a:spcAft>
                <a:spcPts val="1057"/>
              </a:spcAft>
              <a:buClr>
                <a:srgbClr val="91d93f"/>
              </a:buClr>
              <a:buSzPct val="45000"/>
              <a:buFont typeface="Wingdings" charset="2"/>
              <a:buChar char=""/>
            </a:pPr>
            <a:r>
              <a:rPr b="1" lang="en-US" sz="2000" spc="-1" strike="noStrike">
                <a:solidFill>
                  <a:srgbClr val="000000"/>
                </a:solidFill>
                <a:latin typeface="Arial"/>
              </a:rPr>
              <a:t>Enhancing Accessibility:</a:t>
            </a:r>
            <a:r>
              <a:rPr b="0" lang="en-US" sz="2000" spc="-1" strike="noStrike">
                <a:solidFill>
                  <a:srgbClr val="000000"/>
                </a:solidFill>
                <a:latin typeface="Arial"/>
              </a:rPr>
              <a:t> The manual nature of the current system creates barriers for potential applicants, especially those with limited means for travel. By introducing an online portal, "Bursary Mashinani" ensures accessibility for a broader range of students, parents, and guardians, promoting inclusivity.</a:t>
            </a:r>
            <a:endParaRPr b="0" lang="en-US" sz="2000" spc="-1" strike="noStrike">
              <a:solidFill>
                <a:srgbClr val="000000"/>
              </a:solidFill>
              <a:latin typeface="Arial"/>
            </a:endParaRPr>
          </a:p>
          <a:p>
            <a:pPr marL="371520" indent="-278640">
              <a:spcAft>
                <a:spcPts val="1057"/>
              </a:spcAft>
              <a:buClr>
                <a:srgbClr val="91d93f"/>
              </a:buClr>
              <a:buSzPct val="45000"/>
              <a:buFont typeface="Wingdings" charset="2"/>
              <a:buChar char=""/>
            </a:pPr>
            <a:r>
              <a:rPr b="0" lang="en-US" sz="2000" spc="-1" strike="noStrike">
                <a:solidFill>
                  <a:srgbClr val="000000"/>
                </a:solidFill>
                <a:latin typeface="Arial"/>
              </a:rPr>
              <a:t> </a:t>
            </a:r>
            <a:r>
              <a:rPr b="1" lang="en-US" sz="2000" spc="-1" strike="noStrike">
                <a:solidFill>
                  <a:srgbClr val="000000"/>
                </a:solidFill>
                <a:latin typeface="Arial"/>
              </a:rPr>
              <a:t>Transparent Application Tracking</a:t>
            </a:r>
            <a:r>
              <a:rPr b="0" lang="en-US" sz="2000" spc="-1" strike="noStrike">
                <a:solidFill>
                  <a:srgbClr val="000000"/>
                </a:solidFill>
                <a:latin typeface="Arial"/>
              </a:rPr>
              <a:t>: The lack of real-time tracking in the current system often leaves applicants in the dark about the status of their applications. With the proposed system, applicants can easily track the progress of their bursary applications, fostering transparency and reducing unnecessary inquiries.</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lgn="ctr">
              <a:buNone/>
            </a:pPr>
            <a:r>
              <a:rPr b="1" lang="en-US" sz="2700" spc="-1" strike="noStrike">
                <a:solidFill>
                  <a:srgbClr val="000000"/>
                </a:solidFill>
                <a:latin typeface="Arial"/>
              </a:rPr>
              <a:t>5. LITERATURE</a:t>
            </a:r>
            <a:endParaRPr b="0" lang="en-US" sz="2700" spc="-1" strike="noStrike">
              <a:solidFill>
                <a:srgbClr val="000000"/>
              </a:solidFill>
              <a:latin typeface="Arial"/>
            </a:endParaRPr>
          </a:p>
        </p:txBody>
      </p:sp>
      <p:sp>
        <p:nvSpPr>
          <p:cNvPr id="67" name="PlaceHolder 2"/>
          <p:cNvSpPr>
            <a:spLocks noGrp="1"/>
          </p:cNvSpPr>
          <p:nvPr>
            <p:ph/>
          </p:nvPr>
        </p:nvSpPr>
        <p:spPr>
          <a:xfrm>
            <a:off x="540000" y="1350000"/>
            <a:ext cx="9000000" cy="3600000"/>
          </a:xfrm>
          <a:prstGeom prst="rect">
            <a:avLst/>
          </a:prstGeom>
          <a:noFill/>
          <a:ln w="0">
            <a:noFill/>
          </a:ln>
        </p:spPr>
        <p:txBody>
          <a:bodyPr lIns="0" rIns="0" tIns="0" bIns="0" anchor="t">
            <a:normAutofit/>
          </a:bodyPr>
          <a:p>
            <a:pPr marL="432000" indent="0">
              <a:spcAft>
                <a:spcPts val="1057"/>
              </a:spcAft>
              <a:buNone/>
            </a:pPr>
            <a:r>
              <a:rPr b="1" lang="en-US" sz="2000" spc="-1" strike="noStrike">
                <a:solidFill>
                  <a:srgbClr val="000000"/>
                </a:solidFill>
                <a:latin typeface="Arial"/>
              </a:rPr>
              <a:t>5.1 The Current System</a:t>
            </a:r>
            <a:endParaRPr b="0" lang="en-US" sz="2000" spc="-1" strike="noStrike">
              <a:solidFill>
                <a:srgbClr val="000000"/>
              </a:solidFill>
              <a:latin typeface="Arial"/>
            </a:endParaRPr>
          </a:p>
          <a:p>
            <a:pPr marL="432000" indent="0">
              <a:spcAft>
                <a:spcPts val="1057"/>
              </a:spcAft>
              <a:buNone/>
            </a:pPr>
            <a:r>
              <a:rPr b="0" lang="en-US" sz="2000" spc="-1" strike="noStrike">
                <a:solidFill>
                  <a:srgbClr val="000000"/>
                </a:solidFill>
                <a:latin typeface="Arial"/>
              </a:rPr>
              <a:t>The current system for bursary application in Kisumu West Constituency operates within a traditional, manual framework. Literature on this system highlights its reliance on public announcements, physical travel to the constituency headquarters, and paper-based forms for application.</a:t>
            </a:r>
            <a:endParaRPr b="0" lang="en-US" sz="2000" spc="-1" strike="noStrike">
              <a:solidFill>
                <a:srgbClr val="000000"/>
              </a:solidFill>
              <a:latin typeface="Arial"/>
            </a:endParaRPr>
          </a:p>
          <a:p>
            <a:pPr marL="432000" indent="0">
              <a:spcAft>
                <a:spcPts val="1057"/>
              </a:spcAft>
              <a:buNone/>
            </a:pPr>
            <a:r>
              <a:rPr b="0" lang="en-US" sz="2000" spc="-1" strike="noStrike">
                <a:solidFill>
                  <a:srgbClr val="000000"/>
                </a:solidFill>
                <a:latin typeface="Arial"/>
              </a:rPr>
              <a:t>This literature emphasizes the labor-intensive nature of the process, where personal details, including student registration numbers and school information, are captured manually. The sequential steps involve a two-week application period, followed by vetting conducted by the constituency bursary application committee, and subsequent allocation and disbursement of funds.</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lgn="ctr">
              <a:buNone/>
            </a:pPr>
            <a:r>
              <a:rPr b="1" lang="en-US" sz="2700" spc="-1" strike="noStrike">
                <a:solidFill>
                  <a:srgbClr val="000000"/>
                </a:solidFill>
                <a:latin typeface="Arial"/>
              </a:rPr>
              <a:t>5. LITERATURE</a:t>
            </a:r>
            <a:endParaRPr b="0" lang="en-US" sz="2700" spc="-1" strike="noStrike">
              <a:solidFill>
                <a:srgbClr val="000000"/>
              </a:solidFill>
              <a:latin typeface="Arial"/>
            </a:endParaRPr>
          </a:p>
        </p:txBody>
      </p:sp>
      <p:sp>
        <p:nvSpPr>
          <p:cNvPr id="69" name="PlaceHolder 2"/>
          <p:cNvSpPr>
            <a:spLocks noGrp="1"/>
          </p:cNvSpPr>
          <p:nvPr>
            <p:ph/>
          </p:nvPr>
        </p:nvSpPr>
        <p:spPr>
          <a:xfrm>
            <a:off x="540000" y="1350000"/>
            <a:ext cx="9000000" cy="3600000"/>
          </a:xfrm>
          <a:prstGeom prst="rect">
            <a:avLst/>
          </a:prstGeom>
          <a:noFill/>
          <a:ln w="0">
            <a:noFill/>
          </a:ln>
        </p:spPr>
        <p:txBody>
          <a:bodyPr lIns="0" rIns="0" tIns="0" bIns="0" anchor="t">
            <a:normAutofit fontScale="84000"/>
          </a:bodyPr>
          <a:p>
            <a:pPr marL="362880" indent="0">
              <a:spcAft>
                <a:spcPts val="1057"/>
              </a:spcAft>
              <a:buNone/>
            </a:pPr>
            <a:r>
              <a:rPr b="1" lang="en-US" sz="2000" spc="-1" strike="noStrike">
                <a:solidFill>
                  <a:srgbClr val="000000"/>
                </a:solidFill>
                <a:latin typeface="Arial"/>
              </a:rPr>
              <a:t>5.2 Challenges and Limitations of the Current System</a:t>
            </a:r>
            <a:endParaRPr b="0" lang="en-US" sz="2000" spc="-1" strike="noStrike">
              <a:solidFill>
                <a:srgbClr val="000000"/>
              </a:solidFill>
              <a:latin typeface="Arial"/>
            </a:endParaRPr>
          </a:p>
          <a:p>
            <a:pPr marL="362880" indent="-272160">
              <a:spcAft>
                <a:spcPts val="1057"/>
              </a:spcAft>
              <a:buClr>
                <a:srgbClr val="91d93f"/>
              </a:buClr>
              <a:buSzPct val="45000"/>
              <a:buFont typeface="Wingdings" charset="2"/>
              <a:buChar char=""/>
            </a:pPr>
            <a:r>
              <a:rPr b="1" lang="en-US" sz="2000" spc="-1" strike="noStrike">
                <a:solidFill>
                  <a:srgbClr val="000000"/>
                </a:solidFill>
                <a:latin typeface="Arial"/>
              </a:rPr>
              <a:t>Time-Consuming Process:</a:t>
            </a:r>
            <a:r>
              <a:rPr b="0" lang="en-US" sz="2000" spc="-1" strike="noStrike">
                <a:solidFill>
                  <a:srgbClr val="000000"/>
                </a:solidFill>
                <a:latin typeface="Arial"/>
              </a:rPr>
              <a:t> The manual nature of the current system results in a lengthy and time-consuming application process due to physical visits, paper documentation, and sequential steps.</a:t>
            </a:r>
            <a:endParaRPr b="0" lang="en-US" sz="2000" spc="-1" strike="noStrike">
              <a:solidFill>
                <a:srgbClr val="000000"/>
              </a:solidFill>
              <a:latin typeface="Arial"/>
            </a:endParaRPr>
          </a:p>
          <a:p>
            <a:pPr marL="362880" indent="-272160">
              <a:spcAft>
                <a:spcPts val="1057"/>
              </a:spcAft>
              <a:buClr>
                <a:srgbClr val="91d93f"/>
              </a:buClr>
              <a:buSzPct val="45000"/>
              <a:buFont typeface="Wingdings" charset="2"/>
              <a:buChar char=""/>
            </a:pPr>
            <a:r>
              <a:rPr b="1" lang="en-US" sz="2000" spc="-1" strike="noStrike">
                <a:solidFill>
                  <a:srgbClr val="000000"/>
                </a:solidFill>
                <a:latin typeface="Arial"/>
              </a:rPr>
              <a:t>Financial Inefficiencies:</a:t>
            </a:r>
            <a:r>
              <a:rPr b="0" lang="en-US" sz="2000" spc="-1" strike="noStrike">
                <a:solidFill>
                  <a:srgbClr val="000000"/>
                </a:solidFill>
                <a:latin typeface="Arial"/>
              </a:rPr>
              <a:t> Challenges arise with the misallocation and misappropriation of funds, allowing non-residents to benefit from the program while deserving local students may miss out.</a:t>
            </a:r>
            <a:endParaRPr b="0" lang="en-US" sz="2000" spc="-1" strike="noStrike">
              <a:solidFill>
                <a:srgbClr val="000000"/>
              </a:solidFill>
              <a:latin typeface="Arial"/>
            </a:endParaRPr>
          </a:p>
          <a:p>
            <a:pPr marL="362880" indent="-272160">
              <a:spcAft>
                <a:spcPts val="1057"/>
              </a:spcAft>
              <a:buClr>
                <a:srgbClr val="91d93f"/>
              </a:buClr>
              <a:buSzPct val="45000"/>
              <a:buFont typeface="Wingdings" charset="2"/>
              <a:buChar char=""/>
            </a:pPr>
            <a:r>
              <a:rPr b="1" lang="en-US" sz="2000" spc="-1" strike="noStrike">
                <a:solidFill>
                  <a:srgbClr val="000000"/>
                </a:solidFill>
                <a:latin typeface="Arial"/>
              </a:rPr>
              <a:t>Accessibility Barriers:</a:t>
            </a:r>
            <a:r>
              <a:rPr b="0" lang="en-US" sz="2000" spc="-1" strike="noStrike">
                <a:solidFill>
                  <a:srgbClr val="000000"/>
                </a:solidFill>
                <a:latin typeface="Arial"/>
              </a:rPr>
              <a:t> The need for physical presence at the constituency headquarters creates barriers for potential applicants, particularly those with limited resources or living in remote areas.</a:t>
            </a:r>
            <a:endParaRPr b="0" lang="en-US" sz="2000" spc="-1" strike="noStrike">
              <a:solidFill>
                <a:srgbClr val="000000"/>
              </a:solidFill>
              <a:latin typeface="Arial"/>
            </a:endParaRPr>
          </a:p>
          <a:p>
            <a:pPr marL="362880" indent="-272160">
              <a:spcAft>
                <a:spcPts val="1057"/>
              </a:spcAft>
              <a:buClr>
                <a:srgbClr val="91d93f"/>
              </a:buClr>
              <a:buSzPct val="45000"/>
              <a:buFont typeface="Wingdings" charset="2"/>
              <a:buChar char=""/>
            </a:pPr>
            <a:r>
              <a:rPr b="1" lang="en-US" sz="2000" spc="-1" strike="noStrike">
                <a:solidFill>
                  <a:srgbClr val="000000"/>
                </a:solidFill>
                <a:latin typeface="Arial"/>
              </a:rPr>
              <a:t>Lack of Real-Time Tracking:</a:t>
            </a:r>
            <a:r>
              <a:rPr b="0" lang="en-US" sz="2000" spc="-1" strike="noStrike">
                <a:solidFill>
                  <a:srgbClr val="000000"/>
                </a:solidFill>
                <a:latin typeface="Arial"/>
              </a:rPr>
              <a:t> The absence of a real-time tracking mechanism leaves applicants uninformed about the progress of their applications, leading to uncertainty and unnecessary inquiries.</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lgn="ctr">
              <a:buNone/>
            </a:pPr>
            <a:r>
              <a:rPr b="1" lang="en-US" sz="2700" spc="-1" strike="noStrike">
                <a:solidFill>
                  <a:srgbClr val="000000"/>
                </a:solidFill>
                <a:latin typeface="Arial"/>
              </a:rPr>
              <a:t>5. LITERATURE</a:t>
            </a:r>
            <a:endParaRPr b="0" lang="en-US" sz="2700" spc="-1" strike="noStrike">
              <a:solidFill>
                <a:srgbClr val="000000"/>
              </a:solidFill>
              <a:latin typeface="Arial"/>
            </a:endParaRPr>
          </a:p>
        </p:txBody>
      </p:sp>
      <p:sp>
        <p:nvSpPr>
          <p:cNvPr id="71" name="PlaceHolder 2"/>
          <p:cNvSpPr>
            <a:spLocks noGrp="1"/>
          </p:cNvSpPr>
          <p:nvPr>
            <p:ph/>
          </p:nvPr>
        </p:nvSpPr>
        <p:spPr>
          <a:xfrm>
            <a:off x="540000" y="1350000"/>
            <a:ext cx="9000000" cy="3600000"/>
          </a:xfrm>
          <a:prstGeom prst="rect">
            <a:avLst/>
          </a:prstGeom>
          <a:noFill/>
          <a:ln w="0">
            <a:noFill/>
          </a:ln>
        </p:spPr>
        <p:txBody>
          <a:bodyPr lIns="0" rIns="0" tIns="0" bIns="0" anchor="t">
            <a:normAutofit/>
          </a:bodyPr>
          <a:p>
            <a:pPr marL="432000" indent="0">
              <a:spcAft>
                <a:spcPts val="1057"/>
              </a:spcAft>
              <a:buNone/>
            </a:pPr>
            <a:r>
              <a:rPr b="1" lang="en-US" sz="2000" spc="-1" strike="noStrike">
                <a:solidFill>
                  <a:srgbClr val="000000"/>
                </a:solidFill>
                <a:latin typeface="Arial"/>
              </a:rPr>
              <a:t>5.3 Conceptual Design</a:t>
            </a:r>
            <a:endParaRPr b="0" lang="en-US" sz="2000" spc="-1" strike="noStrike">
              <a:solidFill>
                <a:srgbClr val="000000"/>
              </a:solidFill>
              <a:latin typeface="Arial"/>
            </a:endParaRPr>
          </a:p>
          <a:p>
            <a:pPr marL="432000" indent="0">
              <a:spcAft>
                <a:spcPts val="1057"/>
              </a:spcAft>
              <a:buNone/>
            </a:pPr>
            <a:r>
              <a:rPr b="1" lang="en-US" sz="2000" spc="-1" strike="noStrike">
                <a:solidFill>
                  <a:srgbClr val="000000"/>
                </a:solidFill>
                <a:latin typeface="Arial"/>
              </a:rPr>
              <a:t>5.3.1 Features</a:t>
            </a:r>
            <a:endParaRPr b="0" lang="en-US" sz="2000" spc="-1" strike="noStrike">
              <a:solidFill>
                <a:srgbClr val="000000"/>
              </a:solidFill>
              <a:latin typeface="Arial"/>
            </a:endParaRPr>
          </a:p>
          <a:p>
            <a:pPr marL="432000" indent="0">
              <a:spcAft>
                <a:spcPts val="1057"/>
              </a:spcAft>
              <a:buNone/>
            </a:pPr>
            <a:r>
              <a:rPr b="1" lang="en-US" sz="2000" spc="-1" strike="noStrike">
                <a:solidFill>
                  <a:srgbClr val="000000"/>
                </a:solidFill>
                <a:latin typeface="Arial"/>
              </a:rPr>
              <a:t>5.3.1.1 Real-Time Application Status Updates: </a:t>
            </a:r>
            <a:r>
              <a:rPr b="0" lang="en-US" sz="2000" spc="-1" strike="noStrike">
                <a:solidFill>
                  <a:srgbClr val="000000"/>
                </a:solidFill>
                <a:latin typeface="Arial"/>
              </a:rPr>
              <a:t>Applicants will have the ability to track the progress of their bursary applications instantly, providing transparency and reducing the need for inquiries.</a:t>
            </a:r>
            <a:endParaRPr b="0" lang="en-US" sz="2000" spc="-1" strike="noStrike">
              <a:solidFill>
                <a:srgbClr val="000000"/>
              </a:solidFill>
              <a:latin typeface="Arial"/>
            </a:endParaRPr>
          </a:p>
          <a:p>
            <a:pPr marL="432000" indent="0">
              <a:spcAft>
                <a:spcPts val="1057"/>
              </a:spcAft>
              <a:buNone/>
            </a:pPr>
            <a:endParaRPr b="0" lang="en-US" sz="2000" spc="-1" strike="noStrike">
              <a:solidFill>
                <a:srgbClr val="000000"/>
              </a:solidFill>
              <a:latin typeface="Arial"/>
            </a:endParaRPr>
          </a:p>
        </p:txBody>
      </p:sp>
      <p:pic>
        <p:nvPicPr>
          <p:cNvPr id="72" name="Use Case Diagram for Bursary Mashinani" descr=""/>
          <p:cNvPicPr/>
          <p:nvPr/>
        </p:nvPicPr>
        <p:blipFill>
          <a:blip r:embed="rId1"/>
          <a:stretch/>
        </p:blipFill>
        <p:spPr>
          <a:xfrm>
            <a:off x="540000" y="3429000"/>
            <a:ext cx="9172080" cy="571320"/>
          </a:xfrm>
          <a:prstGeom prst="rect">
            <a:avLst/>
          </a:prstGeom>
          <a:ln w="1080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lgn="ctr">
              <a:buNone/>
            </a:pPr>
            <a:r>
              <a:rPr b="1" lang="en-US" sz="2700" spc="-1" strike="noStrike">
                <a:solidFill>
                  <a:srgbClr val="000000"/>
                </a:solidFill>
                <a:latin typeface="Arial"/>
              </a:rPr>
              <a:t>5. LITERATURE</a:t>
            </a:r>
            <a:endParaRPr b="0" lang="en-US" sz="2700" spc="-1" strike="noStrike">
              <a:solidFill>
                <a:srgbClr val="000000"/>
              </a:solidFill>
              <a:latin typeface="Arial"/>
            </a:endParaRPr>
          </a:p>
        </p:txBody>
      </p:sp>
      <p:sp>
        <p:nvSpPr>
          <p:cNvPr id="74" name="PlaceHolder 2"/>
          <p:cNvSpPr>
            <a:spLocks noGrp="1"/>
          </p:cNvSpPr>
          <p:nvPr>
            <p:ph/>
          </p:nvPr>
        </p:nvSpPr>
        <p:spPr>
          <a:xfrm>
            <a:off x="540000" y="1350000"/>
            <a:ext cx="9000000" cy="3600000"/>
          </a:xfrm>
          <a:prstGeom prst="rect">
            <a:avLst/>
          </a:prstGeom>
          <a:noFill/>
          <a:ln w="0">
            <a:noFill/>
          </a:ln>
        </p:spPr>
        <p:txBody>
          <a:bodyPr lIns="0" rIns="0" tIns="0" bIns="0" anchor="t">
            <a:normAutofit/>
          </a:bodyPr>
          <a:p>
            <a:pPr marL="432000" indent="0">
              <a:spcAft>
                <a:spcPts val="1057"/>
              </a:spcAft>
              <a:buNone/>
            </a:pPr>
            <a:r>
              <a:rPr b="1" lang="en-US" sz="2000" spc="-1" strike="noStrike">
                <a:solidFill>
                  <a:srgbClr val="000000"/>
                </a:solidFill>
                <a:latin typeface="Arial"/>
              </a:rPr>
              <a:t>5.3.1.2 One-Time Application Restrictions: </a:t>
            </a:r>
            <a:r>
              <a:rPr b="0" lang="en-US" sz="2000" spc="-1" strike="noStrike">
                <a:solidFill>
                  <a:srgbClr val="000000"/>
                </a:solidFill>
                <a:latin typeface="Arial"/>
              </a:rPr>
              <a:t>To enhance accuracy and reduce redundancy, the design restricts the National ID and Student Registration Numbers to a one-time application per financial year. This feature aims to prevent errors and ensure that each applicant has a fair and equal opportunity for bursary consideration.</a:t>
            </a:r>
            <a:endParaRPr b="0" lang="en-US" sz="2000" spc="-1" strike="noStrike">
              <a:solidFill>
                <a:srgbClr val="000000"/>
              </a:solidFill>
              <a:latin typeface="Arial"/>
            </a:endParaRPr>
          </a:p>
          <a:p>
            <a:pPr marL="432000" indent="0">
              <a:spcAft>
                <a:spcPts val="1057"/>
              </a:spcAft>
              <a:buNone/>
            </a:pPr>
            <a:r>
              <a:rPr b="1" lang="en-US" sz="2000" spc="-1" strike="noStrike">
                <a:solidFill>
                  <a:srgbClr val="000000"/>
                </a:solidFill>
                <a:latin typeface="Arial"/>
              </a:rPr>
              <a:t>5.3.1.3 Comprehensive Reporting System: </a:t>
            </a:r>
            <a:r>
              <a:rPr b="0" lang="en-US" sz="2000" spc="-1" strike="noStrike">
                <a:solidFill>
                  <a:srgbClr val="000000"/>
                </a:solidFill>
                <a:latin typeface="Arial"/>
              </a:rPr>
              <a:t>The conceptual design incorporates a reporting system that generates comprehensive reports for successful applicants. These reports include essential details such as student name, registration number, institution details, disbursed amounts, and dates. This feature adds an extra layer of transparency and accountability to the disbursement process.</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lgn="ctr">
              <a:buNone/>
            </a:pPr>
            <a:r>
              <a:rPr b="1" lang="en-US" sz="2700" spc="-1" strike="noStrike">
                <a:solidFill>
                  <a:srgbClr val="000000"/>
                </a:solidFill>
                <a:latin typeface="Arial"/>
              </a:rPr>
              <a:t>5. LITERATURE</a:t>
            </a:r>
            <a:endParaRPr b="0" lang="en-US" sz="2700" spc="-1" strike="noStrike">
              <a:solidFill>
                <a:srgbClr val="000000"/>
              </a:solidFill>
              <a:latin typeface="Arial"/>
            </a:endParaRPr>
          </a:p>
        </p:txBody>
      </p:sp>
      <p:sp>
        <p:nvSpPr>
          <p:cNvPr id="76" name="PlaceHolder 2"/>
          <p:cNvSpPr>
            <a:spLocks noGrp="1"/>
          </p:cNvSpPr>
          <p:nvPr>
            <p:ph/>
          </p:nvPr>
        </p:nvSpPr>
        <p:spPr>
          <a:xfrm>
            <a:off x="540000" y="1350000"/>
            <a:ext cx="9000000" cy="3600000"/>
          </a:xfrm>
          <a:prstGeom prst="rect">
            <a:avLst/>
          </a:prstGeom>
          <a:noFill/>
          <a:ln w="0">
            <a:noFill/>
          </a:ln>
        </p:spPr>
        <p:txBody>
          <a:bodyPr lIns="0" rIns="0" tIns="0" bIns="0" anchor="t">
            <a:normAutofit/>
          </a:bodyPr>
          <a:p>
            <a:pPr marL="432000" indent="0">
              <a:spcAft>
                <a:spcPts val="1057"/>
              </a:spcAft>
              <a:buNone/>
            </a:pPr>
            <a:r>
              <a:rPr b="1" lang="en-US" sz="2000" spc="-1" strike="noStrike">
                <a:solidFill>
                  <a:srgbClr val="000000"/>
                </a:solidFill>
                <a:latin typeface="Arial"/>
              </a:rPr>
              <a:t>5.3.1.4 Secure Database: </a:t>
            </a:r>
            <a:r>
              <a:rPr b="0" lang="en-US" sz="2000" spc="-1" strike="noStrike">
                <a:solidFill>
                  <a:srgbClr val="000000"/>
                </a:solidFill>
                <a:latin typeface="Arial"/>
              </a:rPr>
              <a:t>To ensure the integrity and security of applicant information, the conceptual design includes the implementation of a robust database system. Sensitive data, such as National ID numbers and student registration details, will be stored securely, minimizing the risk of unauthorized access or data breaches.</a:t>
            </a:r>
            <a:endParaRPr b="0" lang="en-US" sz="2000" spc="-1" strike="noStrike">
              <a:solidFill>
                <a:srgbClr val="000000"/>
              </a:solidFill>
              <a:latin typeface="Arial"/>
            </a:endParaRPr>
          </a:p>
          <a:p>
            <a:pPr marL="432000" indent="0">
              <a:spcAft>
                <a:spcPts val="1057"/>
              </a:spcAft>
              <a:buNone/>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lgn="ctr">
              <a:buNone/>
            </a:pPr>
            <a:r>
              <a:rPr b="1" lang="en-US" sz="2700" spc="-1" strike="noStrike">
                <a:solidFill>
                  <a:srgbClr val="000000"/>
                </a:solidFill>
                <a:latin typeface="Arial"/>
              </a:rPr>
              <a:t>5. LITERATURE</a:t>
            </a:r>
            <a:endParaRPr b="0" lang="en-US" sz="2700" spc="-1" strike="noStrike">
              <a:solidFill>
                <a:srgbClr val="000000"/>
              </a:solidFill>
              <a:latin typeface="Arial"/>
            </a:endParaRPr>
          </a:p>
        </p:txBody>
      </p:sp>
      <p:sp>
        <p:nvSpPr>
          <p:cNvPr id="78" name="PlaceHolder 2"/>
          <p:cNvSpPr>
            <a:spLocks noGrp="1"/>
          </p:cNvSpPr>
          <p:nvPr>
            <p:ph/>
          </p:nvPr>
        </p:nvSpPr>
        <p:spPr>
          <a:xfrm>
            <a:off x="540000" y="1350000"/>
            <a:ext cx="9000000" cy="3600000"/>
          </a:xfrm>
          <a:prstGeom prst="rect">
            <a:avLst/>
          </a:prstGeom>
          <a:noFill/>
          <a:ln w="0">
            <a:noFill/>
          </a:ln>
        </p:spPr>
        <p:txBody>
          <a:bodyPr lIns="0" rIns="0" tIns="0" bIns="0" anchor="t">
            <a:normAutofit/>
          </a:bodyPr>
          <a:p>
            <a:pPr marL="432000" indent="0">
              <a:spcAft>
                <a:spcPts val="1057"/>
              </a:spcAft>
              <a:buNone/>
            </a:pPr>
            <a:r>
              <a:rPr b="1" lang="en-US" sz="2000" spc="-1" strike="noStrike">
                <a:solidFill>
                  <a:srgbClr val="000000"/>
                </a:solidFill>
                <a:latin typeface="Arial"/>
              </a:rPr>
              <a:t>5.3.1.5 User-Friendly Interface: </a:t>
            </a:r>
            <a:r>
              <a:rPr b="0" lang="en-US" sz="2000" spc="-1" strike="noStrike">
                <a:solidFill>
                  <a:srgbClr val="000000"/>
                </a:solidFill>
                <a:latin typeface="Arial"/>
              </a:rPr>
              <a:t>The conceptual design prioritizes the development of an intuitive and user-friendly interface. Applicants, including students, parents, and guardians, will find the portal easy to navigate, reducing the learning curve and ensuring accessibility for users with varying technological proficiencies.</a:t>
            </a:r>
            <a:endParaRPr b="0" lang="en-US" sz="2000" spc="-1" strike="noStrike">
              <a:solidFill>
                <a:srgbClr val="000000"/>
              </a:solidFill>
              <a:latin typeface="Arial"/>
            </a:endParaRPr>
          </a:p>
          <a:p>
            <a:pPr marL="432000" indent="0">
              <a:spcAft>
                <a:spcPts val="1057"/>
              </a:spcAft>
              <a:buNone/>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lgn="ctr">
              <a:buNone/>
            </a:pPr>
            <a:r>
              <a:rPr b="1" lang="en-US" sz="2700" spc="-1" strike="noStrike">
                <a:solidFill>
                  <a:srgbClr val="000000"/>
                </a:solidFill>
                <a:latin typeface="Arial"/>
              </a:rPr>
              <a:t>5. LITERATURE</a:t>
            </a:r>
            <a:endParaRPr b="0" lang="en-US" sz="2700" spc="-1" strike="noStrike">
              <a:solidFill>
                <a:srgbClr val="000000"/>
              </a:solidFill>
              <a:latin typeface="Arial"/>
            </a:endParaRPr>
          </a:p>
        </p:txBody>
      </p:sp>
      <p:sp>
        <p:nvSpPr>
          <p:cNvPr id="80" name="PlaceHolder 2"/>
          <p:cNvSpPr>
            <a:spLocks noGrp="1"/>
          </p:cNvSpPr>
          <p:nvPr>
            <p:ph/>
          </p:nvPr>
        </p:nvSpPr>
        <p:spPr>
          <a:xfrm>
            <a:off x="540000" y="1350000"/>
            <a:ext cx="9000000" cy="3600000"/>
          </a:xfrm>
          <a:prstGeom prst="rect">
            <a:avLst/>
          </a:prstGeom>
          <a:noFill/>
          <a:ln w="0">
            <a:noFill/>
          </a:ln>
        </p:spPr>
        <p:txBody>
          <a:bodyPr lIns="0" rIns="0" tIns="0" bIns="0" anchor="t">
            <a:normAutofit/>
          </a:bodyPr>
          <a:p>
            <a:pPr marL="432000" indent="0">
              <a:spcAft>
                <a:spcPts val="1057"/>
              </a:spcAft>
              <a:buNone/>
            </a:pPr>
            <a:r>
              <a:rPr b="1" lang="en-US" sz="2000" spc="-1" strike="noStrike">
                <a:solidFill>
                  <a:srgbClr val="000000"/>
                </a:solidFill>
                <a:latin typeface="Arial"/>
              </a:rPr>
              <a:t>5.3.2 Technological Infrastructure: </a:t>
            </a:r>
            <a:r>
              <a:rPr b="0" lang="en-US" sz="2000" spc="-1" strike="noStrike">
                <a:solidFill>
                  <a:srgbClr val="000000"/>
                </a:solidFill>
                <a:latin typeface="Arial"/>
              </a:rPr>
              <a:t>Utilizing a robust technological infrastructure, the design specifies the use of HTML, CSS, Javascript, Python, and the Django Web Framework. This technology stack not only ensures the security of the portal but also provides a scalable foundation for future enhancements and increased user load.</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lgn="ctr">
              <a:buNone/>
            </a:pPr>
            <a:r>
              <a:rPr b="1" lang="en-US" sz="2700" spc="-1" strike="noStrike">
                <a:solidFill>
                  <a:srgbClr val="000000"/>
                </a:solidFill>
                <a:latin typeface="Arial"/>
              </a:rPr>
              <a:t>6. METHODOLOGY</a:t>
            </a:r>
            <a:endParaRPr b="0" lang="en-US" sz="2700" spc="-1" strike="noStrike">
              <a:solidFill>
                <a:srgbClr val="000000"/>
              </a:solidFill>
              <a:latin typeface="Arial"/>
            </a:endParaRPr>
          </a:p>
        </p:txBody>
      </p:sp>
      <p:sp>
        <p:nvSpPr>
          <p:cNvPr id="82" name="PlaceHolder 2"/>
          <p:cNvSpPr>
            <a:spLocks noGrp="1"/>
          </p:cNvSpPr>
          <p:nvPr>
            <p:ph/>
          </p:nvPr>
        </p:nvSpPr>
        <p:spPr>
          <a:xfrm>
            <a:off x="540000" y="1350000"/>
            <a:ext cx="9000000" cy="3600000"/>
          </a:xfrm>
          <a:prstGeom prst="rect">
            <a:avLst/>
          </a:prstGeom>
          <a:noFill/>
          <a:ln w="0">
            <a:noFill/>
          </a:ln>
        </p:spPr>
        <p:txBody>
          <a:bodyPr lIns="0" rIns="0" tIns="0" bIns="0" anchor="t">
            <a:normAutofit fontScale="63000"/>
          </a:bodyPr>
          <a:p>
            <a:pPr marL="272160" indent="0">
              <a:spcAft>
                <a:spcPts val="1057"/>
              </a:spcAft>
              <a:buNone/>
            </a:pPr>
            <a:r>
              <a:rPr b="1" lang="en-US" sz="2000" spc="-1" strike="noStrike">
                <a:solidFill>
                  <a:srgbClr val="000000"/>
                </a:solidFill>
                <a:latin typeface="Arial"/>
              </a:rPr>
              <a:t>6.1 Model</a:t>
            </a:r>
            <a:endParaRPr b="0" lang="en-US" sz="2000" spc="-1" strike="noStrike">
              <a:solidFill>
                <a:srgbClr val="000000"/>
              </a:solidFill>
              <a:latin typeface="Arial"/>
            </a:endParaRPr>
          </a:p>
          <a:p>
            <a:pPr marL="272160" indent="0">
              <a:spcAft>
                <a:spcPts val="1057"/>
              </a:spcAft>
              <a:buNone/>
            </a:pPr>
            <a:r>
              <a:rPr b="1" lang="en-US" sz="2000" spc="-1" strike="noStrike">
                <a:solidFill>
                  <a:srgbClr val="000000"/>
                </a:solidFill>
                <a:latin typeface="Arial"/>
              </a:rPr>
              <a:t>Iterative and Incremental Development Model:</a:t>
            </a:r>
            <a:br>
              <a:rPr sz="2000"/>
            </a:br>
            <a:r>
              <a:rPr b="0" lang="en-US" sz="2000" spc="-1" strike="noStrike">
                <a:solidFill>
                  <a:srgbClr val="000000"/>
                </a:solidFill>
                <a:latin typeface="Arial"/>
              </a:rPr>
              <a:t>The methodology will be implemented in the following stages:</a:t>
            </a:r>
            <a:endParaRPr b="0" lang="en-US" sz="2000" spc="-1" strike="noStrike">
              <a:solidFill>
                <a:srgbClr val="000000"/>
              </a:solidFill>
              <a:latin typeface="Arial"/>
            </a:endParaRPr>
          </a:p>
          <a:p>
            <a:pPr marL="272160" indent="-204120">
              <a:spcAft>
                <a:spcPts val="1057"/>
              </a:spcAft>
              <a:buClr>
                <a:srgbClr val="91d93f"/>
              </a:buClr>
              <a:buSzPct val="45000"/>
              <a:buFont typeface="Wingdings" charset="2"/>
              <a:buChar char=""/>
            </a:pPr>
            <a:r>
              <a:rPr b="1" lang="en-US" sz="2000" spc="-1" strike="noStrike">
                <a:solidFill>
                  <a:srgbClr val="000000"/>
                </a:solidFill>
                <a:latin typeface="Arial"/>
              </a:rPr>
              <a:t>Requirements Analysis</a:t>
            </a:r>
            <a:r>
              <a:rPr b="0" lang="en-US" sz="2000" spc="-1" strike="noStrike">
                <a:solidFill>
                  <a:srgbClr val="000000"/>
                </a:solidFill>
                <a:latin typeface="Arial"/>
              </a:rPr>
              <a:t>: Conduct a comprehensive analysis of the requirements gathered from stakeholders and the conceptual design phase.</a:t>
            </a:r>
            <a:endParaRPr b="0" lang="en-US" sz="2000" spc="-1" strike="noStrike">
              <a:solidFill>
                <a:srgbClr val="000000"/>
              </a:solidFill>
              <a:latin typeface="Arial"/>
            </a:endParaRPr>
          </a:p>
          <a:p>
            <a:pPr marL="272160" indent="-204120">
              <a:spcAft>
                <a:spcPts val="1057"/>
              </a:spcAft>
              <a:buClr>
                <a:srgbClr val="91d93f"/>
              </a:buClr>
              <a:buSzPct val="45000"/>
              <a:buFont typeface="Wingdings" charset="2"/>
              <a:buChar char=""/>
            </a:pPr>
            <a:r>
              <a:rPr b="1" lang="en-US" sz="2000" spc="-1" strike="noStrike">
                <a:solidFill>
                  <a:srgbClr val="000000"/>
                </a:solidFill>
                <a:latin typeface="Arial"/>
              </a:rPr>
              <a:t>System Design</a:t>
            </a:r>
            <a:r>
              <a:rPr b="0" lang="en-US" sz="2000" spc="-1" strike="noStrike">
                <a:solidFill>
                  <a:srgbClr val="000000"/>
                </a:solidFill>
                <a:latin typeface="Arial"/>
              </a:rPr>
              <a:t>: Develop a detailed system design based on the conceptual design, outlining the architecture, components, and data structures.</a:t>
            </a:r>
            <a:br>
              <a:rPr sz="2000"/>
            </a:br>
            <a:r>
              <a:rPr b="0" lang="en-US" sz="2000" spc="-1" strike="noStrike">
                <a:solidFill>
                  <a:srgbClr val="000000"/>
                </a:solidFill>
                <a:latin typeface="Arial"/>
              </a:rPr>
              <a:t>Identify the necessary technologies and tools for the implementation phase.</a:t>
            </a:r>
            <a:endParaRPr b="0" lang="en-US" sz="2000" spc="-1" strike="noStrike">
              <a:solidFill>
                <a:srgbClr val="000000"/>
              </a:solidFill>
              <a:latin typeface="Arial"/>
            </a:endParaRPr>
          </a:p>
          <a:p>
            <a:pPr marL="272160" indent="-204120">
              <a:spcAft>
                <a:spcPts val="1057"/>
              </a:spcAft>
              <a:buClr>
                <a:srgbClr val="91d93f"/>
              </a:buClr>
              <a:buSzPct val="45000"/>
              <a:buFont typeface="Wingdings" charset="2"/>
              <a:buChar char=""/>
            </a:pPr>
            <a:r>
              <a:rPr b="1" lang="en-US" sz="2000" spc="-1" strike="noStrike">
                <a:solidFill>
                  <a:srgbClr val="000000"/>
                </a:solidFill>
                <a:latin typeface="Arial"/>
              </a:rPr>
              <a:t>Implementation (Coding)</a:t>
            </a:r>
            <a:r>
              <a:rPr b="0" lang="en-US" sz="2000" spc="-1" strike="noStrike">
                <a:solidFill>
                  <a:srgbClr val="000000"/>
                </a:solidFill>
                <a:latin typeface="Arial"/>
              </a:rPr>
              <a:t>: Begin the coding phase, implementing the functionalities and features outlined in the conceptual design.</a:t>
            </a:r>
            <a:br>
              <a:rPr sz="2000"/>
            </a:br>
            <a:r>
              <a:rPr b="0" lang="en-US" sz="2000" spc="-1" strike="noStrike">
                <a:solidFill>
                  <a:srgbClr val="000000"/>
                </a:solidFill>
                <a:latin typeface="Arial"/>
              </a:rPr>
              <a:t> Utilize the chosen technology stack, including HTML, CSS, Javascript, Python, and the Django Web Framework, to build the web application.</a:t>
            </a:r>
            <a:endParaRPr b="0" lang="en-US" sz="2000" spc="-1" strike="noStrike">
              <a:solidFill>
                <a:srgbClr val="000000"/>
              </a:solidFill>
              <a:latin typeface="Arial"/>
            </a:endParaRPr>
          </a:p>
          <a:p>
            <a:pPr marL="272160" indent="-204120">
              <a:spcAft>
                <a:spcPts val="1057"/>
              </a:spcAft>
              <a:buClr>
                <a:srgbClr val="91d93f"/>
              </a:buClr>
              <a:buSzPct val="45000"/>
              <a:buFont typeface="Wingdings" charset="2"/>
              <a:buChar char=""/>
            </a:pPr>
            <a:r>
              <a:rPr b="1" lang="en-US" sz="2000" spc="-1" strike="noStrike">
                <a:solidFill>
                  <a:srgbClr val="000000"/>
                </a:solidFill>
                <a:latin typeface="Arial"/>
              </a:rPr>
              <a:t>Testing: </a:t>
            </a:r>
            <a:r>
              <a:rPr b="0" lang="en-US" sz="2000" spc="-1" strike="noStrike">
                <a:solidFill>
                  <a:srgbClr val="000000"/>
                </a:solidFill>
                <a:latin typeface="Arial"/>
              </a:rPr>
              <a:t>Conduct thorough testing at each iteration to ensure that individual components and features meet specified requirements.</a:t>
            </a:r>
            <a:br>
              <a:rPr sz="2000"/>
            </a:br>
            <a:r>
              <a:rPr b="0" lang="en-US" sz="2000" spc="-1" strike="noStrike">
                <a:solidFill>
                  <a:srgbClr val="000000"/>
                </a:solidFill>
                <a:latin typeface="Arial"/>
              </a:rPr>
              <a:t>Address any issues or bugs identified during testing promptly.</a:t>
            </a:r>
            <a:endParaRPr b="0" lang="en-US" sz="2000" spc="-1" strike="noStrike">
              <a:solidFill>
                <a:srgbClr val="000000"/>
              </a:solidFill>
              <a:latin typeface="Arial"/>
            </a:endParaRPr>
          </a:p>
          <a:p>
            <a:pPr marL="272160" indent="-204120">
              <a:spcAft>
                <a:spcPts val="1057"/>
              </a:spcAft>
              <a:buClr>
                <a:srgbClr val="91d93f"/>
              </a:buClr>
              <a:buSzPct val="45000"/>
              <a:buFont typeface="Wingdings" charset="2"/>
              <a:buChar char=""/>
            </a:pPr>
            <a:r>
              <a:rPr b="1" lang="en-US" sz="2000" spc="-1" strike="noStrike">
                <a:solidFill>
                  <a:srgbClr val="000000"/>
                </a:solidFill>
                <a:latin typeface="Arial"/>
              </a:rPr>
              <a:t>Deployment</a:t>
            </a:r>
            <a:r>
              <a:rPr b="0" lang="en-US" sz="2000" spc="-1" strike="noStrike">
                <a:solidFill>
                  <a:srgbClr val="000000"/>
                </a:solidFill>
                <a:latin typeface="Arial"/>
              </a:rPr>
              <a:t>: Deploy the system to a live environment, making it accessible to users for real-world application and testing.</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lgn="ctr">
              <a:buNone/>
            </a:pPr>
            <a:r>
              <a:rPr b="1" lang="en-US" sz="2700" spc="-1" strike="noStrike">
                <a:solidFill>
                  <a:srgbClr val="000000"/>
                </a:solidFill>
                <a:latin typeface="Arial"/>
              </a:rPr>
              <a:t>STUDENT INFORMATION</a:t>
            </a:r>
            <a:endParaRPr b="0" lang="en-US" sz="2700" spc="-1" strike="noStrike">
              <a:solidFill>
                <a:srgbClr val="000000"/>
              </a:solidFill>
              <a:latin typeface="Arial"/>
            </a:endParaRPr>
          </a:p>
        </p:txBody>
      </p:sp>
      <p:sp>
        <p:nvSpPr>
          <p:cNvPr id="47" name="PlaceHolder 2"/>
          <p:cNvSpPr>
            <a:spLocks noGrp="1"/>
          </p:cNvSpPr>
          <p:nvPr>
            <p:ph/>
          </p:nvPr>
        </p:nvSpPr>
        <p:spPr>
          <a:xfrm>
            <a:off x="540000" y="1350000"/>
            <a:ext cx="9000000" cy="3600000"/>
          </a:xfrm>
          <a:prstGeom prst="rect">
            <a:avLst/>
          </a:prstGeom>
          <a:noFill/>
          <a:ln w="0">
            <a:noFill/>
          </a:ln>
        </p:spPr>
        <p:txBody>
          <a:bodyPr lIns="0" rIns="0" tIns="0" bIns="0" anchor="t">
            <a:normAutofit/>
          </a:bodyPr>
          <a:p>
            <a:pPr marL="432000" indent="0">
              <a:spcBef>
                <a:spcPts val="1060"/>
              </a:spcBef>
              <a:buNone/>
            </a:pPr>
            <a:r>
              <a:rPr b="1" lang="en-US" sz="2000" spc="-1" strike="noStrike">
                <a:solidFill>
                  <a:srgbClr val="000000"/>
                </a:solidFill>
                <a:latin typeface="Arial"/>
              </a:rPr>
              <a:t>NAME:</a:t>
            </a:r>
            <a:r>
              <a:rPr b="0" lang="en-US" sz="2000" spc="-1" strike="noStrike">
                <a:solidFill>
                  <a:srgbClr val="000000"/>
                </a:solidFill>
                <a:latin typeface="Arial"/>
              </a:rPr>
              <a:t> MICHAEL OTIENO KASUKU</a:t>
            </a:r>
            <a:endParaRPr b="0" lang="en-US" sz="2000" spc="-1" strike="noStrike">
              <a:solidFill>
                <a:srgbClr val="000000"/>
              </a:solidFill>
              <a:latin typeface="Arial"/>
            </a:endParaRPr>
          </a:p>
          <a:p>
            <a:pPr marL="432000" indent="0">
              <a:spcBef>
                <a:spcPts val="1060"/>
              </a:spcBef>
              <a:buNone/>
            </a:pPr>
            <a:r>
              <a:rPr b="1" lang="en-US" sz="2000" spc="-1" strike="noStrike">
                <a:solidFill>
                  <a:srgbClr val="000000"/>
                </a:solidFill>
                <a:latin typeface="Arial"/>
              </a:rPr>
              <a:t>REGISTRATION NUMBER:</a:t>
            </a:r>
            <a:r>
              <a:rPr b="0" lang="en-US" sz="2000" spc="-1" strike="noStrike">
                <a:solidFill>
                  <a:srgbClr val="000000"/>
                </a:solidFill>
                <a:latin typeface="Arial"/>
              </a:rPr>
              <a:t> COM/B/01-00162/2021</a:t>
            </a:r>
            <a:endParaRPr b="0" lang="en-US" sz="2000" spc="-1" strike="noStrike">
              <a:solidFill>
                <a:srgbClr val="000000"/>
              </a:solidFill>
              <a:latin typeface="Arial"/>
            </a:endParaRPr>
          </a:p>
          <a:p>
            <a:pPr marL="432000" indent="0">
              <a:spcBef>
                <a:spcPts val="1060"/>
              </a:spcBef>
              <a:buNone/>
            </a:pPr>
            <a:r>
              <a:rPr b="1" lang="en-US" sz="2000" spc="-1" strike="noStrike">
                <a:solidFill>
                  <a:srgbClr val="000000"/>
                </a:solidFill>
                <a:latin typeface="Arial"/>
              </a:rPr>
              <a:t>COURSE CODE:</a:t>
            </a:r>
            <a:r>
              <a:rPr b="0" lang="en-US" sz="2000" spc="-1" strike="noStrike">
                <a:solidFill>
                  <a:srgbClr val="000000"/>
                </a:solidFill>
                <a:latin typeface="Arial"/>
              </a:rPr>
              <a:t> BCS 326</a:t>
            </a:r>
            <a:endParaRPr b="0" lang="en-US" sz="2000" spc="-1" strike="noStrike">
              <a:solidFill>
                <a:srgbClr val="000000"/>
              </a:solidFill>
              <a:latin typeface="Arial"/>
            </a:endParaRPr>
          </a:p>
          <a:p>
            <a:pPr marL="432000" indent="0">
              <a:spcBef>
                <a:spcPts val="1060"/>
              </a:spcBef>
              <a:buNone/>
            </a:pPr>
            <a:r>
              <a:rPr b="1" lang="en-US" sz="2000" spc="-1" strike="noStrike">
                <a:solidFill>
                  <a:srgbClr val="000000"/>
                </a:solidFill>
                <a:latin typeface="Arial"/>
              </a:rPr>
              <a:t>COURSE TITLE:</a:t>
            </a:r>
            <a:r>
              <a:rPr b="0" lang="en-US" sz="2000" spc="-1" strike="noStrike">
                <a:solidFill>
                  <a:srgbClr val="000000"/>
                </a:solidFill>
                <a:latin typeface="Arial"/>
              </a:rPr>
              <a:t> COMPUTER SCIENCE PROJECT I</a:t>
            </a:r>
            <a:endParaRPr b="0" lang="en-US" sz="2000" spc="-1" strike="noStrike">
              <a:solidFill>
                <a:srgbClr val="000000"/>
              </a:solidFill>
              <a:latin typeface="Arial"/>
            </a:endParaRPr>
          </a:p>
          <a:p>
            <a:pPr marL="432000" indent="0">
              <a:spcBef>
                <a:spcPts val="1060"/>
              </a:spcBef>
              <a:buNone/>
            </a:pPr>
            <a:r>
              <a:rPr b="1" lang="en-US" sz="2000" spc="-1" strike="noStrike">
                <a:solidFill>
                  <a:srgbClr val="000000"/>
                </a:solidFill>
                <a:latin typeface="Arial"/>
              </a:rPr>
              <a:t>PHONE NUMBER:</a:t>
            </a:r>
            <a:r>
              <a:rPr b="0" lang="en-US" sz="2000" spc="-1" strike="noStrike">
                <a:solidFill>
                  <a:srgbClr val="000000"/>
                </a:solidFill>
                <a:latin typeface="Arial"/>
              </a:rPr>
              <a:t> 0742644460</a:t>
            </a:r>
            <a:endParaRPr b="0" lang="en-US" sz="2000" spc="-1" strike="noStrike">
              <a:solidFill>
                <a:srgbClr val="000000"/>
              </a:solidFill>
              <a:latin typeface="Arial"/>
            </a:endParaRPr>
          </a:p>
          <a:p>
            <a:pPr marL="432000" indent="0">
              <a:spcBef>
                <a:spcPts val="1060"/>
              </a:spcBef>
              <a:buNone/>
            </a:pPr>
            <a:r>
              <a:rPr b="1" lang="en-US" sz="2000" spc="-1" strike="noStrike">
                <a:solidFill>
                  <a:srgbClr val="000000"/>
                </a:solidFill>
                <a:latin typeface="Arial"/>
              </a:rPr>
              <a:t>EMAIL:</a:t>
            </a:r>
            <a:r>
              <a:rPr b="0" lang="en-US" sz="2000" spc="-1" strike="noStrike">
                <a:solidFill>
                  <a:srgbClr val="000000"/>
                </a:solidFill>
                <a:latin typeface="Arial"/>
              </a:rPr>
              <a:t> michaelotienokasuku@gmail.com</a:t>
            </a:r>
            <a:endParaRPr b="0" lang="en-US" sz="2000" spc="-1" strike="noStrike">
              <a:solidFill>
                <a:srgbClr val="000000"/>
              </a:solidFill>
              <a:latin typeface="Arial"/>
            </a:endParaRPr>
          </a:p>
          <a:p>
            <a:pPr marL="432000" indent="0">
              <a:spcBef>
                <a:spcPts val="1060"/>
              </a:spcBef>
              <a:buNone/>
            </a:pPr>
            <a:r>
              <a:rPr b="1" lang="en-US" sz="2000" spc="-1" strike="noStrike">
                <a:solidFill>
                  <a:srgbClr val="000000"/>
                </a:solidFill>
                <a:latin typeface="Arial"/>
              </a:rPr>
              <a:t>SUPERVISOR:</a:t>
            </a:r>
            <a:r>
              <a:rPr b="0" lang="en-US" sz="2000" spc="-1" strike="noStrike">
                <a:solidFill>
                  <a:srgbClr val="000000"/>
                </a:solidFill>
                <a:latin typeface="Arial"/>
              </a:rPr>
              <a:t> DR. DOROTHY APONDI RAMBIM</a:t>
            </a:r>
            <a:endParaRPr b="0" lang="en-US" sz="2000" spc="-1" strike="noStrike">
              <a:solidFill>
                <a:srgbClr val="000000"/>
              </a:solidFill>
              <a:latin typeface="Arial"/>
            </a:endParaRPr>
          </a:p>
          <a:p>
            <a:pPr marL="432000" indent="0">
              <a:spcBef>
                <a:spcPts val="1060"/>
              </a:spcBef>
              <a:buNone/>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lgn="ctr">
              <a:buNone/>
            </a:pPr>
            <a:r>
              <a:rPr b="1" lang="en-US" sz="2700" spc="-1" strike="noStrike">
                <a:solidFill>
                  <a:srgbClr val="000000"/>
                </a:solidFill>
                <a:latin typeface="Arial"/>
              </a:rPr>
              <a:t>6. METHODOLOGY</a:t>
            </a:r>
            <a:endParaRPr b="0" lang="en-US" sz="2700" spc="-1" strike="noStrike">
              <a:solidFill>
                <a:srgbClr val="000000"/>
              </a:solidFill>
              <a:latin typeface="Arial"/>
            </a:endParaRPr>
          </a:p>
        </p:txBody>
      </p:sp>
      <p:sp>
        <p:nvSpPr>
          <p:cNvPr id="84" name="PlaceHolder 2"/>
          <p:cNvSpPr>
            <a:spLocks noGrp="1"/>
          </p:cNvSpPr>
          <p:nvPr>
            <p:ph/>
          </p:nvPr>
        </p:nvSpPr>
        <p:spPr>
          <a:xfrm>
            <a:off x="540000" y="1350000"/>
            <a:ext cx="9000000" cy="3600000"/>
          </a:xfrm>
          <a:prstGeom prst="rect">
            <a:avLst/>
          </a:prstGeom>
          <a:noFill/>
          <a:ln w="0">
            <a:noFill/>
          </a:ln>
        </p:spPr>
        <p:txBody>
          <a:bodyPr lIns="0" rIns="0" tIns="0" bIns="0" anchor="t">
            <a:normAutofit fontScale="92000"/>
          </a:bodyPr>
          <a:p>
            <a:pPr marL="397440" indent="0">
              <a:spcAft>
                <a:spcPts val="1057"/>
              </a:spcAft>
              <a:buNone/>
            </a:pPr>
            <a:r>
              <a:rPr b="1" lang="en-US" sz="2000" spc="-1" strike="noStrike">
                <a:solidFill>
                  <a:srgbClr val="000000"/>
                </a:solidFill>
                <a:latin typeface="Arial"/>
              </a:rPr>
              <a:t>6.2 System Requirements</a:t>
            </a:r>
            <a:endParaRPr b="0" lang="en-US" sz="2000" spc="-1" strike="noStrike">
              <a:solidFill>
                <a:srgbClr val="000000"/>
              </a:solidFill>
              <a:latin typeface="Arial"/>
            </a:endParaRPr>
          </a:p>
          <a:p>
            <a:pPr marL="397440" indent="0">
              <a:spcAft>
                <a:spcPts val="1057"/>
              </a:spcAft>
              <a:buNone/>
            </a:pPr>
            <a:r>
              <a:rPr b="1" lang="en-US" sz="2000" spc="-1" strike="noStrike">
                <a:solidFill>
                  <a:srgbClr val="000000"/>
                </a:solidFill>
                <a:latin typeface="Arial"/>
              </a:rPr>
              <a:t>6.2.1 Functional Requirements</a:t>
            </a:r>
            <a:endParaRPr b="0" lang="en-US" sz="2000" spc="-1" strike="noStrike">
              <a:solidFill>
                <a:srgbClr val="000000"/>
              </a:solidFill>
              <a:latin typeface="Arial"/>
            </a:endParaRPr>
          </a:p>
          <a:p>
            <a:pPr marL="397440" indent="-298080">
              <a:spcAft>
                <a:spcPts val="1057"/>
              </a:spcAft>
              <a:buClr>
                <a:srgbClr val="91d93f"/>
              </a:buClr>
              <a:buSzPct val="45000"/>
              <a:buFont typeface="Wingdings" charset="2"/>
              <a:buChar char=""/>
            </a:pPr>
            <a:r>
              <a:rPr b="1" lang="en-US" sz="1400" spc="-1" strike="noStrike">
                <a:solidFill>
                  <a:srgbClr val="000000"/>
                </a:solidFill>
                <a:latin typeface="Arial"/>
              </a:rPr>
              <a:t>REQ -1: </a:t>
            </a:r>
            <a:r>
              <a:rPr b="0" lang="en-US" sz="1400" spc="-1" strike="noStrike">
                <a:solidFill>
                  <a:srgbClr val="000000"/>
                </a:solidFill>
                <a:latin typeface="Arial"/>
              </a:rPr>
              <a:t>The portal shall ensure that the applicant can only apply once in every financial year.</a:t>
            </a:r>
            <a:endParaRPr b="0" lang="en-US" sz="1400" spc="-1" strike="noStrike">
              <a:solidFill>
                <a:srgbClr val="000000"/>
              </a:solidFill>
              <a:latin typeface="Arial"/>
            </a:endParaRPr>
          </a:p>
          <a:p>
            <a:pPr marL="397440" indent="-298080">
              <a:spcAft>
                <a:spcPts val="1057"/>
              </a:spcAft>
              <a:buClr>
                <a:srgbClr val="91d93f"/>
              </a:buClr>
              <a:buSzPct val="45000"/>
              <a:buFont typeface="Wingdings" charset="2"/>
              <a:buChar char=""/>
            </a:pPr>
            <a:r>
              <a:rPr b="1" lang="en-US" sz="1400" spc="-1" strike="noStrike">
                <a:solidFill>
                  <a:srgbClr val="000000"/>
                </a:solidFill>
                <a:latin typeface="Arial"/>
              </a:rPr>
              <a:t>REQ-2: </a:t>
            </a:r>
            <a:r>
              <a:rPr b="0" lang="en-US" sz="1400" spc="-1" strike="noStrike">
                <a:solidFill>
                  <a:srgbClr val="000000"/>
                </a:solidFill>
                <a:latin typeface="Arial"/>
              </a:rPr>
              <a:t>The portal shall ensure that the national id number provided by the applicant belongs to that particular applicant based on the applicant’s registration number.</a:t>
            </a:r>
            <a:endParaRPr b="0" lang="en-US" sz="1400" spc="-1" strike="noStrike">
              <a:solidFill>
                <a:srgbClr val="000000"/>
              </a:solidFill>
              <a:latin typeface="Arial"/>
            </a:endParaRPr>
          </a:p>
          <a:p>
            <a:pPr marL="397440" indent="-298080">
              <a:spcAft>
                <a:spcPts val="1057"/>
              </a:spcAft>
              <a:buClr>
                <a:srgbClr val="91d93f"/>
              </a:buClr>
              <a:buSzPct val="45000"/>
              <a:buFont typeface="Wingdings" charset="2"/>
              <a:buChar char=""/>
            </a:pPr>
            <a:r>
              <a:rPr b="1" lang="en-US" sz="1400" spc="-1" strike="noStrike">
                <a:solidFill>
                  <a:srgbClr val="000000"/>
                </a:solidFill>
                <a:latin typeface="Arial"/>
              </a:rPr>
              <a:t>REQ-3: </a:t>
            </a:r>
            <a:r>
              <a:rPr b="0" lang="en-US" sz="1400" spc="-1" strike="noStrike">
                <a:solidFill>
                  <a:srgbClr val="000000"/>
                </a:solidFill>
                <a:latin typeface="Arial"/>
              </a:rPr>
              <a:t>The portal shall ensure that the registration number provided by the applicant is actually a valid registration number based on the provided student register of the chosen institution.</a:t>
            </a:r>
            <a:endParaRPr b="0" lang="en-US" sz="1400" spc="-1" strike="noStrike">
              <a:solidFill>
                <a:srgbClr val="000000"/>
              </a:solidFill>
              <a:latin typeface="Arial"/>
            </a:endParaRPr>
          </a:p>
          <a:p>
            <a:pPr marL="397440" indent="-298080">
              <a:spcAft>
                <a:spcPts val="1057"/>
              </a:spcAft>
              <a:buClr>
                <a:srgbClr val="91d93f"/>
              </a:buClr>
              <a:buSzPct val="45000"/>
              <a:buFont typeface="Wingdings" charset="2"/>
              <a:buChar char=""/>
            </a:pPr>
            <a:r>
              <a:rPr b="1" lang="en-US" sz="1400" spc="-1" strike="noStrike">
                <a:solidFill>
                  <a:srgbClr val="000000"/>
                </a:solidFill>
                <a:latin typeface="Arial"/>
              </a:rPr>
              <a:t>REQ-4: </a:t>
            </a:r>
            <a:r>
              <a:rPr b="0" lang="en-US" sz="1400" spc="-1" strike="noStrike">
                <a:solidFill>
                  <a:srgbClr val="000000"/>
                </a:solidFill>
                <a:latin typeface="Arial"/>
              </a:rPr>
              <a:t>The portal shall ensure that the applicant is indeed a resident of the chosen ward.</a:t>
            </a:r>
            <a:endParaRPr b="0" lang="en-US" sz="1400" spc="-1" strike="noStrike">
              <a:solidFill>
                <a:srgbClr val="000000"/>
              </a:solidFill>
              <a:latin typeface="Arial"/>
            </a:endParaRPr>
          </a:p>
          <a:p>
            <a:pPr marL="397440" indent="-298080">
              <a:spcAft>
                <a:spcPts val="1057"/>
              </a:spcAft>
              <a:buClr>
                <a:srgbClr val="91d93f"/>
              </a:buClr>
              <a:buSzPct val="45000"/>
              <a:buFont typeface="Wingdings" charset="2"/>
              <a:buChar char=""/>
            </a:pPr>
            <a:r>
              <a:rPr b="1" lang="en-US" sz="1400" spc="-1" strike="noStrike">
                <a:solidFill>
                  <a:srgbClr val="000000"/>
                </a:solidFill>
                <a:latin typeface="Arial"/>
              </a:rPr>
              <a:t>REQ-5: </a:t>
            </a:r>
            <a:r>
              <a:rPr b="0" lang="en-US" sz="1400" spc="-1" strike="noStrike">
                <a:solidFill>
                  <a:srgbClr val="000000"/>
                </a:solidFill>
                <a:latin typeface="Arial"/>
              </a:rPr>
              <a:t>The portal shall ensure that the provided account number is indeed a valid account number of the chosen institution.</a:t>
            </a:r>
            <a:endParaRPr b="0" lang="en-US" sz="1400" spc="-1" strike="noStrike">
              <a:solidFill>
                <a:srgbClr val="000000"/>
              </a:solidFill>
              <a:latin typeface="Arial"/>
            </a:endParaRPr>
          </a:p>
          <a:p>
            <a:pPr marL="397440" indent="-298080">
              <a:spcAft>
                <a:spcPts val="1057"/>
              </a:spcAft>
              <a:buClr>
                <a:srgbClr val="91d93f"/>
              </a:buClr>
              <a:buSzPct val="45000"/>
              <a:buFont typeface="Wingdings" charset="2"/>
              <a:buChar char=""/>
            </a:pPr>
            <a:r>
              <a:rPr b="1" lang="en-US" sz="1400" spc="-1" strike="noStrike">
                <a:solidFill>
                  <a:srgbClr val="000000"/>
                </a:solidFill>
                <a:latin typeface="Arial"/>
              </a:rPr>
              <a:t>REQ-6: </a:t>
            </a:r>
            <a:r>
              <a:rPr b="0" lang="en-US" sz="1400" spc="-1" strike="noStrike">
                <a:solidFill>
                  <a:srgbClr val="000000"/>
                </a:solidFill>
                <a:latin typeface="Arial"/>
              </a:rPr>
              <a:t>The portal shall ensure that the bursary application can be submitted only if the financial year status is open.</a:t>
            </a:r>
            <a:endParaRPr b="0" lang="en-US" sz="1400" spc="-1" strike="noStrike">
              <a:solidFill>
                <a:srgbClr val="000000"/>
              </a:solidFill>
              <a:latin typeface="Arial"/>
            </a:endParaRPr>
          </a:p>
          <a:p>
            <a:pPr marL="397440" indent="-298080">
              <a:spcAft>
                <a:spcPts val="1057"/>
              </a:spcAft>
              <a:buClr>
                <a:srgbClr val="91d93f"/>
              </a:buClr>
              <a:buSzPct val="45000"/>
              <a:buFont typeface="Wingdings" charset="2"/>
              <a:buChar char=""/>
            </a:pPr>
            <a:r>
              <a:rPr b="1" lang="en-US" sz="1400" spc="-1" strike="noStrike">
                <a:solidFill>
                  <a:srgbClr val="000000"/>
                </a:solidFill>
                <a:latin typeface="Arial"/>
              </a:rPr>
              <a:t>REQ-7: </a:t>
            </a:r>
            <a:r>
              <a:rPr b="0" lang="en-US" sz="1400" spc="-1" strike="noStrike">
                <a:solidFill>
                  <a:srgbClr val="000000"/>
                </a:solidFill>
                <a:latin typeface="Arial"/>
              </a:rPr>
              <a:t>The portal shall ensure that the provided serial number is a valid serial number for the bursary application report to be generated.</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lgn="ctr">
              <a:buNone/>
            </a:pPr>
            <a:r>
              <a:rPr b="1" lang="en-US" sz="2700" spc="-1" strike="noStrike">
                <a:solidFill>
                  <a:srgbClr val="000000"/>
                </a:solidFill>
                <a:latin typeface="Arial"/>
              </a:rPr>
              <a:t>6. METHODOLOGY</a:t>
            </a:r>
            <a:endParaRPr b="0" lang="en-US" sz="2700" spc="-1" strike="noStrike">
              <a:solidFill>
                <a:srgbClr val="000000"/>
              </a:solidFill>
              <a:latin typeface="Arial"/>
            </a:endParaRPr>
          </a:p>
        </p:txBody>
      </p:sp>
      <p:sp>
        <p:nvSpPr>
          <p:cNvPr id="86" name="PlaceHolder 2"/>
          <p:cNvSpPr>
            <a:spLocks noGrp="1"/>
          </p:cNvSpPr>
          <p:nvPr>
            <p:ph/>
          </p:nvPr>
        </p:nvSpPr>
        <p:spPr>
          <a:xfrm>
            <a:off x="540000" y="1350000"/>
            <a:ext cx="9000000" cy="3600000"/>
          </a:xfrm>
          <a:prstGeom prst="rect">
            <a:avLst/>
          </a:prstGeom>
          <a:noFill/>
          <a:ln w="0">
            <a:noFill/>
          </a:ln>
        </p:spPr>
        <p:txBody>
          <a:bodyPr lIns="0" rIns="0" tIns="0" bIns="0" anchor="t">
            <a:normAutofit/>
          </a:bodyPr>
          <a:p>
            <a:pPr marL="432000" indent="0">
              <a:spcAft>
                <a:spcPts val="1057"/>
              </a:spcAft>
              <a:buNone/>
            </a:pPr>
            <a:r>
              <a:rPr b="1" lang="en-US" sz="1600" spc="-1" strike="noStrike">
                <a:solidFill>
                  <a:srgbClr val="000000"/>
                </a:solidFill>
                <a:latin typeface="Arial"/>
              </a:rPr>
              <a:t>6.2.2 Non-Functional Requirements</a:t>
            </a:r>
            <a:endParaRPr b="0" lang="en-US" sz="1600" spc="-1" strike="noStrike">
              <a:solidFill>
                <a:srgbClr val="000000"/>
              </a:solidFill>
              <a:latin typeface="Arial"/>
            </a:endParaRPr>
          </a:p>
          <a:p>
            <a:pPr marL="432000" indent="0">
              <a:spcAft>
                <a:spcPts val="1057"/>
              </a:spcAft>
              <a:buNone/>
            </a:pPr>
            <a:r>
              <a:rPr b="1" lang="en-US" sz="1600" spc="-1" strike="noStrike">
                <a:solidFill>
                  <a:srgbClr val="000000"/>
                </a:solidFill>
                <a:latin typeface="Arial"/>
              </a:rPr>
              <a:t>6.2.2.1 Performance Requirements</a:t>
            </a:r>
            <a:endParaRPr b="0" lang="en-US" sz="1600" spc="-1" strike="noStrike">
              <a:solidFill>
                <a:srgbClr val="000000"/>
              </a:solidFill>
              <a:latin typeface="Arial"/>
            </a:endParaRPr>
          </a:p>
          <a:p>
            <a:pPr marL="432000" indent="-324000">
              <a:spcAft>
                <a:spcPts val="1057"/>
              </a:spcAft>
              <a:buClr>
                <a:srgbClr val="91d93f"/>
              </a:buClr>
              <a:buSzPct val="45000"/>
              <a:buFont typeface="Wingdings" charset="2"/>
              <a:buChar char=""/>
            </a:pPr>
            <a:r>
              <a:rPr b="1" lang="en-US" sz="1600" spc="-1" strike="noStrike">
                <a:solidFill>
                  <a:srgbClr val="000000"/>
                </a:solidFill>
                <a:latin typeface="Arial"/>
              </a:rPr>
              <a:t>Response Time:</a:t>
            </a:r>
            <a:r>
              <a:rPr b="0" lang="en-US" sz="1600" spc="-1" strike="noStrike">
                <a:solidFill>
                  <a:srgbClr val="000000"/>
                </a:solidFill>
                <a:latin typeface="Arial"/>
              </a:rPr>
              <a:t>The portal shall provide a response time of not more than 5 seconds for any user-initiated action.</a:t>
            </a:r>
            <a:endParaRPr b="0" lang="en-US" sz="1600" spc="-1" strike="noStrike">
              <a:solidFill>
                <a:srgbClr val="000000"/>
              </a:solidFill>
              <a:latin typeface="Arial"/>
            </a:endParaRPr>
          </a:p>
          <a:p>
            <a:pPr marL="432000" indent="-324000">
              <a:spcAft>
                <a:spcPts val="1057"/>
              </a:spcAft>
              <a:buClr>
                <a:srgbClr val="91d93f"/>
              </a:buClr>
              <a:buSzPct val="45000"/>
              <a:buFont typeface="Wingdings" charset="2"/>
              <a:buChar char=""/>
            </a:pPr>
            <a:r>
              <a:rPr b="1" lang="en-US" sz="1600" spc="-1" strike="noStrike">
                <a:solidFill>
                  <a:srgbClr val="000000"/>
                </a:solidFill>
                <a:latin typeface="Arial"/>
              </a:rPr>
              <a:t>Scalability:</a:t>
            </a:r>
            <a:r>
              <a:rPr b="0" lang="en-US" sz="1600" spc="-1" strike="noStrike">
                <a:solidFill>
                  <a:srgbClr val="000000"/>
                </a:solidFill>
                <a:latin typeface="Arial"/>
              </a:rPr>
              <a:t>The portal must be able to handle concurrent user loads of at least 500 users without significant degradation in performance.</a:t>
            </a:r>
            <a:endParaRPr b="0" lang="en-US" sz="1600" spc="-1" strike="noStrike">
              <a:solidFill>
                <a:srgbClr val="000000"/>
              </a:solidFill>
              <a:latin typeface="Arial"/>
            </a:endParaRPr>
          </a:p>
          <a:p>
            <a:pPr marL="432000" indent="-324000">
              <a:spcAft>
                <a:spcPts val="1057"/>
              </a:spcAft>
              <a:buClr>
                <a:srgbClr val="91d93f"/>
              </a:buClr>
              <a:buSzPct val="45000"/>
              <a:buFont typeface="Wingdings" charset="2"/>
              <a:buChar char=""/>
            </a:pPr>
            <a:r>
              <a:rPr b="1" lang="en-US" sz="1600" spc="-1" strike="noStrike">
                <a:solidFill>
                  <a:srgbClr val="000000"/>
                </a:solidFill>
                <a:latin typeface="Arial"/>
              </a:rPr>
              <a:t>Throughput:</a:t>
            </a:r>
            <a:r>
              <a:rPr b="0" lang="en-US" sz="1600" spc="-1" strike="noStrike">
                <a:solidFill>
                  <a:srgbClr val="000000"/>
                </a:solidFill>
                <a:latin typeface="Arial"/>
              </a:rPr>
              <a:t> The portal should be capable of processing at least 500 bursary applications per minute.</a:t>
            </a:r>
            <a:endParaRPr b="0" lang="en-US" sz="1600" spc="-1" strike="noStrike">
              <a:solidFill>
                <a:srgbClr val="000000"/>
              </a:solidFill>
              <a:latin typeface="Arial"/>
            </a:endParaRPr>
          </a:p>
          <a:p>
            <a:pPr marL="432000" indent="-324000">
              <a:spcAft>
                <a:spcPts val="1057"/>
              </a:spcAft>
              <a:buClr>
                <a:srgbClr val="91d93f"/>
              </a:buClr>
              <a:buSzPct val="45000"/>
              <a:buFont typeface="Wingdings" charset="2"/>
              <a:buChar char=""/>
            </a:pPr>
            <a:r>
              <a:rPr b="1" lang="en-US" sz="1600" spc="-1" strike="noStrike">
                <a:solidFill>
                  <a:srgbClr val="000000"/>
                </a:solidFill>
                <a:latin typeface="Arial"/>
              </a:rPr>
              <a:t>Data Retrieval Speed:</a:t>
            </a:r>
            <a:r>
              <a:rPr b="0" lang="en-US" sz="1600" spc="-1" strike="noStrike">
                <a:solidFill>
                  <a:srgbClr val="000000"/>
                </a:solidFill>
                <a:latin typeface="Arial"/>
              </a:rPr>
              <a:t> Data retrieval operations (e.g, generating reports) should take not longer than 2 seconds, even when the database contains millions of records.</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lgn="ctr">
              <a:buNone/>
            </a:pPr>
            <a:r>
              <a:rPr b="1" lang="en-US" sz="2700" spc="-1" strike="noStrike">
                <a:solidFill>
                  <a:srgbClr val="000000"/>
                </a:solidFill>
                <a:latin typeface="Arial"/>
              </a:rPr>
              <a:t>6. METHODOLOGY</a:t>
            </a:r>
            <a:endParaRPr b="0" lang="en-US" sz="2700" spc="-1" strike="noStrike">
              <a:solidFill>
                <a:srgbClr val="000000"/>
              </a:solidFill>
              <a:latin typeface="Arial"/>
            </a:endParaRPr>
          </a:p>
        </p:txBody>
      </p:sp>
      <p:sp>
        <p:nvSpPr>
          <p:cNvPr id="88" name="PlaceHolder 2"/>
          <p:cNvSpPr>
            <a:spLocks noGrp="1"/>
          </p:cNvSpPr>
          <p:nvPr>
            <p:ph/>
          </p:nvPr>
        </p:nvSpPr>
        <p:spPr>
          <a:xfrm>
            <a:off x="540000" y="1350000"/>
            <a:ext cx="9000000" cy="3600000"/>
          </a:xfrm>
          <a:prstGeom prst="rect">
            <a:avLst/>
          </a:prstGeom>
          <a:noFill/>
          <a:ln w="0">
            <a:noFill/>
          </a:ln>
        </p:spPr>
        <p:txBody>
          <a:bodyPr lIns="0" rIns="0" tIns="0" bIns="0" anchor="t">
            <a:normAutofit/>
          </a:bodyPr>
          <a:p>
            <a:pPr marL="432000" indent="0">
              <a:spcAft>
                <a:spcPts val="1057"/>
              </a:spcAft>
              <a:buNone/>
            </a:pPr>
            <a:r>
              <a:rPr b="1" lang="en-US" sz="1600" spc="-1" strike="noStrike">
                <a:solidFill>
                  <a:srgbClr val="000000"/>
                </a:solidFill>
                <a:latin typeface="Arial"/>
              </a:rPr>
              <a:t>6.2.2 Non-Functional Requirements</a:t>
            </a:r>
            <a:endParaRPr b="0" lang="en-US" sz="1600" spc="-1" strike="noStrike">
              <a:solidFill>
                <a:srgbClr val="000000"/>
              </a:solidFill>
              <a:latin typeface="Arial"/>
            </a:endParaRPr>
          </a:p>
          <a:p>
            <a:pPr marL="432000" indent="0">
              <a:spcAft>
                <a:spcPts val="1057"/>
              </a:spcAft>
              <a:buNone/>
            </a:pPr>
            <a:r>
              <a:rPr b="1" lang="en-US" sz="1600" spc="-1" strike="noStrike">
                <a:solidFill>
                  <a:srgbClr val="000000"/>
                </a:solidFill>
                <a:latin typeface="Arial"/>
              </a:rPr>
              <a:t>6.2.2.2 Safety Requirements</a:t>
            </a:r>
            <a:endParaRPr b="0" lang="en-US" sz="1600" spc="-1" strike="noStrike">
              <a:solidFill>
                <a:srgbClr val="000000"/>
              </a:solidFill>
              <a:latin typeface="Arial"/>
            </a:endParaRPr>
          </a:p>
          <a:p>
            <a:pPr marL="432000" indent="-324000">
              <a:spcAft>
                <a:spcPts val="1057"/>
              </a:spcAft>
              <a:buClr>
                <a:srgbClr val="91d93f"/>
              </a:buClr>
              <a:buSzPct val="45000"/>
              <a:buFont typeface="Wingdings" charset="2"/>
              <a:buChar char=""/>
            </a:pPr>
            <a:r>
              <a:rPr b="1" lang="en-US" sz="1600" spc="-1" strike="noStrike">
                <a:solidFill>
                  <a:srgbClr val="000000"/>
                </a:solidFill>
                <a:latin typeface="Arial"/>
              </a:rPr>
              <a:t>Data Security: </a:t>
            </a:r>
            <a:r>
              <a:rPr b="0" lang="en-US" sz="1600" spc="-1" strike="noStrike">
                <a:solidFill>
                  <a:srgbClr val="000000"/>
                </a:solidFill>
                <a:latin typeface="Arial"/>
              </a:rPr>
              <a:t>The portal must adhere to strict data security standards.</a:t>
            </a:r>
            <a:endParaRPr b="0" lang="en-US" sz="1600" spc="-1" strike="noStrike">
              <a:solidFill>
                <a:srgbClr val="000000"/>
              </a:solidFill>
              <a:latin typeface="Arial"/>
            </a:endParaRPr>
          </a:p>
          <a:p>
            <a:pPr marL="432000" indent="-324000">
              <a:spcAft>
                <a:spcPts val="1057"/>
              </a:spcAft>
              <a:buClr>
                <a:srgbClr val="91d93f"/>
              </a:buClr>
              <a:buSzPct val="45000"/>
              <a:buFont typeface="Wingdings" charset="2"/>
              <a:buChar char=""/>
            </a:pPr>
            <a:r>
              <a:rPr b="1" lang="en-US" sz="1600" spc="-1" strike="noStrike">
                <a:solidFill>
                  <a:srgbClr val="000000"/>
                </a:solidFill>
                <a:latin typeface="Arial"/>
              </a:rPr>
              <a:t>Disaster recovery: </a:t>
            </a:r>
            <a:r>
              <a:rPr b="0" lang="en-US" sz="1600" spc="-1" strike="noStrike">
                <a:solidFill>
                  <a:srgbClr val="000000"/>
                </a:solidFill>
                <a:latin typeface="Arial"/>
              </a:rPr>
              <a:t>The portal must have a robust disaster recovery plan in place to ensure business continuity.</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lgn="ctr">
              <a:buNone/>
            </a:pPr>
            <a:r>
              <a:rPr b="1" lang="en-US" sz="2700" spc="-1" strike="noStrike">
                <a:solidFill>
                  <a:srgbClr val="000000"/>
                </a:solidFill>
                <a:latin typeface="Arial"/>
              </a:rPr>
              <a:t>7. SYSTEM DESIGN: Use Case Diagram</a:t>
            </a:r>
            <a:endParaRPr b="0" lang="en-US" sz="2700" spc="-1" strike="noStrike">
              <a:solidFill>
                <a:srgbClr val="000000"/>
              </a:solidFill>
              <a:latin typeface="Arial"/>
            </a:endParaRPr>
          </a:p>
        </p:txBody>
      </p:sp>
      <p:pic>
        <p:nvPicPr>
          <p:cNvPr id="90" name="" descr=""/>
          <p:cNvPicPr/>
          <p:nvPr/>
        </p:nvPicPr>
        <p:blipFill>
          <a:blip r:embed="rId1"/>
          <a:srcRect l="8895" t="13296" r="46746" b="16854"/>
          <a:stretch/>
        </p:blipFill>
        <p:spPr>
          <a:xfrm>
            <a:off x="3200400" y="1442160"/>
            <a:ext cx="3428640" cy="2901240"/>
          </a:xfrm>
          <a:prstGeom prst="rect">
            <a:avLst/>
          </a:prstGeom>
          <a:ln w="1080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lgn="ctr">
              <a:buNone/>
            </a:pPr>
            <a:r>
              <a:rPr b="1" lang="en-US" sz="2700" spc="-1" strike="noStrike">
                <a:solidFill>
                  <a:srgbClr val="000000"/>
                </a:solidFill>
                <a:latin typeface="Arial"/>
              </a:rPr>
              <a:t>8. SYSTEM DESIGN: Context diagram</a:t>
            </a:r>
            <a:endParaRPr b="0" lang="en-US" sz="2700" spc="-1" strike="noStrike">
              <a:solidFill>
                <a:srgbClr val="000000"/>
              </a:solidFill>
              <a:latin typeface="Arial"/>
            </a:endParaRPr>
          </a:p>
        </p:txBody>
      </p:sp>
      <p:pic>
        <p:nvPicPr>
          <p:cNvPr id="92" name="" descr=""/>
          <p:cNvPicPr/>
          <p:nvPr/>
        </p:nvPicPr>
        <p:blipFill>
          <a:blip r:embed="rId1"/>
          <a:srcRect l="13331" t="13297" r="40200" b="29554"/>
          <a:stretch/>
        </p:blipFill>
        <p:spPr>
          <a:xfrm>
            <a:off x="2514600" y="1371600"/>
            <a:ext cx="4623120" cy="2971800"/>
          </a:xfrm>
          <a:prstGeom prst="rect">
            <a:avLst/>
          </a:prstGeom>
          <a:ln w="1080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lgn="ctr">
              <a:buNone/>
            </a:pPr>
            <a:r>
              <a:rPr b="1" lang="en-US" sz="2700" spc="-1" strike="noStrike">
                <a:solidFill>
                  <a:srgbClr val="000000"/>
                </a:solidFill>
                <a:latin typeface="Arial"/>
              </a:rPr>
              <a:t>8. SYSTEM DESIGN: Level 1 DFD</a:t>
            </a:r>
            <a:endParaRPr b="0" lang="en-US" sz="2700" spc="-1" strike="noStrike">
              <a:solidFill>
                <a:srgbClr val="000000"/>
              </a:solidFill>
              <a:latin typeface="Arial"/>
            </a:endParaRPr>
          </a:p>
        </p:txBody>
      </p:sp>
      <p:pic>
        <p:nvPicPr>
          <p:cNvPr id="94" name="" descr=""/>
          <p:cNvPicPr/>
          <p:nvPr/>
        </p:nvPicPr>
        <p:blipFill>
          <a:blip r:embed="rId1"/>
          <a:srcRect l="13331" t="6945" r="16969" b="10508"/>
          <a:stretch/>
        </p:blipFill>
        <p:spPr>
          <a:xfrm>
            <a:off x="2286000" y="1371600"/>
            <a:ext cx="5029200" cy="3113280"/>
          </a:xfrm>
          <a:prstGeom prst="rect">
            <a:avLst/>
          </a:prstGeom>
          <a:ln w="1080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lgn="ctr">
              <a:buNone/>
            </a:pPr>
            <a:r>
              <a:rPr b="1" lang="en-US" sz="2700" spc="-1" strike="noStrike">
                <a:solidFill>
                  <a:srgbClr val="000000"/>
                </a:solidFill>
                <a:latin typeface="Arial"/>
              </a:rPr>
              <a:t>8.SYSTEM DESIGN: Database Design</a:t>
            </a:r>
            <a:endParaRPr b="0" lang="en-US" sz="2700" spc="-1" strike="noStrike">
              <a:solidFill>
                <a:srgbClr val="000000"/>
              </a:solidFill>
              <a:latin typeface="Arial"/>
            </a:endParaRPr>
          </a:p>
        </p:txBody>
      </p:sp>
      <p:pic>
        <p:nvPicPr>
          <p:cNvPr id="96" name="" descr=""/>
          <p:cNvPicPr/>
          <p:nvPr/>
        </p:nvPicPr>
        <p:blipFill>
          <a:blip r:embed="rId1"/>
          <a:srcRect l="5296" t="9011" r="19863" b="6571"/>
          <a:stretch/>
        </p:blipFill>
        <p:spPr>
          <a:xfrm>
            <a:off x="685800" y="914400"/>
            <a:ext cx="7543440" cy="4571640"/>
          </a:xfrm>
          <a:prstGeom prst="rect">
            <a:avLst/>
          </a:prstGeom>
          <a:ln w="1080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lgn="ctr">
              <a:buNone/>
            </a:pPr>
            <a:r>
              <a:rPr b="1" lang="en-US" sz="2700" spc="-1" strike="noStrike">
                <a:solidFill>
                  <a:srgbClr val="000000"/>
                </a:solidFill>
                <a:latin typeface="Arial"/>
              </a:rPr>
              <a:t>8.SYSTEM DESIGN: Flow chart</a:t>
            </a:r>
            <a:endParaRPr b="0" lang="en-US" sz="2700" spc="-1" strike="noStrike">
              <a:solidFill>
                <a:srgbClr val="000000"/>
              </a:solidFill>
              <a:latin typeface="Arial"/>
            </a:endParaRPr>
          </a:p>
        </p:txBody>
      </p:sp>
      <p:pic>
        <p:nvPicPr>
          <p:cNvPr id="98" name="" descr=""/>
          <p:cNvPicPr/>
          <p:nvPr/>
        </p:nvPicPr>
        <p:blipFill>
          <a:blip r:embed="rId1"/>
          <a:stretch/>
        </p:blipFill>
        <p:spPr>
          <a:xfrm>
            <a:off x="540000" y="1365120"/>
            <a:ext cx="9000000" cy="3569760"/>
          </a:xfrm>
          <a:prstGeom prst="rect">
            <a:avLst/>
          </a:prstGeom>
          <a:ln w="1080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lgn="ctr">
              <a:buNone/>
            </a:pPr>
            <a:r>
              <a:rPr b="1" lang="en-US" sz="2700" spc="-1" strike="noStrike">
                <a:solidFill>
                  <a:srgbClr val="000000"/>
                </a:solidFill>
                <a:latin typeface="Arial"/>
              </a:rPr>
              <a:t>8. SYSTEM DESIGN:Landing Page</a:t>
            </a:r>
            <a:endParaRPr b="0" lang="en-US" sz="2700" spc="-1" strike="noStrike">
              <a:solidFill>
                <a:srgbClr val="000000"/>
              </a:solidFill>
              <a:latin typeface="Arial"/>
            </a:endParaRPr>
          </a:p>
        </p:txBody>
      </p:sp>
      <p:sp>
        <p:nvSpPr>
          <p:cNvPr id="100" name="PlaceHolder 2"/>
          <p:cNvSpPr>
            <a:spLocks noGrp="1"/>
          </p:cNvSpPr>
          <p:nvPr>
            <p:ph/>
          </p:nvPr>
        </p:nvSpPr>
        <p:spPr>
          <a:xfrm>
            <a:off x="540000" y="1350000"/>
            <a:ext cx="9000000" cy="3600000"/>
          </a:xfrm>
          <a:prstGeom prst="rect">
            <a:avLst/>
          </a:prstGeom>
          <a:noFill/>
          <a:ln w="0">
            <a:noFill/>
          </a:ln>
        </p:spPr>
        <p:txBody>
          <a:bodyPr lIns="0" rIns="0" tIns="0" bIns="0" anchor="t">
            <a:normAutofit/>
          </a:bodyPr>
          <a:p>
            <a:pPr indent="0">
              <a:spcAft>
                <a:spcPts val="1057"/>
              </a:spcAft>
              <a:buNone/>
            </a:pPr>
            <a:endParaRPr b="0" lang="en-US" sz="2000" spc="-1" strike="noStrike">
              <a:solidFill>
                <a:srgbClr val="000000"/>
              </a:solidFill>
              <a:latin typeface="Arial"/>
            </a:endParaRPr>
          </a:p>
        </p:txBody>
      </p:sp>
      <p:pic>
        <p:nvPicPr>
          <p:cNvPr id="101" name="Landing Page" descr=""/>
          <p:cNvPicPr/>
          <p:nvPr/>
        </p:nvPicPr>
        <p:blipFill>
          <a:blip r:embed="rId1"/>
          <a:srcRect l="6593" t="22005" r="11759" b="0"/>
          <a:stretch/>
        </p:blipFill>
        <p:spPr>
          <a:xfrm>
            <a:off x="685800" y="1149120"/>
            <a:ext cx="8229240" cy="4108680"/>
          </a:xfrm>
          <a:prstGeom prst="rect">
            <a:avLst/>
          </a:prstGeom>
          <a:ln w="1080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lgn="ctr">
              <a:buNone/>
            </a:pPr>
            <a:r>
              <a:rPr b="1" lang="en-US" sz="2700" spc="-1" strike="noStrike">
                <a:solidFill>
                  <a:srgbClr val="000000"/>
                </a:solidFill>
                <a:latin typeface="Arial"/>
              </a:rPr>
              <a:t>8. SYSTEM DESIGN: Application form page</a:t>
            </a:r>
            <a:endParaRPr b="0" lang="en-US" sz="2700" spc="-1" strike="noStrike">
              <a:solidFill>
                <a:srgbClr val="000000"/>
              </a:solidFill>
              <a:latin typeface="Arial"/>
            </a:endParaRPr>
          </a:p>
        </p:txBody>
      </p:sp>
      <p:pic>
        <p:nvPicPr>
          <p:cNvPr id="103" name="" descr=""/>
          <p:cNvPicPr/>
          <p:nvPr/>
        </p:nvPicPr>
        <p:blipFill>
          <a:blip r:embed="rId1"/>
          <a:srcRect l="0" t="19644" r="0" b="0"/>
          <a:stretch/>
        </p:blipFill>
        <p:spPr>
          <a:xfrm>
            <a:off x="1371600" y="1600200"/>
            <a:ext cx="6887520" cy="2892600"/>
          </a:xfrm>
          <a:prstGeom prst="rect">
            <a:avLst/>
          </a:prstGeom>
          <a:ln w="1080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lgn="ctr">
              <a:buNone/>
            </a:pPr>
            <a:r>
              <a:rPr b="1" lang="en-US" sz="2700" spc="-1" strike="noStrike">
                <a:solidFill>
                  <a:srgbClr val="000000"/>
                </a:solidFill>
                <a:latin typeface="Arial"/>
              </a:rPr>
              <a:t>PROJECT TITLE</a:t>
            </a:r>
            <a:endParaRPr b="0" lang="en-US" sz="2700" spc="-1" strike="noStrike">
              <a:solidFill>
                <a:srgbClr val="000000"/>
              </a:solidFill>
              <a:latin typeface="Arial"/>
            </a:endParaRPr>
          </a:p>
        </p:txBody>
      </p:sp>
      <p:sp>
        <p:nvSpPr>
          <p:cNvPr id="49" name="PlaceHolder 2"/>
          <p:cNvSpPr>
            <a:spLocks noGrp="1"/>
          </p:cNvSpPr>
          <p:nvPr>
            <p:ph/>
          </p:nvPr>
        </p:nvSpPr>
        <p:spPr>
          <a:xfrm>
            <a:off x="540000" y="1350000"/>
            <a:ext cx="9000000" cy="3600000"/>
          </a:xfrm>
          <a:prstGeom prst="rect">
            <a:avLst/>
          </a:prstGeom>
          <a:noFill/>
          <a:ln w="0">
            <a:noFill/>
          </a:ln>
        </p:spPr>
        <p:txBody>
          <a:bodyPr lIns="0" rIns="0" tIns="0" bIns="0" anchor="t">
            <a:normAutofit/>
          </a:bodyPr>
          <a:p>
            <a:pPr marL="432000" indent="0">
              <a:spcAft>
                <a:spcPts val="1057"/>
              </a:spcAft>
              <a:buNone/>
            </a:pPr>
            <a:endParaRPr b="0" lang="en-US" sz="2000" spc="-1" strike="noStrike">
              <a:solidFill>
                <a:srgbClr val="000000"/>
              </a:solidFill>
              <a:latin typeface="Arial"/>
            </a:endParaRPr>
          </a:p>
          <a:p>
            <a:pPr marL="432000" indent="0">
              <a:spcAft>
                <a:spcPts val="1057"/>
              </a:spcAft>
              <a:buNone/>
            </a:pPr>
            <a:endParaRPr b="0" lang="en-US" sz="2000" spc="-1" strike="noStrike">
              <a:solidFill>
                <a:srgbClr val="000000"/>
              </a:solidFill>
              <a:latin typeface="Arial"/>
            </a:endParaRPr>
          </a:p>
          <a:p>
            <a:pPr marL="432000" indent="0">
              <a:spcAft>
                <a:spcPts val="1057"/>
              </a:spcAft>
              <a:buNone/>
            </a:pPr>
            <a:endParaRPr b="0" lang="en-US" sz="2000" spc="-1" strike="noStrike">
              <a:solidFill>
                <a:srgbClr val="000000"/>
              </a:solidFill>
              <a:latin typeface="Arial"/>
            </a:endParaRPr>
          </a:p>
          <a:p>
            <a:pPr marL="432000" indent="0">
              <a:spcAft>
                <a:spcPts val="1057"/>
              </a:spcAft>
              <a:buNone/>
            </a:pPr>
            <a:r>
              <a:rPr b="1" lang="en-US" sz="2000" spc="-1" strike="noStrike">
                <a:solidFill>
                  <a:srgbClr val="000000"/>
                </a:solidFill>
                <a:latin typeface="Arial"/>
              </a:rPr>
              <a:t>Bursary Mashinani – Proposed Bursary Application Portal for Kisumu West Constituency</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lgn="ctr">
              <a:buNone/>
            </a:pPr>
            <a:r>
              <a:rPr b="1" lang="en-US" sz="2700" spc="-1" strike="noStrike">
                <a:solidFill>
                  <a:srgbClr val="000000"/>
                </a:solidFill>
                <a:latin typeface="Arial"/>
              </a:rPr>
              <a:t>8. SYSTEM DESIGN: Track Progress Page</a:t>
            </a:r>
            <a:endParaRPr b="0" lang="en-US" sz="2700" spc="-1" strike="noStrike">
              <a:solidFill>
                <a:srgbClr val="000000"/>
              </a:solidFill>
              <a:latin typeface="Arial"/>
            </a:endParaRPr>
          </a:p>
        </p:txBody>
      </p:sp>
      <p:pic>
        <p:nvPicPr>
          <p:cNvPr id="105" name="" descr=""/>
          <p:cNvPicPr/>
          <p:nvPr/>
        </p:nvPicPr>
        <p:blipFill>
          <a:blip r:embed="rId1"/>
          <a:srcRect l="11034" t="25351" r="11856" b="0"/>
          <a:stretch/>
        </p:blipFill>
        <p:spPr>
          <a:xfrm>
            <a:off x="914760" y="1371600"/>
            <a:ext cx="7772040" cy="3932280"/>
          </a:xfrm>
          <a:prstGeom prst="rect">
            <a:avLst/>
          </a:prstGeom>
          <a:ln w="1080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lgn="ctr">
              <a:buNone/>
            </a:pPr>
            <a:r>
              <a:rPr b="1" lang="en-US" sz="2700" spc="-1" strike="noStrike">
                <a:solidFill>
                  <a:srgbClr val="000000"/>
                </a:solidFill>
                <a:latin typeface="Arial"/>
              </a:rPr>
              <a:t>9. SCHEDULE</a:t>
            </a:r>
            <a:endParaRPr b="0" lang="en-US" sz="2700" spc="-1" strike="noStrike">
              <a:solidFill>
                <a:srgbClr val="000000"/>
              </a:solidFill>
              <a:latin typeface="Arial"/>
            </a:endParaRPr>
          </a:p>
        </p:txBody>
      </p:sp>
      <p:pic>
        <p:nvPicPr>
          <p:cNvPr id="107" name="" descr=""/>
          <p:cNvPicPr/>
          <p:nvPr/>
        </p:nvPicPr>
        <p:blipFill>
          <a:blip r:embed="rId1"/>
          <a:stretch/>
        </p:blipFill>
        <p:spPr>
          <a:xfrm>
            <a:off x="540000" y="1528920"/>
            <a:ext cx="9000000" cy="3242160"/>
          </a:xfrm>
          <a:prstGeom prst="rect">
            <a:avLst/>
          </a:prstGeom>
          <a:ln w="1080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lgn="ctr">
              <a:buNone/>
            </a:pPr>
            <a:r>
              <a:rPr b="1" lang="en-US" sz="2700" spc="-1" strike="noStrike">
                <a:solidFill>
                  <a:srgbClr val="000000"/>
                </a:solidFill>
                <a:latin typeface="Arial"/>
              </a:rPr>
              <a:t>10. BUDGET</a:t>
            </a:r>
            <a:endParaRPr b="0" lang="en-US" sz="2700" spc="-1" strike="noStrike">
              <a:solidFill>
                <a:srgbClr val="000000"/>
              </a:solidFill>
              <a:latin typeface="Arial"/>
            </a:endParaRPr>
          </a:p>
        </p:txBody>
      </p:sp>
      <p:pic>
        <p:nvPicPr>
          <p:cNvPr id="109" name="" descr=""/>
          <p:cNvPicPr/>
          <p:nvPr/>
        </p:nvPicPr>
        <p:blipFill>
          <a:blip r:embed="rId1"/>
          <a:stretch/>
        </p:blipFill>
        <p:spPr>
          <a:xfrm>
            <a:off x="3146760" y="1350000"/>
            <a:ext cx="3786480" cy="3600000"/>
          </a:xfrm>
          <a:prstGeom prst="rect">
            <a:avLst/>
          </a:prstGeom>
          <a:ln w="1080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540000" y="450360"/>
            <a:ext cx="8640000" cy="630000"/>
          </a:xfrm>
          <a:prstGeom prst="rect">
            <a:avLst/>
          </a:prstGeom>
          <a:noFill/>
          <a:ln w="0">
            <a:noFill/>
          </a:ln>
        </p:spPr>
        <p:txBody>
          <a:bodyPr lIns="0" rIns="0" tIns="0" bIns="0" anchor="ctr">
            <a:noAutofit/>
          </a:bodyPr>
          <a:p>
            <a:pPr indent="0" algn="ctr">
              <a:buNone/>
            </a:pPr>
            <a:r>
              <a:rPr b="1" lang="en-US" sz="2700" spc="-1" strike="noStrike">
                <a:solidFill>
                  <a:srgbClr val="000000"/>
                </a:solidFill>
                <a:latin typeface="Arial"/>
              </a:rPr>
              <a:t>ABSTRACT</a:t>
            </a:r>
            <a:endParaRPr b="0" lang="en-US" sz="2700" spc="-1" strike="noStrike">
              <a:solidFill>
                <a:srgbClr val="000000"/>
              </a:solidFill>
              <a:latin typeface="Arial"/>
            </a:endParaRPr>
          </a:p>
        </p:txBody>
      </p:sp>
      <p:sp>
        <p:nvSpPr>
          <p:cNvPr id="51" name="PlaceHolder 2"/>
          <p:cNvSpPr>
            <a:spLocks noGrp="1"/>
          </p:cNvSpPr>
          <p:nvPr>
            <p:ph/>
          </p:nvPr>
        </p:nvSpPr>
        <p:spPr>
          <a:xfrm>
            <a:off x="540000" y="1350000"/>
            <a:ext cx="9000000" cy="3600000"/>
          </a:xfrm>
          <a:prstGeom prst="rect">
            <a:avLst/>
          </a:prstGeom>
          <a:noFill/>
          <a:ln w="0">
            <a:noFill/>
          </a:ln>
        </p:spPr>
        <p:txBody>
          <a:bodyPr lIns="0" rIns="0" tIns="0" bIns="0" anchor="t">
            <a:normAutofit/>
          </a:bodyPr>
          <a:p>
            <a:pPr marL="432000" indent="0">
              <a:spcAft>
                <a:spcPts val="1057"/>
              </a:spcAft>
              <a:buNone/>
            </a:pPr>
            <a:r>
              <a:rPr b="0" lang="en-US" sz="2000" spc="-1" strike="noStrike">
                <a:solidFill>
                  <a:srgbClr val="000000"/>
                </a:solidFill>
                <a:latin typeface="Arial"/>
              </a:rPr>
              <a:t>This document outlines the "Bursary Mashinani" initiative, aimed at revolutionizing educational access in Kisumu West Constituency, Kenya. The project addresses the challenges of the current manual bursary application system by proposing an innovative Bursary Application Portal. </a:t>
            </a:r>
            <a:endParaRPr b="0" lang="en-US" sz="2000" spc="-1" strike="noStrike">
              <a:solidFill>
                <a:srgbClr val="000000"/>
              </a:solidFill>
              <a:latin typeface="Arial"/>
            </a:endParaRPr>
          </a:p>
          <a:p>
            <a:pPr marL="432000" indent="0">
              <a:spcAft>
                <a:spcPts val="1057"/>
              </a:spcAft>
              <a:buNone/>
            </a:pPr>
            <a:r>
              <a:rPr b="0" lang="en-US" sz="2000" spc="-1" strike="noStrike">
                <a:solidFill>
                  <a:srgbClr val="000000"/>
                </a:solidFill>
                <a:latin typeface="Arial"/>
              </a:rPr>
              <a:t>The document presents a detailed methodology, incorporating an Iterative and Incremental Development Model, with key milestones, system requirements, and a schedule.</a:t>
            </a:r>
            <a:endParaRPr b="0" lang="en-US" sz="2000" spc="-1" strike="noStrike">
              <a:solidFill>
                <a:srgbClr val="000000"/>
              </a:solidFill>
              <a:latin typeface="Arial"/>
            </a:endParaRPr>
          </a:p>
          <a:p>
            <a:pPr marL="432000" indent="0">
              <a:spcAft>
                <a:spcPts val="1057"/>
              </a:spcAft>
              <a:buNone/>
            </a:pPr>
            <a:r>
              <a:rPr b="0" lang="en-US" sz="2000" spc="-1" strike="noStrike">
                <a:solidFill>
                  <a:srgbClr val="000000"/>
                </a:solidFill>
                <a:latin typeface="Arial"/>
              </a:rPr>
              <a:t>The document concludes with a commitment to transparency in budget considerations, covering development costs, testing, deployment, user training, ongoing maintenance, and scalability. </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lgn="ctr">
              <a:buNone/>
            </a:pPr>
            <a:r>
              <a:rPr b="1" lang="en-US" sz="2700" spc="-1" strike="noStrike">
                <a:solidFill>
                  <a:srgbClr val="000000"/>
                </a:solidFill>
                <a:latin typeface="Arial"/>
              </a:rPr>
              <a:t>1. INTRODUCTION</a:t>
            </a:r>
            <a:endParaRPr b="0" lang="en-US" sz="2700" spc="-1" strike="noStrike">
              <a:solidFill>
                <a:srgbClr val="000000"/>
              </a:solidFill>
              <a:latin typeface="Arial"/>
            </a:endParaRPr>
          </a:p>
        </p:txBody>
      </p:sp>
      <p:sp>
        <p:nvSpPr>
          <p:cNvPr id="53" name="PlaceHolder 2"/>
          <p:cNvSpPr>
            <a:spLocks noGrp="1"/>
          </p:cNvSpPr>
          <p:nvPr>
            <p:ph/>
          </p:nvPr>
        </p:nvSpPr>
        <p:spPr>
          <a:xfrm>
            <a:off x="540000" y="1350000"/>
            <a:ext cx="9000000" cy="3600000"/>
          </a:xfrm>
          <a:prstGeom prst="rect">
            <a:avLst/>
          </a:prstGeom>
          <a:noFill/>
          <a:ln w="0">
            <a:noFill/>
          </a:ln>
        </p:spPr>
        <p:txBody>
          <a:bodyPr lIns="0" rIns="0" tIns="0" bIns="0" anchor="t">
            <a:normAutofit fontScale="91000"/>
          </a:bodyPr>
          <a:p>
            <a:pPr marL="393120" indent="0">
              <a:spcAft>
                <a:spcPts val="1057"/>
              </a:spcAft>
              <a:buNone/>
            </a:pPr>
            <a:r>
              <a:rPr b="1" lang="en-US" sz="2000" spc="-1" strike="noStrike">
                <a:solidFill>
                  <a:srgbClr val="000000"/>
                </a:solidFill>
                <a:latin typeface="Arial"/>
              </a:rPr>
              <a:t>1.1 Background of the Study</a:t>
            </a:r>
            <a:endParaRPr b="0" lang="en-US" sz="2000" spc="-1" strike="noStrike">
              <a:solidFill>
                <a:srgbClr val="000000"/>
              </a:solidFill>
              <a:latin typeface="Arial"/>
            </a:endParaRPr>
          </a:p>
          <a:p>
            <a:pPr marL="393120" indent="0">
              <a:spcAft>
                <a:spcPts val="1057"/>
              </a:spcAft>
              <a:buNone/>
            </a:pPr>
            <a:r>
              <a:rPr b="0" lang="en-US" sz="2000" spc="-1" strike="noStrike">
                <a:solidFill>
                  <a:srgbClr val="000000"/>
                </a:solidFill>
                <a:latin typeface="Arial"/>
              </a:rPr>
              <a:t>In the dynamic landscape of the 21st century, education stands as a fundamental pillar for individual empowerment and societal progress. </a:t>
            </a:r>
            <a:endParaRPr b="0" lang="en-US" sz="2000" spc="-1" strike="noStrike">
              <a:solidFill>
                <a:srgbClr val="000000"/>
              </a:solidFill>
              <a:latin typeface="Arial"/>
            </a:endParaRPr>
          </a:p>
          <a:p>
            <a:pPr marL="393120" indent="0">
              <a:spcAft>
                <a:spcPts val="1057"/>
              </a:spcAft>
              <a:buNone/>
            </a:pPr>
            <a:r>
              <a:rPr b="0" lang="en-US" sz="2000" spc="-1" strike="noStrike">
                <a:solidFill>
                  <a:srgbClr val="000000"/>
                </a:solidFill>
                <a:latin typeface="Arial"/>
              </a:rPr>
              <a:t>The Kisumu West Constituency, like many other regions, grapples with the challenge of ensuring that every child, regardless of their socio-economic background, has the opportunity to acquire quality education.</a:t>
            </a:r>
            <a:endParaRPr b="0" lang="en-US" sz="2000" spc="-1" strike="noStrike">
              <a:solidFill>
                <a:srgbClr val="000000"/>
              </a:solidFill>
              <a:latin typeface="Arial"/>
            </a:endParaRPr>
          </a:p>
          <a:p>
            <a:pPr marL="393120" indent="0">
              <a:spcAft>
                <a:spcPts val="1057"/>
              </a:spcAft>
              <a:buNone/>
            </a:pPr>
            <a:r>
              <a:rPr b="0" lang="en-US" sz="2000" spc="-1" strike="noStrike">
                <a:solidFill>
                  <a:srgbClr val="000000"/>
                </a:solidFill>
                <a:latin typeface="Arial"/>
              </a:rPr>
              <a:t>The NG-CDF program emerges as a beacon of hope, providing a solution to the financial constraints that often impede students from pursuing education beyond primary levels.</a:t>
            </a:r>
            <a:endParaRPr b="0" lang="en-US" sz="2000" spc="-1" strike="noStrike">
              <a:solidFill>
                <a:srgbClr val="000000"/>
              </a:solidFill>
              <a:latin typeface="Arial"/>
            </a:endParaRPr>
          </a:p>
          <a:p>
            <a:pPr marL="393120" indent="0">
              <a:spcAft>
                <a:spcPts val="1057"/>
              </a:spcAft>
              <a:buNone/>
            </a:pPr>
            <a:r>
              <a:rPr b="0" lang="en-US" sz="2000" spc="-1" strike="noStrike">
                <a:solidFill>
                  <a:srgbClr val="000000"/>
                </a:solidFill>
                <a:latin typeface="Arial"/>
              </a:rPr>
              <a:t>The innovative "Bursary Mashinani" initiative, proposed for the Kisumu West Constituency, aligns seamlessly with the government's commitment to democratize educational access.</a:t>
            </a:r>
            <a:endParaRPr b="0" lang="en-US" sz="2000" spc="-1" strike="noStrike">
              <a:solidFill>
                <a:srgbClr val="000000"/>
              </a:solidFill>
              <a:latin typeface="Arial"/>
            </a:endParaRPr>
          </a:p>
          <a:p>
            <a:pPr marL="393120" indent="0">
              <a:spcAft>
                <a:spcPts val="1057"/>
              </a:spcAft>
              <a:buNone/>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lgn="ctr">
              <a:buNone/>
            </a:pPr>
            <a:r>
              <a:rPr b="1" lang="en-US" sz="2700" spc="-1" strike="noStrike">
                <a:solidFill>
                  <a:srgbClr val="000000"/>
                </a:solidFill>
                <a:latin typeface="Arial"/>
              </a:rPr>
              <a:t>2. PROBLEM DEFINITION</a:t>
            </a:r>
            <a:endParaRPr b="0" lang="en-US" sz="2700" spc="-1" strike="noStrike">
              <a:solidFill>
                <a:srgbClr val="000000"/>
              </a:solidFill>
              <a:latin typeface="Arial"/>
            </a:endParaRPr>
          </a:p>
        </p:txBody>
      </p:sp>
      <p:sp>
        <p:nvSpPr>
          <p:cNvPr id="55" name="PlaceHolder 2"/>
          <p:cNvSpPr>
            <a:spLocks noGrp="1"/>
          </p:cNvSpPr>
          <p:nvPr>
            <p:ph/>
          </p:nvPr>
        </p:nvSpPr>
        <p:spPr>
          <a:xfrm>
            <a:off x="540000" y="1350000"/>
            <a:ext cx="9000000" cy="3600000"/>
          </a:xfrm>
          <a:prstGeom prst="rect">
            <a:avLst/>
          </a:prstGeom>
          <a:noFill/>
          <a:ln w="0">
            <a:noFill/>
          </a:ln>
        </p:spPr>
        <p:txBody>
          <a:bodyPr lIns="0" rIns="0" tIns="0" bIns="0" anchor="t">
            <a:normAutofit fontScale="95000"/>
          </a:bodyPr>
          <a:p>
            <a:pPr marL="410400" indent="0">
              <a:spcAft>
                <a:spcPts val="1057"/>
              </a:spcAft>
              <a:buNone/>
            </a:pPr>
            <a:r>
              <a:rPr b="1" lang="en-US" sz="2000" spc="-1" strike="noStrike">
                <a:solidFill>
                  <a:srgbClr val="000000"/>
                </a:solidFill>
                <a:latin typeface="Arial"/>
              </a:rPr>
              <a:t>2.1 Current System Workflow</a:t>
            </a:r>
            <a:endParaRPr b="0" lang="en-US" sz="2000" spc="-1" strike="noStrike">
              <a:solidFill>
                <a:srgbClr val="000000"/>
              </a:solidFill>
              <a:latin typeface="Arial"/>
            </a:endParaRPr>
          </a:p>
          <a:p>
            <a:pPr marL="410400" indent="0">
              <a:spcAft>
                <a:spcPts val="1057"/>
              </a:spcAft>
              <a:buNone/>
            </a:pPr>
            <a:r>
              <a:rPr b="0" lang="en-US" sz="2000" spc="-1" strike="noStrike">
                <a:solidFill>
                  <a:srgbClr val="000000"/>
                </a:solidFill>
                <a:latin typeface="Arial"/>
              </a:rPr>
              <a:t>The existing process for students to apply for a bursary in Kisumu West Constituency is cumbersome. Initiated by a public address announcement, applicants, whether students, parents, or guardians, must physically travel to the constituency headquarters office to obtain and subsequently return a paper application form.</a:t>
            </a:r>
            <a:endParaRPr b="0" lang="en-US" sz="2000" spc="-1" strike="noStrike">
              <a:solidFill>
                <a:srgbClr val="000000"/>
              </a:solidFill>
              <a:latin typeface="Arial"/>
            </a:endParaRPr>
          </a:p>
          <a:p>
            <a:pPr marL="410400" indent="0">
              <a:spcAft>
                <a:spcPts val="1057"/>
              </a:spcAft>
              <a:buNone/>
            </a:pPr>
            <a:r>
              <a:rPr b="0" lang="en-US" sz="2000" spc="-1" strike="noStrike">
                <a:solidFill>
                  <a:srgbClr val="000000"/>
                </a:solidFill>
                <a:latin typeface="Arial"/>
              </a:rPr>
              <a:t>This manual process involves the collection of extensive personal information, including student registration numbers and school details. Once the form is filled, it is submitted back to the constituency headquarters, marking the commencement of a 14-day application period. Following this, a vetting process is undertaken by the constituency bursary application committee, leading to the shortlisting of successful candidates, followed by allocation and disbursement.</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lgn="ctr">
              <a:buNone/>
            </a:pPr>
            <a:r>
              <a:rPr b="1" lang="en-US" sz="2700" spc="-1" strike="noStrike">
                <a:solidFill>
                  <a:srgbClr val="000000"/>
                </a:solidFill>
                <a:latin typeface="Arial"/>
              </a:rPr>
              <a:t>2. PROBLEM DEFINITION</a:t>
            </a:r>
            <a:endParaRPr b="0" lang="en-US" sz="2700" spc="-1" strike="noStrike">
              <a:solidFill>
                <a:srgbClr val="000000"/>
              </a:solidFill>
              <a:latin typeface="Arial"/>
            </a:endParaRPr>
          </a:p>
        </p:txBody>
      </p:sp>
      <p:sp>
        <p:nvSpPr>
          <p:cNvPr id="57" name="PlaceHolder 2"/>
          <p:cNvSpPr>
            <a:spLocks noGrp="1"/>
          </p:cNvSpPr>
          <p:nvPr>
            <p:ph/>
          </p:nvPr>
        </p:nvSpPr>
        <p:spPr>
          <a:xfrm>
            <a:off x="540000" y="1350000"/>
            <a:ext cx="9000000" cy="3600000"/>
          </a:xfrm>
          <a:prstGeom prst="rect">
            <a:avLst/>
          </a:prstGeom>
          <a:noFill/>
          <a:ln w="0">
            <a:noFill/>
          </a:ln>
        </p:spPr>
        <p:txBody>
          <a:bodyPr lIns="0" rIns="0" tIns="0" bIns="0" anchor="t">
            <a:normAutofit/>
          </a:bodyPr>
          <a:p>
            <a:pPr marL="432000" indent="0">
              <a:spcAft>
                <a:spcPts val="1057"/>
              </a:spcAft>
              <a:buNone/>
            </a:pPr>
            <a:r>
              <a:rPr b="1" lang="en-US" sz="2000" spc="-1" strike="noStrike">
                <a:solidFill>
                  <a:srgbClr val="000000"/>
                </a:solidFill>
                <a:latin typeface="Arial"/>
              </a:rPr>
              <a:t>2.2 Weaknesses of the Current System</a:t>
            </a:r>
            <a:endParaRPr b="0" lang="en-US" sz="2000" spc="-1" strike="noStrike">
              <a:solidFill>
                <a:srgbClr val="000000"/>
              </a:solidFill>
              <a:latin typeface="Arial"/>
            </a:endParaRPr>
          </a:p>
          <a:p>
            <a:pPr marL="432000" indent="0">
              <a:spcAft>
                <a:spcPts val="1057"/>
              </a:spcAft>
              <a:buNone/>
            </a:pPr>
            <a:r>
              <a:rPr b="1" lang="en-US" sz="2000" spc="-1" strike="noStrike">
                <a:solidFill>
                  <a:srgbClr val="000000"/>
                </a:solidFill>
                <a:latin typeface="Arial"/>
              </a:rPr>
              <a:t>Time-Consuming and Fatiguing:</a:t>
            </a:r>
            <a:r>
              <a:rPr b="0" lang="en-US" sz="2000" spc="-1" strike="noStrike">
                <a:solidFill>
                  <a:srgbClr val="000000"/>
                </a:solidFill>
                <a:latin typeface="Arial"/>
              </a:rPr>
              <a:t> The process demands significant time and effort from applicants due to long queues and the necessity for multiple visits to the constituency headquarters, sometimes incurring travel expenses.</a:t>
            </a:r>
            <a:endParaRPr b="0" lang="en-US" sz="2000" spc="-1" strike="noStrike">
              <a:solidFill>
                <a:srgbClr val="000000"/>
              </a:solidFill>
              <a:latin typeface="Arial"/>
            </a:endParaRPr>
          </a:p>
          <a:p>
            <a:pPr marL="432000" indent="0">
              <a:spcAft>
                <a:spcPts val="1057"/>
              </a:spcAft>
              <a:buNone/>
            </a:pPr>
            <a:r>
              <a:rPr b="1" lang="en-US" sz="2000" spc="-1" strike="noStrike">
                <a:solidFill>
                  <a:srgbClr val="000000"/>
                </a:solidFill>
                <a:latin typeface="Arial"/>
              </a:rPr>
              <a:t>Inefficiency and Misallocation:</a:t>
            </a:r>
            <a:r>
              <a:rPr b="0" lang="en-US" sz="2000" spc="-1" strike="noStrike">
                <a:solidFill>
                  <a:srgbClr val="000000"/>
                </a:solidFill>
                <a:latin typeface="Arial"/>
              </a:rPr>
              <a:t> The manual approach allows for the misappropriation of funds, as both local and non-local students may benefit. This results in a lack of financial accountability and potential misappropriation of public funds.</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lgn="ctr">
              <a:buNone/>
            </a:pPr>
            <a:r>
              <a:rPr b="1" lang="en-US" sz="2700" spc="-1" strike="noStrike">
                <a:solidFill>
                  <a:srgbClr val="000000"/>
                </a:solidFill>
                <a:latin typeface="Arial"/>
              </a:rPr>
              <a:t>2. PROBLEM DEFINITION</a:t>
            </a:r>
            <a:endParaRPr b="0" lang="en-US" sz="2700" spc="-1" strike="noStrike">
              <a:solidFill>
                <a:srgbClr val="000000"/>
              </a:solidFill>
              <a:latin typeface="Arial"/>
            </a:endParaRPr>
          </a:p>
        </p:txBody>
      </p:sp>
      <p:sp>
        <p:nvSpPr>
          <p:cNvPr id="59" name="PlaceHolder 2"/>
          <p:cNvSpPr>
            <a:spLocks noGrp="1"/>
          </p:cNvSpPr>
          <p:nvPr>
            <p:ph/>
          </p:nvPr>
        </p:nvSpPr>
        <p:spPr>
          <a:xfrm>
            <a:off x="540000" y="1350000"/>
            <a:ext cx="9000000" cy="3600000"/>
          </a:xfrm>
          <a:prstGeom prst="rect">
            <a:avLst/>
          </a:prstGeom>
          <a:noFill/>
          <a:ln w="0">
            <a:noFill/>
          </a:ln>
        </p:spPr>
        <p:txBody>
          <a:bodyPr lIns="0" rIns="0" tIns="0" bIns="0" anchor="t">
            <a:normAutofit fontScale="67000"/>
          </a:bodyPr>
          <a:p>
            <a:pPr marL="289440" indent="0">
              <a:spcAft>
                <a:spcPts val="1057"/>
              </a:spcAft>
              <a:buNone/>
            </a:pPr>
            <a:r>
              <a:rPr b="1" lang="en-US" sz="2000" spc="-1" strike="noStrike">
                <a:solidFill>
                  <a:srgbClr val="000000"/>
                </a:solidFill>
                <a:latin typeface="Arial"/>
              </a:rPr>
              <a:t>2.3 The Proposed Idea: Bursary Mashinani</a:t>
            </a:r>
            <a:endParaRPr b="0" lang="en-US" sz="2000" spc="-1" strike="noStrike">
              <a:solidFill>
                <a:srgbClr val="000000"/>
              </a:solidFill>
              <a:latin typeface="Arial"/>
            </a:endParaRPr>
          </a:p>
          <a:p>
            <a:pPr marL="289440" indent="0">
              <a:spcAft>
                <a:spcPts val="1057"/>
              </a:spcAft>
              <a:buNone/>
            </a:pPr>
            <a:r>
              <a:rPr b="0" lang="en-US" sz="2000" spc="-1" strike="noStrike">
                <a:solidFill>
                  <a:srgbClr val="000000"/>
                </a:solidFill>
                <a:latin typeface="Arial"/>
              </a:rPr>
              <a:t>To address these challenges, I propose "Bursary Mashinani," an innovative Bursary Application Portal designed to automate and streamline the bursary application process for Kisumu West Constituency. This digital solution offers:</a:t>
            </a:r>
            <a:endParaRPr b="0" lang="en-US" sz="2000" spc="-1" strike="noStrike">
              <a:solidFill>
                <a:srgbClr val="000000"/>
              </a:solidFill>
              <a:latin typeface="Arial"/>
            </a:endParaRPr>
          </a:p>
          <a:p>
            <a:pPr marL="289440" indent="0">
              <a:spcAft>
                <a:spcPts val="1057"/>
              </a:spcAft>
              <a:buNone/>
            </a:pPr>
            <a:r>
              <a:rPr b="1" lang="en-US" sz="2000" spc="-1" strike="noStrike">
                <a:solidFill>
                  <a:srgbClr val="000000"/>
                </a:solidFill>
                <a:latin typeface="Arial"/>
              </a:rPr>
              <a:t>Real-Time Application Status:</a:t>
            </a:r>
            <a:r>
              <a:rPr b="0" lang="en-US" sz="2000" spc="-1" strike="noStrike">
                <a:solidFill>
                  <a:srgbClr val="000000"/>
                </a:solidFill>
                <a:latin typeface="Arial"/>
              </a:rPr>
              <a:t> Users can check the bursary application status online, eliminating the need for physical visits.</a:t>
            </a:r>
            <a:endParaRPr b="0" lang="en-US" sz="2000" spc="-1" strike="noStrike">
              <a:solidFill>
                <a:srgbClr val="000000"/>
              </a:solidFill>
              <a:latin typeface="Arial"/>
            </a:endParaRPr>
          </a:p>
          <a:p>
            <a:pPr marL="289440" indent="0">
              <a:spcAft>
                <a:spcPts val="1057"/>
              </a:spcAft>
              <a:buNone/>
            </a:pPr>
            <a:r>
              <a:rPr b="1" lang="en-US" sz="2000" spc="-1" strike="noStrike">
                <a:solidFill>
                  <a:srgbClr val="000000"/>
                </a:solidFill>
                <a:latin typeface="Arial"/>
              </a:rPr>
              <a:t>Efficient Application Process:</a:t>
            </a:r>
            <a:r>
              <a:rPr b="0" lang="en-US" sz="2000" spc="-1" strike="noStrike">
                <a:solidFill>
                  <a:srgbClr val="000000"/>
                </a:solidFill>
                <a:latin typeface="Arial"/>
              </a:rPr>
              <a:t> A simplified process involves selecting the desired institution, providing necessary details like National ID and Student Registration Numbers, and utilizing drop down menus for Institution Name and Account Number, reducing errors and enhancing efficiency.</a:t>
            </a:r>
            <a:endParaRPr b="0" lang="en-US" sz="2000" spc="-1" strike="noStrike">
              <a:solidFill>
                <a:srgbClr val="000000"/>
              </a:solidFill>
              <a:latin typeface="Arial"/>
            </a:endParaRPr>
          </a:p>
          <a:p>
            <a:pPr marL="289440" indent="0">
              <a:spcAft>
                <a:spcPts val="1057"/>
              </a:spcAft>
              <a:buNone/>
            </a:pPr>
            <a:r>
              <a:rPr b="1" lang="en-US" sz="2000" spc="-1" strike="noStrike">
                <a:solidFill>
                  <a:srgbClr val="000000"/>
                </a:solidFill>
                <a:latin typeface="Arial"/>
              </a:rPr>
              <a:t>Secure and User-Friendly Interface:</a:t>
            </a:r>
            <a:r>
              <a:rPr b="0" lang="en-US" sz="2000" spc="-1" strike="noStrike">
                <a:solidFill>
                  <a:srgbClr val="000000"/>
                </a:solidFill>
                <a:latin typeface="Arial"/>
              </a:rPr>
              <a:t> The web app ensures security, validation of all required fields, and user-friendly functionalities such as submitting, canceling, and clearing application data.</a:t>
            </a:r>
            <a:endParaRPr b="0" lang="en-US" sz="2000" spc="-1" strike="noStrike">
              <a:solidFill>
                <a:srgbClr val="000000"/>
              </a:solidFill>
              <a:latin typeface="Arial"/>
            </a:endParaRPr>
          </a:p>
          <a:p>
            <a:pPr marL="289440" indent="0">
              <a:spcAft>
                <a:spcPts val="1057"/>
              </a:spcAft>
              <a:buNone/>
            </a:pPr>
            <a:r>
              <a:rPr b="1" lang="en-US" sz="2000" spc="-1" strike="noStrike">
                <a:solidFill>
                  <a:srgbClr val="000000"/>
                </a:solidFill>
                <a:latin typeface="Arial"/>
              </a:rPr>
              <a:t>Track Progress Functionality:</a:t>
            </a:r>
            <a:r>
              <a:rPr b="0" lang="en-US" sz="2000" spc="-1" strike="noStrike">
                <a:solidFill>
                  <a:srgbClr val="000000"/>
                </a:solidFill>
                <a:latin typeface="Arial"/>
              </a:rPr>
              <a:t> Applicants receive a system-generated serial number upon successful submission, allowing them to track their application progress. A comprehensive report, including student details, disbursed amounts, and dates, can be generated for future reference.</a:t>
            </a:r>
            <a:endParaRPr b="0" lang="en-US" sz="2000" spc="-1" strike="noStrike">
              <a:solidFill>
                <a:srgbClr val="000000"/>
              </a:solidFill>
              <a:latin typeface="Arial"/>
            </a:endParaRPr>
          </a:p>
          <a:p>
            <a:pPr marL="289440" indent="0">
              <a:spcAft>
                <a:spcPts val="1057"/>
              </a:spcAft>
              <a:buNone/>
            </a:pPr>
            <a:r>
              <a:rPr b="1" lang="en-US" sz="2000" spc="-1" strike="noStrike">
                <a:solidFill>
                  <a:srgbClr val="000000"/>
                </a:solidFill>
                <a:latin typeface="Arial"/>
              </a:rPr>
              <a:t>Technology Integration:</a:t>
            </a:r>
            <a:r>
              <a:rPr b="0" lang="en-US" sz="2000" spc="-1" strike="noStrike">
                <a:solidFill>
                  <a:srgbClr val="000000"/>
                </a:solidFill>
                <a:latin typeface="Arial"/>
              </a:rPr>
              <a:t> Developed using HTML, CSS, Javascript, Python, and Django Web Framework, the system guarantees security, manages concurrent users effectively, and sets the foundation for further enhancements.</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lgn="ctr">
              <a:buNone/>
            </a:pPr>
            <a:r>
              <a:rPr b="1" lang="en-US" sz="2700" spc="-1" strike="noStrike">
                <a:solidFill>
                  <a:srgbClr val="000000"/>
                </a:solidFill>
                <a:latin typeface="Arial"/>
              </a:rPr>
              <a:t>3. OBJECTIVES</a:t>
            </a:r>
            <a:endParaRPr b="0" lang="en-US" sz="2700" spc="-1" strike="noStrike">
              <a:solidFill>
                <a:srgbClr val="000000"/>
              </a:solidFill>
              <a:latin typeface="Arial"/>
            </a:endParaRPr>
          </a:p>
        </p:txBody>
      </p:sp>
      <p:sp>
        <p:nvSpPr>
          <p:cNvPr id="61" name="PlaceHolder 2"/>
          <p:cNvSpPr>
            <a:spLocks noGrp="1"/>
          </p:cNvSpPr>
          <p:nvPr>
            <p:ph/>
          </p:nvPr>
        </p:nvSpPr>
        <p:spPr>
          <a:xfrm>
            <a:off x="540000" y="1350000"/>
            <a:ext cx="9000000" cy="3600000"/>
          </a:xfrm>
          <a:prstGeom prst="rect">
            <a:avLst/>
          </a:prstGeom>
          <a:noFill/>
          <a:ln w="0">
            <a:noFill/>
          </a:ln>
        </p:spPr>
        <p:txBody>
          <a:bodyPr lIns="0" rIns="0" tIns="0" bIns="0" anchor="t">
            <a:normAutofit/>
          </a:bodyPr>
          <a:p>
            <a:pPr marL="432000" indent="0">
              <a:spcAft>
                <a:spcPts val="1057"/>
              </a:spcAft>
              <a:buNone/>
            </a:pPr>
            <a:r>
              <a:rPr b="1" lang="en-US" sz="2000" spc="-1" strike="noStrike">
                <a:solidFill>
                  <a:srgbClr val="000000"/>
                </a:solidFill>
                <a:latin typeface="Arial"/>
              </a:rPr>
              <a:t>3.1 General Objective</a:t>
            </a:r>
            <a:endParaRPr b="0" lang="en-US" sz="2000" spc="-1" strike="noStrike">
              <a:solidFill>
                <a:srgbClr val="000000"/>
              </a:solidFill>
              <a:latin typeface="Arial"/>
            </a:endParaRPr>
          </a:p>
          <a:p>
            <a:pPr marL="432000" indent="-324000">
              <a:spcAft>
                <a:spcPts val="1057"/>
              </a:spcAft>
              <a:buClr>
                <a:srgbClr val="91d93f"/>
              </a:buClr>
              <a:buSzPct val="45000"/>
              <a:buFont typeface="Wingdings" charset="2"/>
              <a:buChar char=""/>
            </a:pPr>
            <a:r>
              <a:rPr b="0" lang="en-US" sz="2000" spc="-1" strike="noStrike">
                <a:solidFill>
                  <a:srgbClr val="000000"/>
                </a:solidFill>
                <a:latin typeface="Arial"/>
              </a:rPr>
              <a:t>To design and implement the proposed bursary application portal for  Kisumu West Constituency.</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654</TotalTime>
  <Application>LibreOffice/7.4.7.2$Linux_X86_64 LibreOffice_project/40$Build-2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2024-02-12T08:06:50Z</dcterms:created>
  <dc:creator/>
  <dc:description/>
  <dc:language>en-US</dc:language>
  <cp:lastModifiedBy/>
  <dcterms:modified xsi:type="dcterms:W3CDTF">2024-03-08T20:43:50Z</dcterms:modified>
  <cp:revision>300</cp:revision>
  <dc:subject/>
  <dc:title>Inspiration</dc:title>
</cp:coreProperties>
</file>