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2" r:id="rId5"/>
    <p:sldId id="264" r:id="rId6"/>
    <p:sldId id="265" r:id="rId7"/>
    <p:sldId id="266" r:id="rId8"/>
    <p:sldId id="275" r:id="rId9"/>
    <p:sldId id="276" r:id="rId10"/>
    <p:sldId id="277" r:id="rId11"/>
    <p:sldId id="267" r:id="rId12"/>
    <p:sldId id="273" r:id="rId13"/>
    <p:sldId id="274"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0:43:23.13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1/15/2024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83686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1/15/2024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4784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1/15/2024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8254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1/15/2024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8963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1/15/2024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4104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1/15/2024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3270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1/15/2024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6487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1/15/2024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3829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1/15/2024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739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1/15/2024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7102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1/15/2024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7565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1/15/2024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4491724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B2D26E-FBAE-45B8-B0F6-80E4ABDEC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442A66-721F-4552-A3AD-3A2215F0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7EA5288-5BEB-4C44-949A-ED209FE21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1C899-1465-7C95-8772-9F9725808695}"/>
              </a:ext>
            </a:extLst>
          </p:cNvPr>
          <p:cNvSpPr>
            <a:spLocks noGrp="1"/>
          </p:cNvSpPr>
          <p:nvPr>
            <p:ph type="ctrTitle"/>
          </p:nvPr>
        </p:nvSpPr>
        <p:spPr>
          <a:xfrm>
            <a:off x="1371599" y="1223889"/>
            <a:ext cx="2705101" cy="1043061"/>
          </a:xfrm>
        </p:spPr>
        <p:txBody>
          <a:bodyPr>
            <a:normAutofit/>
          </a:bodyPr>
          <a:lstStyle/>
          <a:p>
            <a:r>
              <a:rPr lang="en-NZ" sz="2000" dirty="0"/>
              <a:t>Hexagonal Architecture</a:t>
            </a:r>
          </a:p>
        </p:txBody>
      </p:sp>
      <p:sp>
        <p:nvSpPr>
          <p:cNvPr id="3" name="Subtitle 2">
            <a:extLst>
              <a:ext uri="{FF2B5EF4-FFF2-40B4-BE49-F238E27FC236}">
                <a16:creationId xmlns:a16="http://schemas.microsoft.com/office/drawing/2014/main" id="{B5B5BB1F-A51B-4490-FAB9-5559BD562267}"/>
              </a:ext>
            </a:extLst>
          </p:cNvPr>
          <p:cNvSpPr>
            <a:spLocks noGrp="1"/>
          </p:cNvSpPr>
          <p:nvPr>
            <p:ph type="subTitle" idx="1"/>
          </p:nvPr>
        </p:nvSpPr>
        <p:spPr>
          <a:xfrm>
            <a:off x="1371600" y="4114800"/>
            <a:ext cx="2705100" cy="1371601"/>
          </a:xfrm>
        </p:spPr>
        <p:txBody>
          <a:bodyPr>
            <a:normAutofit/>
          </a:bodyPr>
          <a:lstStyle/>
          <a:p>
            <a:r>
              <a:rPr lang="en-NZ" sz="2000" dirty="0"/>
              <a:t>Ports and Adapters</a:t>
            </a:r>
          </a:p>
          <a:p>
            <a:endParaRPr lang="en-NZ" sz="2000" dirty="0"/>
          </a:p>
          <a:p>
            <a:r>
              <a:rPr lang="en-NZ" sz="2000" dirty="0"/>
              <a:t>Michael</a:t>
            </a:r>
          </a:p>
        </p:txBody>
      </p:sp>
      <p:pic>
        <p:nvPicPr>
          <p:cNvPr id="4" name="Picture 3" descr="A splash of colors on a white surface">
            <a:extLst>
              <a:ext uri="{FF2B5EF4-FFF2-40B4-BE49-F238E27FC236}">
                <a16:creationId xmlns:a16="http://schemas.microsoft.com/office/drawing/2014/main" id="{AC81D1EE-3C76-B03D-107D-89D54E62AC78}"/>
              </a:ext>
            </a:extLst>
          </p:cNvPr>
          <p:cNvPicPr>
            <a:picLocks noChangeAspect="1"/>
          </p:cNvPicPr>
          <p:nvPr/>
        </p:nvPicPr>
        <p:blipFill rotWithShape="1">
          <a:blip r:embed="rId2"/>
          <a:srcRect r="25833"/>
          <a:stretch/>
        </p:blipFill>
        <p:spPr>
          <a:xfrm>
            <a:off x="5410200" y="10"/>
            <a:ext cx="6781800" cy="6857990"/>
          </a:xfrm>
          <a:prstGeom prst="rect">
            <a:avLst/>
          </a:prstGeom>
        </p:spPr>
      </p:pic>
    </p:spTree>
    <p:extLst>
      <p:ext uri="{BB962C8B-B14F-4D97-AF65-F5344CB8AC3E}">
        <p14:creationId xmlns:p14="http://schemas.microsoft.com/office/powerpoint/2010/main" val="53304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3200" b="0" i="0" u="none" strike="noStrike" kern="1200" cap="none" spc="300" normalizeH="0" baseline="0" noProof="0" dirty="0">
              <a:ln>
                <a:noFill/>
              </a:ln>
              <a:solidFill>
                <a:srgbClr val="3B213A"/>
              </a:solidFill>
              <a:effectLst/>
              <a:uLnTx/>
              <a:uFillTx/>
              <a:latin typeface="Goudy Old Style"/>
              <a:ea typeface="+mn-ea"/>
              <a:cs typeface="+mn-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3" name="Picture 2">
            <a:extLst>
              <a:ext uri="{FF2B5EF4-FFF2-40B4-BE49-F238E27FC236}">
                <a16:creationId xmlns:a16="http://schemas.microsoft.com/office/drawing/2014/main" id="{0238FB7A-2B5E-28D2-7F80-1D8BC0010A9F}"/>
              </a:ext>
            </a:extLst>
          </p:cNvPr>
          <p:cNvPicPr>
            <a:picLocks noChangeAspect="1"/>
          </p:cNvPicPr>
          <p:nvPr/>
        </p:nvPicPr>
        <p:blipFill>
          <a:blip r:embed="rId3"/>
          <a:stretch>
            <a:fillRect/>
          </a:stretch>
        </p:blipFill>
        <p:spPr>
          <a:xfrm>
            <a:off x="4358341" y="2311481"/>
            <a:ext cx="6904318" cy="2667231"/>
          </a:xfrm>
          <a:prstGeom prst="rect">
            <a:avLst/>
          </a:prstGeom>
        </p:spPr>
      </p:pic>
    </p:spTree>
    <p:extLst>
      <p:ext uri="{BB962C8B-B14F-4D97-AF65-F5344CB8AC3E}">
        <p14:creationId xmlns:p14="http://schemas.microsoft.com/office/powerpoint/2010/main" val="16208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16" name="Content Placeholder 15">
            <a:extLst>
              <a:ext uri="{FF2B5EF4-FFF2-40B4-BE49-F238E27FC236}">
                <a16:creationId xmlns:a16="http://schemas.microsoft.com/office/drawing/2014/main" id="{92057F3F-0A7F-BE7F-6FEC-65AA6F26E1A7}"/>
              </a:ext>
            </a:extLst>
          </p:cNvPr>
          <p:cNvSpPr>
            <a:spLocks noGrp="1"/>
          </p:cNvSpPr>
          <p:nvPr>
            <p:ph idx="1"/>
          </p:nvPr>
        </p:nvSpPr>
        <p:spPr>
          <a:xfrm>
            <a:off x="8115301" y="1814732"/>
            <a:ext cx="3390899" cy="4501662"/>
          </a:xfrm>
        </p:spPr>
        <p:txBody>
          <a:bodyPr>
            <a:normAutofit fontScale="92500"/>
          </a:bodyPr>
          <a:lstStyle/>
          <a:p>
            <a:r>
              <a:rPr lang="en-US" sz="2200" dirty="0">
                <a:solidFill>
                  <a:srgbClr val="202122"/>
                </a:solidFill>
              </a:rPr>
              <a:t>The hexagonal architecture, or ports and adapters architecture, is an architectural pattern used in software design. It aims at creating loosely coupled application components that can be easily connected to their software environment by means of ports and adapters. This makes components exchangeable at any level and facilitates test automation.</a:t>
            </a:r>
          </a:p>
        </p:txBody>
      </p:sp>
      <p:sp>
        <p:nvSpPr>
          <p:cNvPr id="9" name="TextBox 8">
            <a:extLst>
              <a:ext uri="{FF2B5EF4-FFF2-40B4-BE49-F238E27FC236}">
                <a16:creationId xmlns:a16="http://schemas.microsoft.com/office/drawing/2014/main" id="{3DADE6BF-D820-A9A0-0E5C-97F820882F4E}"/>
              </a:ext>
            </a:extLst>
          </p:cNvPr>
          <p:cNvSpPr txBox="1"/>
          <p:nvPr/>
        </p:nvSpPr>
        <p:spPr>
          <a:xfrm>
            <a:off x="1245833" y="1276997"/>
            <a:ext cx="51720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err="1">
                <a:ln>
                  <a:noFill/>
                </a:ln>
                <a:solidFill>
                  <a:srgbClr val="000000"/>
                </a:solidFill>
                <a:effectLst/>
                <a:uLnTx/>
                <a:uFillTx/>
                <a:latin typeface="Gill Sans MT"/>
                <a:ea typeface="+mn-ea"/>
                <a:cs typeface="+mn-cs"/>
              </a:rPr>
              <a:t>Hexgonal</a:t>
            </a:r>
            <a:r>
              <a:rPr kumimoji="0" lang="en-NZ" sz="1800" b="0" i="0" u="none" strike="noStrike" kern="1200" cap="none" spc="0" normalizeH="0" baseline="0" noProof="0" dirty="0">
                <a:ln>
                  <a:noFill/>
                </a:ln>
                <a:solidFill>
                  <a:srgbClr val="000000"/>
                </a:solidFill>
                <a:effectLst/>
                <a:uLnTx/>
                <a:uFillTx/>
                <a:latin typeface="Gill Sans MT"/>
                <a:ea typeface="+mn-ea"/>
                <a:cs typeface="+mn-cs"/>
              </a:rPr>
              <a:t> Architecture (with DDD)</a:t>
            </a:r>
          </a:p>
        </p:txBody>
      </p:sp>
      <p:pic>
        <p:nvPicPr>
          <p:cNvPr id="3" name="Picture 2">
            <a:extLst>
              <a:ext uri="{FF2B5EF4-FFF2-40B4-BE49-F238E27FC236}">
                <a16:creationId xmlns:a16="http://schemas.microsoft.com/office/drawing/2014/main" id="{59DC262E-2CB6-949D-544F-3E5B522CE19A}"/>
              </a:ext>
            </a:extLst>
          </p:cNvPr>
          <p:cNvPicPr>
            <a:picLocks noChangeAspect="1"/>
          </p:cNvPicPr>
          <p:nvPr/>
        </p:nvPicPr>
        <p:blipFill>
          <a:blip r:embed="rId2"/>
          <a:stretch>
            <a:fillRect/>
          </a:stretch>
        </p:blipFill>
        <p:spPr>
          <a:xfrm>
            <a:off x="606377" y="1926894"/>
            <a:ext cx="6096528" cy="4389500"/>
          </a:xfrm>
          <a:prstGeom prst="rect">
            <a:avLst/>
          </a:prstGeom>
        </p:spPr>
      </p:pic>
    </p:spTree>
    <p:extLst>
      <p:ext uri="{BB962C8B-B14F-4D97-AF65-F5344CB8AC3E}">
        <p14:creationId xmlns:p14="http://schemas.microsoft.com/office/powerpoint/2010/main" val="421247599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16" name="Content Placeholder 15">
            <a:extLst>
              <a:ext uri="{FF2B5EF4-FFF2-40B4-BE49-F238E27FC236}">
                <a16:creationId xmlns:a16="http://schemas.microsoft.com/office/drawing/2014/main" id="{92057F3F-0A7F-BE7F-6FEC-65AA6F26E1A7}"/>
              </a:ext>
            </a:extLst>
          </p:cNvPr>
          <p:cNvSpPr>
            <a:spLocks noGrp="1"/>
          </p:cNvSpPr>
          <p:nvPr>
            <p:ph idx="1"/>
          </p:nvPr>
        </p:nvSpPr>
        <p:spPr>
          <a:xfrm>
            <a:off x="8115301" y="1814732"/>
            <a:ext cx="3390899" cy="4501662"/>
          </a:xfrm>
        </p:spPr>
        <p:txBody>
          <a:bodyPr>
            <a:normAutofit/>
          </a:bodyPr>
          <a:lstStyle/>
          <a:p>
            <a:r>
              <a:rPr lang="en-US" sz="2200" dirty="0">
                <a:solidFill>
                  <a:srgbClr val="202122"/>
                </a:solidFill>
              </a:rPr>
              <a:t>Onion architecture is explaining more what it should be in the center layer.</a:t>
            </a:r>
          </a:p>
        </p:txBody>
      </p:sp>
      <p:sp>
        <p:nvSpPr>
          <p:cNvPr id="9" name="TextBox 8">
            <a:extLst>
              <a:ext uri="{FF2B5EF4-FFF2-40B4-BE49-F238E27FC236}">
                <a16:creationId xmlns:a16="http://schemas.microsoft.com/office/drawing/2014/main" id="{3DADE6BF-D820-A9A0-0E5C-97F820882F4E}"/>
              </a:ext>
            </a:extLst>
          </p:cNvPr>
          <p:cNvSpPr txBox="1"/>
          <p:nvPr/>
        </p:nvSpPr>
        <p:spPr>
          <a:xfrm>
            <a:off x="1245833" y="1276997"/>
            <a:ext cx="51720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Gill Sans MT"/>
                <a:ea typeface="+mn-ea"/>
                <a:cs typeface="+mn-cs"/>
              </a:rPr>
              <a:t>Onion Architecture</a:t>
            </a:r>
          </a:p>
        </p:txBody>
      </p:sp>
      <p:sp>
        <p:nvSpPr>
          <p:cNvPr id="2" name="AutoShape 2" descr="洋葱架构">
            <a:extLst>
              <a:ext uri="{FF2B5EF4-FFF2-40B4-BE49-F238E27FC236}">
                <a16:creationId xmlns:a16="http://schemas.microsoft.com/office/drawing/2014/main" id="{40F0170D-7146-ABD0-DD90-165F45B8B6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5" name="Picture 4">
            <a:extLst>
              <a:ext uri="{FF2B5EF4-FFF2-40B4-BE49-F238E27FC236}">
                <a16:creationId xmlns:a16="http://schemas.microsoft.com/office/drawing/2014/main" id="{C2718DB9-DB71-B5EB-1727-2EDD7E8E6226}"/>
              </a:ext>
            </a:extLst>
          </p:cNvPr>
          <p:cNvPicPr>
            <a:picLocks noChangeAspect="1"/>
          </p:cNvPicPr>
          <p:nvPr/>
        </p:nvPicPr>
        <p:blipFill>
          <a:blip r:embed="rId2"/>
          <a:stretch>
            <a:fillRect/>
          </a:stretch>
        </p:blipFill>
        <p:spPr>
          <a:xfrm>
            <a:off x="1392399" y="2267087"/>
            <a:ext cx="3596952" cy="3596952"/>
          </a:xfrm>
          <a:prstGeom prst="rect">
            <a:avLst/>
          </a:prstGeom>
        </p:spPr>
      </p:pic>
      <p:sp>
        <p:nvSpPr>
          <p:cNvPr id="10" name="TextBox 9">
            <a:extLst>
              <a:ext uri="{FF2B5EF4-FFF2-40B4-BE49-F238E27FC236}">
                <a16:creationId xmlns:a16="http://schemas.microsoft.com/office/drawing/2014/main" id="{2A7B41D5-3416-A534-C0AE-82D7F1D5D6C9}"/>
              </a:ext>
            </a:extLst>
          </p:cNvPr>
          <p:cNvSpPr txBox="1"/>
          <p:nvPr/>
        </p:nvSpPr>
        <p:spPr>
          <a:xfrm>
            <a:off x="1245833" y="1646329"/>
            <a:ext cx="517207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Gill Sans MT"/>
                <a:ea typeface="+mn-ea"/>
                <a:cs typeface="+mn-cs"/>
              </a:rPr>
              <a:t>Domain layer (Domain entities/value object/ domain services)</a:t>
            </a:r>
          </a:p>
        </p:txBody>
      </p:sp>
    </p:spTree>
    <p:extLst>
      <p:ext uri="{BB962C8B-B14F-4D97-AF65-F5344CB8AC3E}">
        <p14:creationId xmlns:p14="http://schemas.microsoft.com/office/powerpoint/2010/main" val="5761392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16" name="Content Placeholder 15">
            <a:extLst>
              <a:ext uri="{FF2B5EF4-FFF2-40B4-BE49-F238E27FC236}">
                <a16:creationId xmlns:a16="http://schemas.microsoft.com/office/drawing/2014/main" id="{92057F3F-0A7F-BE7F-6FEC-65AA6F26E1A7}"/>
              </a:ext>
            </a:extLst>
          </p:cNvPr>
          <p:cNvSpPr>
            <a:spLocks noGrp="1"/>
          </p:cNvSpPr>
          <p:nvPr>
            <p:ph idx="1"/>
          </p:nvPr>
        </p:nvSpPr>
        <p:spPr>
          <a:xfrm>
            <a:off x="8115301" y="1814732"/>
            <a:ext cx="3390899" cy="4501662"/>
          </a:xfrm>
        </p:spPr>
        <p:txBody>
          <a:bodyPr>
            <a:normAutofit/>
          </a:bodyPr>
          <a:lstStyle/>
          <a:p>
            <a:r>
              <a:rPr lang="en-US" sz="2200" dirty="0">
                <a:solidFill>
                  <a:srgbClr val="202122"/>
                </a:solidFill>
              </a:rPr>
              <a:t>Comparing to onion architecture, clean architecture’s application layer is more explained as use cases</a:t>
            </a:r>
          </a:p>
        </p:txBody>
      </p:sp>
      <p:sp>
        <p:nvSpPr>
          <p:cNvPr id="9" name="TextBox 8">
            <a:extLst>
              <a:ext uri="{FF2B5EF4-FFF2-40B4-BE49-F238E27FC236}">
                <a16:creationId xmlns:a16="http://schemas.microsoft.com/office/drawing/2014/main" id="{3DADE6BF-D820-A9A0-0E5C-97F820882F4E}"/>
              </a:ext>
            </a:extLst>
          </p:cNvPr>
          <p:cNvSpPr txBox="1"/>
          <p:nvPr/>
        </p:nvSpPr>
        <p:spPr>
          <a:xfrm>
            <a:off x="1245833" y="1276997"/>
            <a:ext cx="51720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solidFill>
                  <a:srgbClr val="000000"/>
                </a:solidFill>
                <a:latin typeface="Gill Sans MT"/>
              </a:rPr>
              <a:t>Clean</a:t>
            </a:r>
            <a:r>
              <a:rPr kumimoji="0" lang="en-NZ" sz="1800" b="0" i="0" u="none" strike="noStrike" kern="1200" cap="none" spc="0" normalizeH="0" baseline="0" noProof="0" dirty="0">
                <a:ln>
                  <a:noFill/>
                </a:ln>
                <a:solidFill>
                  <a:srgbClr val="000000"/>
                </a:solidFill>
                <a:effectLst/>
                <a:uLnTx/>
                <a:uFillTx/>
                <a:latin typeface="Gill Sans MT"/>
                <a:ea typeface="+mn-ea"/>
                <a:cs typeface="+mn-cs"/>
              </a:rPr>
              <a:t> Architecture</a:t>
            </a:r>
          </a:p>
        </p:txBody>
      </p:sp>
      <p:sp>
        <p:nvSpPr>
          <p:cNvPr id="2" name="AutoShape 2" descr="洋葱架构">
            <a:extLst>
              <a:ext uri="{FF2B5EF4-FFF2-40B4-BE49-F238E27FC236}">
                <a16:creationId xmlns:a16="http://schemas.microsoft.com/office/drawing/2014/main" id="{40F0170D-7146-ABD0-DD90-165F45B8B6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10" name="TextBox 9">
            <a:extLst>
              <a:ext uri="{FF2B5EF4-FFF2-40B4-BE49-F238E27FC236}">
                <a16:creationId xmlns:a16="http://schemas.microsoft.com/office/drawing/2014/main" id="{2A7B41D5-3416-A534-C0AE-82D7F1D5D6C9}"/>
              </a:ext>
            </a:extLst>
          </p:cNvPr>
          <p:cNvSpPr txBox="1"/>
          <p:nvPr/>
        </p:nvSpPr>
        <p:spPr>
          <a:xfrm>
            <a:off x="1245833" y="1646329"/>
            <a:ext cx="517207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Gill Sans MT"/>
                <a:ea typeface="+mn-ea"/>
                <a:cs typeface="+mn-cs"/>
              </a:rPr>
              <a:t>Application Layer (Use cases)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srgbClr val="000000"/>
                </a:solidFill>
                <a:effectLst/>
                <a:uLnTx/>
                <a:uFillTx/>
                <a:latin typeface="Gill Sans MT"/>
                <a:ea typeface="+mn-ea"/>
                <a:cs typeface="+mn-cs"/>
              </a:rPr>
              <a:t>Domain layer (Domain entities/value object/ domain services)</a:t>
            </a:r>
          </a:p>
        </p:txBody>
      </p:sp>
      <p:pic>
        <p:nvPicPr>
          <p:cNvPr id="4" name="Picture 3">
            <a:extLst>
              <a:ext uri="{FF2B5EF4-FFF2-40B4-BE49-F238E27FC236}">
                <a16:creationId xmlns:a16="http://schemas.microsoft.com/office/drawing/2014/main" id="{B47210FC-C53D-EA60-C0EF-C6B93D83AC36}"/>
              </a:ext>
            </a:extLst>
          </p:cNvPr>
          <p:cNvPicPr>
            <a:picLocks noChangeAspect="1"/>
          </p:cNvPicPr>
          <p:nvPr/>
        </p:nvPicPr>
        <p:blipFill>
          <a:blip r:embed="rId2"/>
          <a:stretch>
            <a:fillRect/>
          </a:stretch>
        </p:blipFill>
        <p:spPr>
          <a:xfrm>
            <a:off x="1183145" y="2569659"/>
            <a:ext cx="5101310" cy="3672039"/>
          </a:xfrm>
          <a:prstGeom prst="rect">
            <a:avLst/>
          </a:prstGeom>
        </p:spPr>
      </p:pic>
    </p:spTree>
    <p:extLst>
      <p:ext uri="{BB962C8B-B14F-4D97-AF65-F5344CB8AC3E}">
        <p14:creationId xmlns:p14="http://schemas.microsoft.com/office/powerpoint/2010/main" val="9470651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F9935-A20F-E15B-296A-C5BB992A2261}"/>
              </a:ext>
            </a:extLst>
          </p:cNvPr>
          <p:cNvSpPr>
            <a:spLocks noGrp="1"/>
          </p:cNvSpPr>
          <p:nvPr>
            <p:ph type="title"/>
          </p:nvPr>
        </p:nvSpPr>
        <p:spPr>
          <a:xfrm>
            <a:off x="8128028" y="239150"/>
            <a:ext cx="3390899" cy="1303606"/>
          </a:xfrm>
        </p:spPr>
        <p:txBody>
          <a:bodyPr>
            <a:normAutofit fontScale="90000"/>
          </a:bodyPr>
          <a:lstStyle/>
          <a:p>
            <a:pPr algn="ctr"/>
            <a:r>
              <a:rPr lang="en-NZ" cap="none" dirty="0"/>
              <a:t>Driving side </a:t>
            </a:r>
            <a:br>
              <a:rPr lang="en-NZ" cap="none" dirty="0"/>
            </a:br>
            <a:r>
              <a:rPr lang="en-NZ" cap="none" dirty="0"/>
              <a:t>and</a:t>
            </a:r>
            <a:br>
              <a:rPr lang="en-NZ" cap="none" dirty="0"/>
            </a:br>
            <a:r>
              <a:rPr lang="en-NZ" cap="none" dirty="0"/>
              <a:t>Driven side</a:t>
            </a:r>
          </a:p>
        </p:txBody>
      </p:sp>
      <p:pic>
        <p:nvPicPr>
          <p:cNvPr id="3074" name="Picture 2">
            <a:extLst>
              <a:ext uri="{FF2B5EF4-FFF2-40B4-BE49-F238E27FC236}">
                <a16:creationId xmlns:a16="http://schemas.microsoft.com/office/drawing/2014/main" id="{6B1DF1ED-DEBA-0E2D-EC56-24307D6F5E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489" y="1714500"/>
            <a:ext cx="6096000" cy="34289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C4E1222-35C5-71C7-32D7-49D244ADE3EA}"/>
              </a:ext>
            </a:extLst>
          </p:cNvPr>
          <p:cNvSpPr>
            <a:spLocks noGrp="1"/>
          </p:cNvSpPr>
          <p:nvPr>
            <p:ph idx="1"/>
          </p:nvPr>
        </p:nvSpPr>
        <p:spPr>
          <a:xfrm>
            <a:off x="8115301" y="1814732"/>
            <a:ext cx="3390899" cy="4501662"/>
          </a:xfrm>
        </p:spPr>
        <p:txBody>
          <a:bodyPr>
            <a:normAutofit fontScale="85000" lnSpcReduction="20000"/>
          </a:bodyPr>
          <a:lstStyle/>
          <a:p>
            <a:pPr algn="l"/>
            <a:r>
              <a:rPr lang="en-US" b="0" i="0" dirty="0">
                <a:solidFill>
                  <a:srgbClr val="242424"/>
                </a:solidFill>
                <a:effectLst/>
                <a:latin typeface="source-serif-pro"/>
              </a:rPr>
              <a:t>Driving (or primary) actors are the ones that initiate the interaction. For example, a driving adapter could be a controller which is the one that takes the (user) input and passes it to the Application via a Port.</a:t>
            </a:r>
          </a:p>
          <a:p>
            <a:pPr algn="l"/>
            <a:r>
              <a:rPr lang="en-US" b="0" i="0" dirty="0">
                <a:solidFill>
                  <a:srgbClr val="242424"/>
                </a:solidFill>
                <a:effectLst/>
                <a:latin typeface="source-serif-pro"/>
              </a:rPr>
              <a:t>Driven (or secondary) actors are the ones that are “kicked into behavior” by the Application. For example, a database Adapter is called by the Application so that it fetches a certain data set from persistence.</a:t>
            </a:r>
          </a:p>
          <a:p>
            <a:endParaRPr lang="en-NZ" dirty="0"/>
          </a:p>
        </p:txBody>
      </p:sp>
    </p:spTree>
    <p:extLst>
      <p:ext uri="{BB962C8B-B14F-4D97-AF65-F5344CB8AC3E}">
        <p14:creationId xmlns:p14="http://schemas.microsoft.com/office/powerpoint/2010/main" val="244942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3B0C3-61D8-BA41-42A4-615B8669FF41}"/>
              </a:ext>
            </a:extLst>
          </p:cNvPr>
          <p:cNvSpPr>
            <a:spLocks noGrp="1"/>
          </p:cNvSpPr>
          <p:nvPr>
            <p:ph type="title"/>
          </p:nvPr>
        </p:nvSpPr>
        <p:spPr>
          <a:xfrm>
            <a:off x="685800" y="1371600"/>
            <a:ext cx="2742028" cy="4114800"/>
          </a:xfrm>
        </p:spPr>
        <p:txBody>
          <a:bodyPr anchor="ctr">
            <a:normAutofit/>
          </a:bodyPr>
          <a:lstStyle/>
          <a:p>
            <a:pPr algn="ctr"/>
            <a:r>
              <a:rPr lang="en-NZ" cap="none" dirty="0">
                <a:solidFill>
                  <a:schemeClr val="bg2"/>
                </a:solidFill>
              </a:rPr>
              <a:t>Real life example</a:t>
            </a:r>
            <a:br>
              <a:rPr lang="en-NZ" cap="none" dirty="0">
                <a:solidFill>
                  <a:schemeClr val="bg2"/>
                </a:solidFill>
              </a:rPr>
            </a:br>
            <a:r>
              <a:rPr lang="en-NZ" cap="none" dirty="0">
                <a:solidFill>
                  <a:schemeClr val="bg2"/>
                </a:solidFill>
              </a:rPr>
              <a:t>(</a:t>
            </a:r>
            <a:r>
              <a:rPr lang="en-NZ" cap="none" dirty="0" err="1">
                <a:solidFill>
                  <a:schemeClr val="bg2"/>
                </a:solidFill>
              </a:rPr>
              <a:t>SaaStack</a:t>
            </a:r>
            <a:r>
              <a:rPr lang="en-NZ" cap="none" dirty="0">
                <a:solidFill>
                  <a:schemeClr val="bg2"/>
                </a:solidFill>
              </a:rPr>
              <a:t>)</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641080F-F0FD-C28C-14C2-ED08540AFD66}"/>
              </a:ext>
            </a:extLst>
          </p:cNvPr>
          <p:cNvPicPr>
            <a:picLocks noGrp="1" noChangeAspect="1"/>
          </p:cNvPicPr>
          <p:nvPr>
            <p:ph idx="1"/>
          </p:nvPr>
        </p:nvPicPr>
        <p:blipFill>
          <a:blip r:embed="rId2"/>
          <a:stretch>
            <a:fillRect/>
          </a:stretch>
        </p:blipFill>
        <p:spPr>
          <a:xfrm>
            <a:off x="5310188" y="1518573"/>
            <a:ext cx="5632450" cy="3868478"/>
          </a:xfrm>
        </p:spPr>
      </p:pic>
    </p:spTree>
    <p:extLst>
      <p:ext uri="{BB962C8B-B14F-4D97-AF65-F5344CB8AC3E}">
        <p14:creationId xmlns:p14="http://schemas.microsoft.com/office/powerpoint/2010/main" val="79702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B1D2F-4C8E-6D39-B422-9668A1DA069C}"/>
              </a:ext>
            </a:extLst>
          </p:cNvPr>
          <p:cNvSpPr>
            <a:spLocks noGrp="1"/>
          </p:cNvSpPr>
          <p:nvPr>
            <p:ph type="title"/>
          </p:nvPr>
        </p:nvSpPr>
        <p:spPr>
          <a:xfrm>
            <a:off x="685800" y="1371600"/>
            <a:ext cx="2742028" cy="4114800"/>
          </a:xfrm>
        </p:spPr>
        <p:txBody>
          <a:bodyPr anchor="ctr">
            <a:normAutofit/>
          </a:bodyPr>
          <a:lstStyle/>
          <a:p>
            <a:pPr algn="ctr"/>
            <a:r>
              <a:rPr lang="en-NZ" cap="none" dirty="0">
                <a:solidFill>
                  <a:schemeClr val="bg2"/>
                </a:solidFill>
              </a:rPr>
              <a:t>How can we use Hexagonal Architecture in SuiteFiles</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A3056C-40BB-F150-8465-BBBA1190EB77}"/>
              </a:ext>
            </a:extLst>
          </p:cNvPr>
          <p:cNvSpPr>
            <a:spLocks noGrp="1"/>
          </p:cNvSpPr>
          <p:nvPr>
            <p:ph idx="1"/>
          </p:nvPr>
        </p:nvSpPr>
        <p:spPr>
          <a:xfrm>
            <a:off x="5310963" y="1270591"/>
            <a:ext cx="5631357" cy="4364666"/>
          </a:xfrm>
        </p:spPr>
        <p:txBody>
          <a:bodyPr anchor="ctr">
            <a:normAutofit/>
          </a:bodyPr>
          <a:lstStyle/>
          <a:p>
            <a:r>
              <a:rPr lang="en-NZ" sz="2000" dirty="0"/>
              <a:t>Integrations</a:t>
            </a:r>
          </a:p>
        </p:txBody>
      </p:sp>
    </p:spTree>
    <p:extLst>
      <p:ext uri="{BB962C8B-B14F-4D97-AF65-F5344CB8AC3E}">
        <p14:creationId xmlns:p14="http://schemas.microsoft.com/office/powerpoint/2010/main" val="1457240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DE0F793-A34E-9490-171E-72F1A99400E1}"/>
                  </a:ext>
                </a:extLst>
              </p14:cNvPr>
              <p14:cNvContentPartPr/>
              <p14:nvPr/>
            </p14:nvContentPartPr>
            <p14:xfrm>
              <a:off x="2304900" y="-76470"/>
              <a:ext cx="360" cy="360"/>
            </p14:xfrm>
          </p:contentPart>
        </mc:Choice>
        <mc:Fallback>
          <p:pic>
            <p:nvPicPr>
              <p:cNvPr id="7" name="Ink 6">
                <a:extLst>
                  <a:ext uri="{FF2B5EF4-FFF2-40B4-BE49-F238E27FC236}">
                    <a16:creationId xmlns:a16="http://schemas.microsoft.com/office/drawing/2014/main" id="{6DE0F793-A34E-9490-171E-72F1A99400E1}"/>
                  </a:ext>
                </a:extLst>
              </p:cNvPr>
              <p:cNvPicPr/>
              <p:nvPr/>
            </p:nvPicPr>
            <p:blipFill>
              <a:blip r:embed="rId3"/>
              <a:stretch>
                <a:fillRect/>
              </a:stretch>
            </p:blipFill>
            <p:spPr>
              <a:xfrm>
                <a:off x="2295900" y="-85470"/>
                <a:ext cx="18000" cy="18000"/>
              </a:xfrm>
              <a:prstGeom prst="rect">
                <a:avLst/>
              </a:prstGeom>
            </p:spPr>
          </p:pic>
        </mc:Fallback>
      </mc:AlternateContent>
      <p:sp>
        <p:nvSpPr>
          <p:cNvPr id="21" name="Title 1">
            <a:extLst>
              <a:ext uri="{FF2B5EF4-FFF2-40B4-BE49-F238E27FC236}">
                <a16:creationId xmlns:a16="http://schemas.microsoft.com/office/drawing/2014/main" id="{90F5CD07-942B-0BDB-4D28-D3664C0AB98F}"/>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none" spc="300" dirty="0">
                <a:solidFill>
                  <a:schemeClr val="bg2"/>
                </a:solidFill>
                <a:latin typeface="+mj-lt"/>
                <a:ea typeface="+mj-ea"/>
                <a:cs typeface="+mj-cs"/>
              </a:rPr>
              <a:t>Integrations</a:t>
            </a:r>
          </a:p>
        </p:txBody>
      </p:sp>
      <p:pic>
        <p:nvPicPr>
          <p:cNvPr id="20" name="Picture 19">
            <a:extLst>
              <a:ext uri="{FF2B5EF4-FFF2-40B4-BE49-F238E27FC236}">
                <a16:creationId xmlns:a16="http://schemas.microsoft.com/office/drawing/2014/main" id="{D2677534-5F26-9DCE-40E0-A1E65B2531B3}"/>
              </a:ext>
            </a:extLst>
          </p:cNvPr>
          <p:cNvPicPr>
            <a:picLocks noChangeAspect="1"/>
          </p:cNvPicPr>
          <p:nvPr/>
        </p:nvPicPr>
        <p:blipFill>
          <a:blip r:embed="rId4"/>
          <a:stretch>
            <a:fillRect/>
          </a:stretch>
        </p:blipFill>
        <p:spPr>
          <a:xfrm>
            <a:off x="4811223" y="1662031"/>
            <a:ext cx="7380777" cy="3914501"/>
          </a:xfrm>
          <a:prstGeom prst="rect">
            <a:avLst/>
          </a:prstGeom>
        </p:spPr>
      </p:pic>
    </p:spTree>
    <p:extLst>
      <p:ext uri="{BB962C8B-B14F-4D97-AF65-F5344CB8AC3E}">
        <p14:creationId xmlns:p14="http://schemas.microsoft.com/office/powerpoint/2010/main" val="289121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4C27EA-18ED-4CFA-8823-6BCBAC02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BD44D-ABF3-79A0-9837-A2C318334494}"/>
              </a:ext>
            </a:extLst>
          </p:cNvPr>
          <p:cNvSpPr>
            <a:spLocks noGrp="1"/>
          </p:cNvSpPr>
          <p:nvPr>
            <p:ph type="title"/>
          </p:nvPr>
        </p:nvSpPr>
        <p:spPr>
          <a:xfrm>
            <a:off x="1371600" y="1371600"/>
            <a:ext cx="2705100" cy="4114800"/>
          </a:xfrm>
        </p:spPr>
        <p:txBody>
          <a:bodyPr anchor="ctr">
            <a:normAutofit/>
          </a:bodyPr>
          <a:lstStyle/>
          <a:p>
            <a:pPr algn="ctr"/>
            <a:r>
              <a:rPr lang="en-NZ" cap="none" dirty="0">
                <a:solidFill>
                  <a:schemeClr val="bg2"/>
                </a:solidFill>
              </a:rPr>
              <a:t>Hexagonal</a:t>
            </a:r>
            <a:br>
              <a:rPr lang="en-NZ" cap="none" dirty="0">
                <a:solidFill>
                  <a:schemeClr val="bg2"/>
                </a:solidFill>
              </a:rPr>
            </a:br>
            <a:r>
              <a:rPr lang="en-NZ" cap="none" dirty="0">
                <a:solidFill>
                  <a:schemeClr val="bg2"/>
                </a:solidFill>
              </a:rPr>
              <a:t>Architecture</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023CF6-5029-410F-0EE6-C9368234D6D5}"/>
              </a:ext>
            </a:extLst>
          </p:cNvPr>
          <p:cNvSpPr>
            <a:spLocks noGrp="1"/>
          </p:cNvSpPr>
          <p:nvPr>
            <p:ph idx="1"/>
          </p:nvPr>
        </p:nvSpPr>
        <p:spPr>
          <a:xfrm>
            <a:off x="6096000" y="600740"/>
            <a:ext cx="5410200" cy="5667153"/>
          </a:xfrm>
        </p:spPr>
        <p:txBody>
          <a:bodyPr anchor="ctr">
            <a:normAutofit/>
          </a:bodyPr>
          <a:lstStyle/>
          <a:p>
            <a:r>
              <a:rPr lang="en-NZ" dirty="0"/>
              <a:t>What is hexagonal architecture? (onion architecture and clean architecture)</a:t>
            </a:r>
          </a:p>
          <a:p>
            <a:r>
              <a:rPr lang="en-NZ" dirty="0"/>
              <a:t>How can we use hexagonal architecture in </a:t>
            </a:r>
            <a:r>
              <a:rPr lang="en-NZ" dirty="0" err="1"/>
              <a:t>Suitefiles</a:t>
            </a:r>
            <a:endParaRPr lang="en-NZ" dirty="0"/>
          </a:p>
        </p:txBody>
      </p:sp>
    </p:spTree>
    <p:extLst>
      <p:ext uri="{BB962C8B-B14F-4D97-AF65-F5344CB8AC3E}">
        <p14:creationId xmlns:p14="http://schemas.microsoft.com/office/powerpoint/2010/main" val="180768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CA7196-CAF1-4234-8849-E335F0BC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92057F3F-0A7F-BE7F-6FEC-65AA6F26E1A7}"/>
              </a:ext>
            </a:extLst>
          </p:cNvPr>
          <p:cNvSpPr>
            <a:spLocks noGrp="1"/>
          </p:cNvSpPr>
          <p:nvPr>
            <p:ph idx="1"/>
          </p:nvPr>
        </p:nvSpPr>
        <p:spPr>
          <a:xfrm>
            <a:off x="8134350" y="1379726"/>
            <a:ext cx="3390899" cy="4501662"/>
          </a:xfrm>
        </p:spPr>
        <p:txBody>
          <a:bodyPr>
            <a:normAutofit lnSpcReduction="10000"/>
          </a:bodyPr>
          <a:lstStyle/>
          <a:p>
            <a:pPr marL="0" indent="0">
              <a:buNone/>
            </a:pPr>
            <a:r>
              <a:rPr lang="en-US" dirty="0"/>
              <a:t>The layered architecture style is one of the most common architectural styles. The idea behind Layered Architecture is that modules or components with similar functionalities are organized into horizontal layers. As a result, each layer performs a specific role within the application.</a:t>
            </a:r>
          </a:p>
        </p:txBody>
      </p:sp>
      <p:sp>
        <p:nvSpPr>
          <p:cNvPr id="9" name="TextBox 8">
            <a:extLst>
              <a:ext uri="{FF2B5EF4-FFF2-40B4-BE49-F238E27FC236}">
                <a16:creationId xmlns:a16="http://schemas.microsoft.com/office/drawing/2014/main" id="{3DADE6BF-D820-A9A0-0E5C-97F820882F4E}"/>
              </a:ext>
            </a:extLst>
          </p:cNvPr>
          <p:cNvSpPr txBox="1"/>
          <p:nvPr/>
        </p:nvSpPr>
        <p:spPr>
          <a:xfrm>
            <a:off x="1219200" y="1285875"/>
            <a:ext cx="5172075" cy="369332"/>
          </a:xfrm>
          <a:prstGeom prst="rect">
            <a:avLst/>
          </a:prstGeom>
          <a:noFill/>
        </p:spPr>
        <p:txBody>
          <a:bodyPr wrap="square" rtlCol="0">
            <a:spAutoFit/>
          </a:bodyPr>
          <a:lstStyle/>
          <a:p>
            <a:r>
              <a:rPr lang="en-NZ" dirty="0"/>
              <a:t>Layer Architecture (N-Tier Architecture)</a:t>
            </a:r>
          </a:p>
        </p:txBody>
      </p:sp>
      <p:pic>
        <p:nvPicPr>
          <p:cNvPr id="13" name="Picture 12">
            <a:extLst>
              <a:ext uri="{FF2B5EF4-FFF2-40B4-BE49-F238E27FC236}">
                <a16:creationId xmlns:a16="http://schemas.microsoft.com/office/drawing/2014/main" id="{24FF5387-B684-3EC7-951E-83FBB8CA3C20}"/>
              </a:ext>
            </a:extLst>
          </p:cNvPr>
          <p:cNvPicPr>
            <a:picLocks noChangeAspect="1"/>
          </p:cNvPicPr>
          <p:nvPr/>
        </p:nvPicPr>
        <p:blipFill>
          <a:blip r:embed="rId2"/>
          <a:stretch>
            <a:fillRect/>
          </a:stretch>
        </p:blipFill>
        <p:spPr>
          <a:xfrm>
            <a:off x="0" y="2091574"/>
            <a:ext cx="6896698" cy="2674852"/>
          </a:xfrm>
          <a:prstGeom prst="rect">
            <a:avLst/>
          </a:prstGeom>
        </p:spPr>
      </p:pic>
    </p:spTree>
    <p:extLst>
      <p:ext uri="{BB962C8B-B14F-4D97-AF65-F5344CB8AC3E}">
        <p14:creationId xmlns:p14="http://schemas.microsoft.com/office/powerpoint/2010/main" val="3001579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3200" kern="1200" spc="300" dirty="0">
              <a:solidFill>
                <a:schemeClr val="tx2"/>
              </a:solidFill>
              <a:latin typeface="+mj-lt"/>
              <a:ea typeface="+mj-ea"/>
              <a:cs typeface="+mj-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3" name="Content Placeholder 2">
            <a:extLst>
              <a:ext uri="{FF2B5EF4-FFF2-40B4-BE49-F238E27FC236}">
                <a16:creationId xmlns:a16="http://schemas.microsoft.com/office/drawing/2014/main" id="{D77018A2-B5AE-14B7-7404-B8D03137F613}"/>
              </a:ext>
            </a:extLst>
          </p:cNvPr>
          <p:cNvPicPr>
            <a:picLocks noGrp="1" noChangeAspect="1"/>
          </p:cNvPicPr>
          <p:nvPr>
            <p:ph idx="1"/>
          </p:nvPr>
        </p:nvPicPr>
        <p:blipFill>
          <a:blip r:embed="rId3"/>
          <a:stretch>
            <a:fillRect/>
          </a:stretch>
        </p:blipFill>
        <p:spPr>
          <a:xfrm>
            <a:off x="4611687" y="2565089"/>
            <a:ext cx="6246813" cy="2385012"/>
          </a:xfrm>
        </p:spPr>
      </p:pic>
    </p:spTree>
    <p:extLst>
      <p:ext uri="{BB962C8B-B14F-4D97-AF65-F5344CB8AC3E}">
        <p14:creationId xmlns:p14="http://schemas.microsoft.com/office/powerpoint/2010/main" val="106772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3200" b="0" i="0" u="none" strike="noStrike" kern="1200" cap="none" spc="300" normalizeH="0" baseline="0" noProof="0" dirty="0">
              <a:ln>
                <a:noFill/>
              </a:ln>
              <a:solidFill>
                <a:srgbClr val="3B213A"/>
              </a:solidFill>
              <a:effectLst/>
              <a:uLnTx/>
              <a:uFillTx/>
              <a:latin typeface="Goudy Old Style"/>
              <a:ea typeface="+mn-ea"/>
              <a:cs typeface="+mn-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11" name="Picture 10">
            <a:extLst>
              <a:ext uri="{FF2B5EF4-FFF2-40B4-BE49-F238E27FC236}">
                <a16:creationId xmlns:a16="http://schemas.microsoft.com/office/drawing/2014/main" id="{9EFDC416-04AD-46B2-3536-75AB0304F597}"/>
              </a:ext>
            </a:extLst>
          </p:cNvPr>
          <p:cNvPicPr>
            <a:picLocks noChangeAspect="1"/>
          </p:cNvPicPr>
          <p:nvPr/>
        </p:nvPicPr>
        <p:blipFill>
          <a:blip r:embed="rId3"/>
          <a:stretch>
            <a:fillRect/>
          </a:stretch>
        </p:blipFill>
        <p:spPr>
          <a:xfrm>
            <a:off x="4670524" y="1954402"/>
            <a:ext cx="6187976" cy="2949196"/>
          </a:xfrm>
          <a:prstGeom prst="rect">
            <a:avLst/>
          </a:prstGeom>
        </p:spPr>
      </p:pic>
    </p:spTree>
    <p:extLst>
      <p:ext uri="{BB962C8B-B14F-4D97-AF65-F5344CB8AC3E}">
        <p14:creationId xmlns:p14="http://schemas.microsoft.com/office/powerpoint/2010/main" val="104975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3200" b="0" i="0" u="none" strike="noStrike" kern="1200" cap="none" spc="300" normalizeH="0" baseline="0" noProof="0" dirty="0">
              <a:ln>
                <a:noFill/>
              </a:ln>
              <a:solidFill>
                <a:srgbClr val="3B213A"/>
              </a:solidFill>
              <a:effectLst/>
              <a:uLnTx/>
              <a:uFillTx/>
              <a:latin typeface="Goudy Old Style"/>
              <a:ea typeface="+mn-ea"/>
              <a:cs typeface="+mn-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3" name="Picture 2">
            <a:extLst>
              <a:ext uri="{FF2B5EF4-FFF2-40B4-BE49-F238E27FC236}">
                <a16:creationId xmlns:a16="http://schemas.microsoft.com/office/drawing/2014/main" id="{52D52976-1B86-A542-73EA-4BCB3BB038B3}"/>
              </a:ext>
            </a:extLst>
          </p:cNvPr>
          <p:cNvPicPr>
            <a:picLocks noChangeAspect="1"/>
          </p:cNvPicPr>
          <p:nvPr/>
        </p:nvPicPr>
        <p:blipFill>
          <a:blip r:embed="rId3"/>
          <a:stretch>
            <a:fillRect/>
          </a:stretch>
        </p:blipFill>
        <p:spPr>
          <a:xfrm>
            <a:off x="4624800" y="2106815"/>
            <a:ext cx="6233700" cy="2644369"/>
          </a:xfrm>
          <a:prstGeom prst="rect">
            <a:avLst/>
          </a:prstGeom>
        </p:spPr>
      </p:pic>
    </p:spTree>
    <p:extLst>
      <p:ext uri="{BB962C8B-B14F-4D97-AF65-F5344CB8AC3E}">
        <p14:creationId xmlns:p14="http://schemas.microsoft.com/office/powerpoint/2010/main" val="279244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3200" b="0" i="0" u="none" strike="noStrike" kern="1200" cap="none" spc="300" normalizeH="0" baseline="0" noProof="0" dirty="0">
              <a:ln>
                <a:noFill/>
              </a:ln>
              <a:solidFill>
                <a:srgbClr val="3B213A"/>
              </a:solidFill>
              <a:effectLst/>
              <a:uLnTx/>
              <a:uFillTx/>
              <a:latin typeface="Goudy Old Style"/>
              <a:ea typeface="+mn-ea"/>
              <a:cs typeface="+mn-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4" name="Picture 3">
            <a:extLst>
              <a:ext uri="{FF2B5EF4-FFF2-40B4-BE49-F238E27FC236}">
                <a16:creationId xmlns:a16="http://schemas.microsoft.com/office/drawing/2014/main" id="{B80F4A81-6AD5-B7B0-F999-75B2D6A7059B}"/>
              </a:ext>
            </a:extLst>
          </p:cNvPr>
          <p:cNvPicPr>
            <a:picLocks noChangeAspect="1"/>
          </p:cNvPicPr>
          <p:nvPr/>
        </p:nvPicPr>
        <p:blipFill>
          <a:blip r:embed="rId3"/>
          <a:stretch>
            <a:fillRect/>
          </a:stretch>
        </p:blipFill>
        <p:spPr>
          <a:xfrm>
            <a:off x="4506945" y="2135938"/>
            <a:ext cx="6569009" cy="2552921"/>
          </a:xfrm>
          <a:prstGeom prst="rect">
            <a:avLst/>
          </a:prstGeom>
        </p:spPr>
      </p:pic>
    </p:spTree>
    <p:extLst>
      <p:ext uri="{BB962C8B-B14F-4D97-AF65-F5344CB8AC3E}">
        <p14:creationId xmlns:p14="http://schemas.microsoft.com/office/powerpoint/2010/main" val="363507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3200" b="0" i="0" u="none" strike="noStrike" kern="1200" cap="none" spc="300" normalizeH="0" baseline="0" noProof="0" dirty="0">
              <a:ln>
                <a:noFill/>
              </a:ln>
              <a:solidFill>
                <a:srgbClr val="3B213A"/>
              </a:solidFill>
              <a:effectLst/>
              <a:uLnTx/>
              <a:uFillTx/>
              <a:latin typeface="Goudy Old Style"/>
              <a:ea typeface="+mn-ea"/>
              <a:cs typeface="+mn-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3" name="Picture 2">
            <a:extLst>
              <a:ext uri="{FF2B5EF4-FFF2-40B4-BE49-F238E27FC236}">
                <a16:creationId xmlns:a16="http://schemas.microsoft.com/office/drawing/2014/main" id="{290C03BC-AA02-AB25-77EB-5AD5FC401545}"/>
              </a:ext>
            </a:extLst>
          </p:cNvPr>
          <p:cNvPicPr>
            <a:picLocks noChangeAspect="1"/>
          </p:cNvPicPr>
          <p:nvPr/>
        </p:nvPicPr>
        <p:blipFill>
          <a:blip r:embed="rId3"/>
          <a:stretch>
            <a:fillRect/>
          </a:stretch>
        </p:blipFill>
        <p:spPr>
          <a:xfrm>
            <a:off x="4758427" y="2135938"/>
            <a:ext cx="6066046" cy="2537680"/>
          </a:xfrm>
          <a:prstGeom prst="rect">
            <a:avLst/>
          </a:prstGeom>
        </p:spPr>
      </p:pic>
    </p:spTree>
    <p:extLst>
      <p:ext uri="{BB962C8B-B14F-4D97-AF65-F5344CB8AC3E}">
        <p14:creationId xmlns:p14="http://schemas.microsoft.com/office/powerpoint/2010/main" val="263351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3DADE6BF-D820-A9A0-0E5C-97F820882F4E}"/>
              </a:ext>
            </a:extLst>
          </p:cNvPr>
          <p:cNvSpPr txBox="1"/>
          <p:nvPr/>
        </p:nvSpPr>
        <p:spPr>
          <a:xfrm>
            <a:off x="4762500" y="942449"/>
            <a:ext cx="6096000" cy="93684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3200" b="0" i="0" u="none" strike="noStrike" kern="1200" cap="none" spc="300" normalizeH="0" baseline="0" noProof="0" dirty="0">
              <a:ln>
                <a:noFill/>
              </a:ln>
              <a:solidFill>
                <a:srgbClr val="3B213A"/>
              </a:solidFill>
              <a:effectLst/>
              <a:uLnTx/>
              <a:uFillTx/>
              <a:latin typeface="Goudy Old Style"/>
              <a:ea typeface="+mn-ea"/>
              <a:cs typeface="+mn-cs"/>
            </a:endParaRPr>
          </a:p>
        </p:txBody>
      </p:sp>
      <p:pic>
        <p:nvPicPr>
          <p:cNvPr id="18" name="Picture 17" descr="Exterior windows of a building">
            <a:extLst>
              <a:ext uri="{FF2B5EF4-FFF2-40B4-BE49-F238E27FC236}">
                <a16:creationId xmlns:a16="http://schemas.microsoft.com/office/drawing/2014/main" id="{67881118-7E89-2450-8BB5-103F8C40B87E}"/>
              </a:ext>
            </a:extLst>
          </p:cNvPr>
          <p:cNvPicPr>
            <a:picLocks noChangeAspect="1"/>
          </p:cNvPicPr>
          <p:nvPr/>
        </p:nvPicPr>
        <p:blipFill rotWithShape="1">
          <a:blip r:embed="rId2"/>
          <a:srcRect l="31099" r="31818"/>
          <a:stretch/>
        </p:blipFill>
        <p:spPr>
          <a:xfrm>
            <a:off x="1" y="10"/>
            <a:ext cx="3390899" cy="6857990"/>
          </a:xfrm>
          <a:prstGeom prst="rect">
            <a:avLst/>
          </a:prstGeom>
        </p:spPr>
      </p:pic>
      <p:pic>
        <p:nvPicPr>
          <p:cNvPr id="4" name="Picture 3">
            <a:extLst>
              <a:ext uri="{FF2B5EF4-FFF2-40B4-BE49-F238E27FC236}">
                <a16:creationId xmlns:a16="http://schemas.microsoft.com/office/drawing/2014/main" id="{2852DF0E-CF01-D3CE-062D-3BE6415AC46C}"/>
              </a:ext>
            </a:extLst>
          </p:cNvPr>
          <p:cNvPicPr>
            <a:picLocks noChangeAspect="1"/>
          </p:cNvPicPr>
          <p:nvPr/>
        </p:nvPicPr>
        <p:blipFill>
          <a:blip r:embed="rId3"/>
          <a:stretch>
            <a:fillRect/>
          </a:stretch>
        </p:blipFill>
        <p:spPr>
          <a:xfrm>
            <a:off x="4339291" y="2152539"/>
            <a:ext cx="6904318" cy="2552921"/>
          </a:xfrm>
          <a:prstGeom prst="rect">
            <a:avLst/>
          </a:prstGeom>
        </p:spPr>
      </p:pic>
    </p:spTree>
    <p:extLst>
      <p:ext uri="{BB962C8B-B14F-4D97-AF65-F5344CB8AC3E}">
        <p14:creationId xmlns:p14="http://schemas.microsoft.com/office/powerpoint/2010/main" val="283101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icFrame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1520</TotalTime>
  <Words>316</Words>
  <Application>Microsoft Office PowerPoint</Application>
  <PresentationFormat>Widescreen</PresentationFormat>
  <Paragraphs>25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source-serif-pro</vt:lpstr>
      <vt:lpstr>Arial</vt:lpstr>
      <vt:lpstr>Gill Sans MT</vt:lpstr>
      <vt:lpstr>Goudy Old Style</vt:lpstr>
      <vt:lpstr>ClassicFrameVTI</vt:lpstr>
      <vt:lpstr>Hexagonal Architecture</vt:lpstr>
      <vt:lpstr>Hexagonal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Driving side  and Driven side</vt:lpstr>
      <vt:lpstr>Real life example (SaaStack)</vt:lpstr>
      <vt:lpstr>How can we use Hexagonal Architecture in SuiteFiles</vt:lpstr>
      <vt:lpstr>Integrations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Hexagonal Architecture</dc:title>
  <dc:creator>Michael Shen</dc:creator>
  <cp:lastModifiedBy>Michael Shen</cp:lastModifiedBy>
  <cp:revision>4</cp:revision>
  <dcterms:created xsi:type="dcterms:W3CDTF">2024-01-15T07:14:39Z</dcterms:created>
  <dcterms:modified xsi:type="dcterms:W3CDTF">2024-01-16T08:35:25Z</dcterms:modified>
</cp:coreProperties>
</file>