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9"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notesViewPr>
    <p:cSldViewPr snapToGrid="0">
      <p:cViewPr varScale="1">
        <p:scale>
          <a:sx n="88" d="100"/>
          <a:sy n="88" d="100"/>
        </p:scale>
        <p:origin x="296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742E58B-61AB-4795-B4E4-9F18EFAB5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320E5D1A-0AF0-4821-8CFD-67AB1007C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1CC094-12E6-4F9F-82F5-1A38127CE907}" type="datetimeFigureOut">
              <a:rPr lang="fr-FR" smtClean="0"/>
              <a:t>17/08/2021</a:t>
            </a:fld>
            <a:endParaRPr lang="fr-FR" dirty="0"/>
          </a:p>
        </p:txBody>
      </p:sp>
      <p:sp>
        <p:nvSpPr>
          <p:cNvPr id="4" name="Espace réservé du pied de page 3">
            <a:extLst>
              <a:ext uri="{FF2B5EF4-FFF2-40B4-BE49-F238E27FC236}">
                <a16:creationId xmlns:a16="http://schemas.microsoft.com/office/drawing/2014/main" id="{0C1D9273-059D-4303-9AEE-30B5FF5887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D39B48BD-76E5-4CAE-ADB1-2B27672E42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C8C91F-236D-448B-B65F-7DC2E5A3EDC4}" type="slidenum">
              <a:rPr lang="fr-FR" smtClean="0"/>
              <a:t>‹N°›</a:t>
            </a:fld>
            <a:endParaRPr lang="fr-FR" dirty="0"/>
          </a:p>
        </p:txBody>
      </p:sp>
    </p:spTree>
    <p:extLst>
      <p:ext uri="{BB962C8B-B14F-4D97-AF65-F5344CB8AC3E}">
        <p14:creationId xmlns:p14="http://schemas.microsoft.com/office/powerpoint/2010/main" val="318635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A08E4-D36B-45FA-8B7F-C57E9F8E890F}" type="datetimeFigureOut">
              <a:rPr lang="fr-FR" smtClean="0"/>
              <a:t>17/08/2021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Fait par Mikedev le 10/08/2021</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8AE5B-508C-4D46-B53E-837F9188B7DD}" type="slidenum">
              <a:rPr lang="fr-FR" smtClean="0"/>
              <a:t>‹N°›</a:t>
            </a:fld>
            <a:endParaRPr lang="fr-FR" dirty="0"/>
          </a:p>
        </p:txBody>
      </p:sp>
    </p:spTree>
    <p:extLst>
      <p:ext uri="{BB962C8B-B14F-4D97-AF65-F5344CB8AC3E}">
        <p14:creationId xmlns:p14="http://schemas.microsoft.com/office/powerpoint/2010/main" val="359616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28AE5B-508C-4D46-B53E-837F9188B7DD}" type="slidenum">
              <a:rPr lang="fr-FR" smtClean="0"/>
              <a:t>1</a:t>
            </a:fld>
            <a:endParaRPr lang="fr-FR" dirty="0"/>
          </a:p>
        </p:txBody>
      </p:sp>
    </p:spTree>
    <p:extLst>
      <p:ext uri="{BB962C8B-B14F-4D97-AF65-F5344CB8AC3E}">
        <p14:creationId xmlns:p14="http://schemas.microsoft.com/office/powerpoint/2010/main" val="277084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46957" y="-2370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r>
              <a:rPr lang="fr-FR" dirty="0" err="1"/>
              <a:t>mikedev</a:t>
            </a:r>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03366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89391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14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198420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849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64251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288777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36570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9EB9F-10D9-4374-AC87-60ECFF0E3E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D344D5B-E710-4F89-8E78-36AB9584F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A6FEE7B-0AE8-466D-B667-6B5738CC7D6E}"/>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3D22E369-5DC5-43D7-9935-5EE9FDBBC6E6}"/>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4A1EA25-B6C0-4B31-8AE5-DB8A8B079EB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895893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F3471-568B-441A-9AFB-B2AE35AD4BE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CCA71A-0613-471F-B63C-65D6003F073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B43781-2EAC-4834-A2CA-92638D9C0BD3}"/>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6C807CF7-0E4D-4DC0-98A8-D7255924A3ED}"/>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E98BC25-D5AA-4748-A852-EA3767F20D68}"/>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607468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46E46-4412-4441-A064-94CC63140E6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5E9043-B6AD-4B5D-8912-B7F20ED15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FAA25B-EC51-4B91-AE0E-02EC984B5025}"/>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CD2CAD5D-19FA-4C28-8B66-ADA2F6FBBBB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931F5C3-0AB5-4CFD-A1F8-FCC749AEBE1D}"/>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5437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r>
              <a:rPr lang="fr-FR" dirty="0" err="1"/>
              <a:t>mikedev</a:t>
            </a:r>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246193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9AB63-7701-4A25-8CEB-D9656206BE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AB0557-D20A-4C51-9DA2-2142C09A5CA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F87F64-11F8-4994-AEC6-48523F8A460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5466316-8CF2-429E-9FB2-8B583BC3F7FF}"/>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6" name="Espace réservé du pied de page 5">
            <a:extLst>
              <a:ext uri="{FF2B5EF4-FFF2-40B4-BE49-F238E27FC236}">
                <a16:creationId xmlns:a16="http://schemas.microsoft.com/office/drawing/2014/main" id="{5EAFB825-36C6-4663-9362-0BD2F1F6B04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8789026-7A5F-4B81-ACF6-28A8EADAB74D}"/>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910655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82304-5877-44AB-B8E8-B9A8FA85BE3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84B750A-5C9D-44C9-8B70-5FEEBD3CF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516E795-93EF-4FF7-A03C-3A9074E3FC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DDA26AD-A490-4DC9-9A0C-63890DCD9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BC4C626-57C2-4AC0-9C50-2C522F9FAAF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741496C-65BB-4E1E-8CE9-F26FAA60FC82}"/>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8" name="Espace réservé du pied de page 7">
            <a:extLst>
              <a:ext uri="{FF2B5EF4-FFF2-40B4-BE49-F238E27FC236}">
                <a16:creationId xmlns:a16="http://schemas.microsoft.com/office/drawing/2014/main" id="{A57A85E2-1FB5-48EB-8250-FC54DA3E0A95}"/>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A4A76522-1DE2-4761-9B48-DF61858124CC}"/>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707708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F840E5-59A0-433C-9D00-9045C9AF9C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0890AB3-A493-498E-B176-6E2A6F9E41C4}"/>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4" name="Espace réservé du pied de page 3">
            <a:extLst>
              <a:ext uri="{FF2B5EF4-FFF2-40B4-BE49-F238E27FC236}">
                <a16:creationId xmlns:a16="http://schemas.microsoft.com/office/drawing/2014/main" id="{B322B6E5-ED06-4A56-88DA-94BEFEC4F3F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FFE370AE-7C90-41B3-86D3-9801A599AC3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482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B5547F3-ECB6-43A1-846C-8E75EA9CC57B}"/>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3" name="Espace réservé du pied de page 2">
            <a:extLst>
              <a:ext uri="{FF2B5EF4-FFF2-40B4-BE49-F238E27FC236}">
                <a16:creationId xmlns:a16="http://schemas.microsoft.com/office/drawing/2014/main" id="{E5EDC6FB-A6BC-47C6-896D-4C0C8198353C}"/>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E2C5F6-0940-42DB-B2D9-462E540EC2E2}"/>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2845691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02343-6D1F-4A3E-993A-F8BEE6DD8E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98EB79-C25A-4720-ADF8-9843F2F43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F51AF6-A4BA-455D-AF23-3E08E3C1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3C6F49-B749-46D2-9789-45CC1CA95188}"/>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6" name="Espace réservé du pied de page 5">
            <a:extLst>
              <a:ext uri="{FF2B5EF4-FFF2-40B4-BE49-F238E27FC236}">
                <a16:creationId xmlns:a16="http://schemas.microsoft.com/office/drawing/2014/main" id="{BDABCF10-8732-4FAA-AC8F-B2BDAA46421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EECBFE28-D9C1-40CE-B21A-B927E3B31CAB}"/>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3127795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EEC2B-C3EE-4AE1-B132-870C86E9036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124FA62-1A7D-46E4-BF38-F6BA792B0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9BB40032-29CB-4915-90ED-3CA5CF7C2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4E728E-71BE-4E44-B5F2-1BDFF3F649CB}"/>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6" name="Espace réservé du pied de page 5">
            <a:extLst>
              <a:ext uri="{FF2B5EF4-FFF2-40B4-BE49-F238E27FC236}">
                <a16:creationId xmlns:a16="http://schemas.microsoft.com/office/drawing/2014/main" id="{C90056C9-AB79-41AA-9A59-B9FD60B7EEB0}"/>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B1ED0DAD-E6A2-463C-AF8E-643E99740354}"/>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142112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E4278-9EBD-4724-9F02-F5ED2D8F973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3218F02-9DCF-4B11-A93C-425C3846FA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8687E9-954B-422B-AC62-352C4AEACFD8}"/>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0F71F490-59E1-4402-8009-DE8602FC4EB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E588553-7B4A-4EDB-9B09-1CB8F510E5AE}"/>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4293838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32C70F-4C19-4DE9-8116-9C7E822416F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987805-3B58-4DC8-BA12-95E1B0EF59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1527B1-12BF-4765-92A1-5B94EB9B673A}"/>
              </a:ext>
            </a:extLst>
          </p:cNvPr>
          <p:cNvSpPr>
            <a:spLocks noGrp="1"/>
          </p:cNvSpPr>
          <p:nvPr>
            <p:ph type="dt" sz="half" idx="10"/>
          </p:nvPr>
        </p:nvSpPr>
        <p:spPr/>
        <p:txBody>
          <a:body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D27B28BB-2A6F-4024-9AC9-E9780E4DB65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D8784F7-8ECF-4D08-BDDC-0B021D099498}"/>
              </a:ext>
            </a:extLst>
          </p:cNvPr>
          <p:cNvSpPr>
            <a:spLocks noGrp="1"/>
          </p:cNvSpPr>
          <p:nvPr>
            <p:ph type="sldNum" sz="quarter" idx="12"/>
          </p:nvPr>
        </p:nvSpPr>
        <p:spPr/>
        <p:txBody>
          <a:bodyPr/>
          <a:lstStyle/>
          <a:p>
            <a:fld id="{5484C9EA-3B0A-467D-8574-E9A7937DDF34}" type="slidenum">
              <a:rPr lang="fr-FR" smtClean="0"/>
              <a:t>‹N°›</a:t>
            </a:fld>
            <a:endParaRPr lang="fr-FR" dirty="0"/>
          </a:p>
        </p:txBody>
      </p:sp>
    </p:spTree>
    <p:extLst>
      <p:ext uri="{BB962C8B-B14F-4D97-AF65-F5344CB8AC3E}">
        <p14:creationId xmlns:p14="http://schemas.microsoft.com/office/powerpoint/2010/main" val="304197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39417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362753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33951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4" name="Footer Placeholder 3"/>
          <p:cNvSpPr>
            <a:spLocks noGrp="1"/>
          </p:cNvSpPr>
          <p:nvPr>
            <p:ph type="ftr" sz="quarter" idx="11"/>
          </p:nvPr>
        </p:nvSpPr>
        <p:spPr/>
        <p:txBody>
          <a:bodyPr/>
          <a:lstStyle/>
          <a:p>
            <a:r>
              <a:rPr lang="fr-FR" dirty="0" err="1"/>
              <a:t>mikedev</a:t>
            </a:r>
            <a:endParaRPr lang="fr-FR" dirty="0"/>
          </a:p>
        </p:txBody>
      </p:sp>
      <p:sp>
        <p:nvSpPr>
          <p:cNvPr id="5" name="Slide Number Placeholder 4"/>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403418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05146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219225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F68BF-F5BE-4C54-8779-E629647EEC8B}" type="datetimeFigureOut">
              <a:rPr lang="fr-FR" smtClean="0"/>
              <a:t>17/08/2021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D7C2D5BA-034E-41D8-A77C-DBED6BCF960D}" type="slidenum">
              <a:rPr lang="fr-FR" smtClean="0"/>
              <a:t>‹N°›</a:t>
            </a:fld>
            <a:endParaRPr lang="fr-FR" dirty="0"/>
          </a:p>
        </p:txBody>
      </p:sp>
    </p:spTree>
    <p:extLst>
      <p:ext uri="{BB962C8B-B14F-4D97-AF65-F5344CB8AC3E}">
        <p14:creationId xmlns:p14="http://schemas.microsoft.com/office/powerpoint/2010/main" val="12603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1F68BF-F5BE-4C54-8779-E629647EEC8B}" type="datetimeFigureOut">
              <a:rPr lang="fr-FR" smtClean="0"/>
              <a:t>17/08/2021</a:t>
            </a:fld>
            <a:endParaRPr lang="fr-F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C2D5BA-034E-41D8-A77C-DBED6BCF960D}" type="slidenum">
              <a:rPr lang="fr-FR" smtClean="0"/>
              <a:t>‹N°›</a:t>
            </a:fld>
            <a:endParaRPr lang="fr-FR" dirty="0"/>
          </a:p>
        </p:txBody>
      </p:sp>
    </p:spTree>
    <p:extLst>
      <p:ext uri="{BB962C8B-B14F-4D97-AF65-F5344CB8AC3E}">
        <p14:creationId xmlns:p14="http://schemas.microsoft.com/office/powerpoint/2010/main" val="17324982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9487C16-6730-47A0-B35A-053BC6E2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00A879A-CC2A-4D98-AFE2-2FB2CD718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5C0C45-4257-45F0-B57F-34609F706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FDFA0-7B2B-4421-9135-9BCF84180FAF}" type="datetimeFigureOut">
              <a:rPr lang="fr-FR" smtClean="0"/>
              <a:t>17/08/2021</a:t>
            </a:fld>
            <a:endParaRPr lang="fr-FR" dirty="0"/>
          </a:p>
        </p:txBody>
      </p:sp>
      <p:sp>
        <p:nvSpPr>
          <p:cNvPr id="5" name="Espace réservé du pied de page 4">
            <a:extLst>
              <a:ext uri="{FF2B5EF4-FFF2-40B4-BE49-F238E27FC236}">
                <a16:creationId xmlns:a16="http://schemas.microsoft.com/office/drawing/2014/main" id="{1D68E9DA-241F-461E-B340-942054DC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xxxxxxx</a:t>
            </a:r>
          </a:p>
        </p:txBody>
      </p:sp>
      <p:sp>
        <p:nvSpPr>
          <p:cNvPr id="6" name="Espace réservé du numéro de diapositive 5">
            <a:extLst>
              <a:ext uri="{FF2B5EF4-FFF2-40B4-BE49-F238E27FC236}">
                <a16:creationId xmlns:a16="http://schemas.microsoft.com/office/drawing/2014/main" id="{DC6392DD-84F1-4BAF-A818-D9F3F8558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4C9EA-3B0A-467D-8574-E9A7937DDF34}" type="slidenum">
              <a:rPr lang="fr-FR" smtClean="0"/>
              <a:t>‹N°›</a:t>
            </a:fld>
            <a:endParaRPr lang="fr-FR" dirty="0"/>
          </a:p>
        </p:txBody>
      </p:sp>
    </p:spTree>
    <p:extLst>
      <p:ext uri="{BB962C8B-B14F-4D97-AF65-F5344CB8AC3E}">
        <p14:creationId xmlns:p14="http://schemas.microsoft.com/office/powerpoint/2010/main" val="19500271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BD19B64-48A9-472E-925B-C434263F6369}"/>
              </a:ext>
            </a:extLst>
          </p:cNvPr>
          <p:cNvSpPr txBox="1"/>
          <p:nvPr/>
        </p:nvSpPr>
        <p:spPr>
          <a:xfrm>
            <a:off x="3431057" y="362466"/>
            <a:ext cx="5329881" cy="2585323"/>
          </a:xfrm>
          <a:prstGeom prst="rect">
            <a:avLst/>
          </a:prstGeom>
          <a:noFill/>
        </p:spPr>
        <p:txBody>
          <a:bodyPr wrap="square" rtlCol="0">
            <a:spAutoFit/>
          </a:bodyPr>
          <a:lstStyle/>
          <a:p>
            <a:pPr algn="ctr"/>
            <a:r>
              <a:rPr lang="fr-FR" sz="5400" dirty="0">
                <a:solidFill>
                  <a:schemeClr val="accent6">
                    <a:lumMod val="75000"/>
                  </a:schemeClr>
                </a:solidFill>
                <a:latin typeface="Script MT Bold" panose="03040602040607080904" pitchFamily="66" charset="0"/>
              </a:rPr>
              <a:t>Cahier des charges </a:t>
            </a:r>
          </a:p>
          <a:p>
            <a:pPr algn="ctr"/>
            <a:r>
              <a:rPr lang="fr-FR" sz="5400" dirty="0">
                <a:solidFill>
                  <a:schemeClr val="accent6">
                    <a:lumMod val="75000"/>
                  </a:schemeClr>
                </a:solidFill>
                <a:latin typeface="Script MT Bold" panose="03040602040607080904" pitchFamily="66" charset="0"/>
              </a:rPr>
              <a:t>Société Maisonphilo</a:t>
            </a:r>
          </a:p>
        </p:txBody>
      </p:sp>
      <p:sp>
        <p:nvSpPr>
          <p:cNvPr id="5" name="ZoneTexte 4">
            <a:extLst>
              <a:ext uri="{FF2B5EF4-FFF2-40B4-BE49-F238E27FC236}">
                <a16:creationId xmlns:a16="http://schemas.microsoft.com/office/drawing/2014/main" id="{F7C45AD9-BB40-4E67-BFF1-44FEEFCD19EA}"/>
              </a:ext>
            </a:extLst>
          </p:cNvPr>
          <p:cNvSpPr txBox="1"/>
          <p:nvPr/>
        </p:nvSpPr>
        <p:spPr>
          <a:xfrm>
            <a:off x="2174786" y="5247503"/>
            <a:ext cx="7842421" cy="369332"/>
          </a:xfrm>
          <a:prstGeom prst="rect">
            <a:avLst/>
          </a:prstGeom>
          <a:noFill/>
        </p:spPr>
        <p:txBody>
          <a:bodyPr wrap="square" rtlCol="0">
            <a:spAutoFit/>
          </a:bodyPr>
          <a:lstStyle/>
          <a:p>
            <a:pPr algn="ctr"/>
            <a:r>
              <a:rPr lang="fr-FR" dirty="0"/>
              <a:t>Création d’un site web</a:t>
            </a:r>
          </a:p>
        </p:txBody>
      </p:sp>
      <p:sp>
        <p:nvSpPr>
          <p:cNvPr id="6" name="ZoneTexte 5">
            <a:extLst>
              <a:ext uri="{FF2B5EF4-FFF2-40B4-BE49-F238E27FC236}">
                <a16:creationId xmlns:a16="http://schemas.microsoft.com/office/drawing/2014/main" id="{55AE57D0-6B31-4154-8A43-41832FB9215F}"/>
              </a:ext>
            </a:extLst>
          </p:cNvPr>
          <p:cNvSpPr txBox="1"/>
          <p:nvPr/>
        </p:nvSpPr>
        <p:spPr>
          <a:xfrm>
            <a:off x="9432324" y="6150114"/>
            <a:ext cx="2759676" cy="707886"/>
          </a:xfrm>
          <a:prstGeom prst="rect">
            <a:avLst/>
          </a:prstGeom>
          <a:noFill/>
        </p:spPr>
        <p:txBody>
          <a:bodyPr wrap="square" rtlCol="0">
            <a:spAutoFit/>
          </a:bodyPr>
          <a:lstStyle/>
          <a:p>
            <a:r>
              <a:rPr lang="fr-FR" sz="2000" dirty="0">
                <a:latin typeface="Calibri" panose="020F0502020204030204" pitchFamily="34" charset="0"/>
                <a:cs typeface="Calibri" panose="020F0502020204030204" pitchFamily="34" charset="0"/>
              </a:rPr>
              <a:t>Fait par Mikedev</a:t>
            </a:r>
          </a:p>
          <a:p>
            <a:r>
              <a:rPr lang="fr-FR" sz="2000" dirty="0">
                <a:latin typeface="Calibri" panose="020F0502020204030204" pitchFamily="34" charset="0"/>
                <a:cs typeface="Calibri" panose="020F0502020204030204" pitchFamily="34" charset="0"/>
              </a:rPr>
              <a:t>Le 5 Aout 2021</a:t>
            </a:r>
          </a:p>
        </p:txBody>
      </p:sp>
    </p:spTree>
    <p:extLst>
      <p:ext uri="{BB962C8B-B14F-4D97-AF65-F5344CB8AC3E}">
        <p14:creationId xmlns:p14="http://schemas.microsoft.com/office/powerpoint/2010/main" val="408586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E416FA7D-5568-441C-8C2F-2C1051F959F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10" name="Espace réservé du contenu 2">
            <a:extLst>
              <a:ext uri="{FF2B5EF4-FFF2-40B4-BE49-F238E27FC236}">
                <a16:creationId xmlns:a16="http://schemas.microsoft.com/office/drawing/2014/main" id="{34D77D46-C381-4D48-92A6-87709A174DD1}"/>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Barre de navigation :</a:t>
            </a:r>
            <a:r>
              <a:rPr lang="en-US" b="0" dirty="0">
                <a:solidFill>
                  <a:schemeClr val="tx1"/>
                </a:solidFill>
                <a:effectLst/>
              </a:rPr>
              <a:t> </a:t>
            </a:r>
            <a:r>
              <a:rPr lang="fr-FR" b="0" dirty="0">
                <a:solidFill>
                  <a:schemeClr val="tx1"/>
                </a:solidFill>
                <a:effectLst/>
              </a:rPr>
              <a:t>#043106;</a:t>
            </a:r>
          </a:p>
          <a:p>
            <a:r>
              <a:rPr lang="fr-FR" b="0" dirty="0">
                <a:solidFill>
                  <a:schemeClr val="tx1"/>
                </a:solidFill>
                <a:effectLst/>
              </a:rPr>
              <a:t>Police d’</a:t>
            </a:r>
            <a:r>
              <a:rPr lang="fr-FR" b="0" dirty="0" err="1">
                <a:solidFill>
                  <a:schemeClr val="tx1"/>
                </a:solidFill>
                <a:effectLst/>
              </a:rPr>
              <a:t>éciriture</a:t>
            </a:r>
            <a:r>
              <a:rPr lang="fr-FR" b="0" dirty="0">
                <a:solidFill>
                  <a:schemeClr val="tx1"/>
                </a:solidFill>
                <a:effectLst/>
              </a:rPr>
              <a:t> : 'Tangerine', cursive;</a:t>
            </a:r>
          </a:p>
          <a:p>
            <a:r>
              <a:rPr lang="fr-FR" b="0" dirty="0">
                <a:solidFill>
                  <a:schemeClr val="tx1"/>
                </a:solidFill>
                <a:effectLst/>
              </a:rPr>
              <a:t>Couleur du texte à l’intérieur des </a:t>
            </a:r>
            <a:r>
              <a:rPr lang="fr-FR" b="0" dirty="0" err="1">
                <a:solidFill>
                  <a:schemeClr val="tx1"/>
                </a:solidFill>
                <a:effectLst/>
              </a:rPr>
              <a:t>bouttons</a:t>
            </a:r>
            <a:r>
              <a:rPr lang="fr-FR" b="0" dirty="0">
                <a:solidFill>
                  <a:schemeClr val="tx1"/>
                </a:solidFill>
                <a:effectLst/>
              </a:rPr>
              <a:t> : #d3c37b;</a:t>
            </a:r>
          </a:p>
          <a:p>
            <a:r>
              <a:rPr lang="fr-FR" dirty="0">
                <a:solidFill>
                  <a:schemeClr val="tx1"/>
                </a:solidFill>
              </a:rPr>
              <a:t>Logo : </a:t>
            </a:r>
          </a:p>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11" name="ZoneTexte 10">
            <a:extLst>
              <a:ext uri="{FF2B5EF4-FFF2-40B4-BE49-F238E27FC236}">
                <a16:creationId xmlns:a16="http://schemas.microsoft.com/office/drawing/2014/main" id="{65A164C4-C1CB-4AD2-8780-F5A39134A44F}"/>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Charte graphique</a:t>
            </a:r>
          </a:p>
        </p:txBody>
      </p:sp>
    </p:spTree>
    <p:extLst>
      <p:ext uri="{BB962C8B-B14F-4D97-AF65-F5344CB8AC3E}">
        <p14:creationId xmlns:p14="http://schemas.microsoft.com/office/powerpoint/2010/main" val="252426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14665-E6E7-48B8-882D-299C733D2F1F}"/>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223E2D67-EC4C-46AD-98CE-03A617A7B78A}"/>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3160FE25-E11C-4AFA-A5C9-00DD3E1EDFDB}"/>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Maquettes &amp; Zonings</a:t>
            </a:r>
          </a:p>
        </p:txBody>
      </p:sp>
    </p:spTree>
    <p:extLst>
      <p:ext uri="{BB962C8B-B14F-4D97-AF65-F5344CB8AC3E}">
        <p14:creationId xmlns:p14="http://schemas.microsoft.com/office/powerpoint/2010/main" val="232995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84D64-629C-4F35-A208-34A5F7869D61}"/>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5.Ergonomie &amp; Webdesign</a:t>
            </a:r>
          </a:p>
        </p:txBody>
      </p:sp>
      <p:sp>
        <p:nvSpPr>
          <p:cNvPr id="3" name="Espace réservé du contenu 2">
            <a:extLst>
              <a:ext uri="{FF2B5EF4-FFF2-40B4-BE49-F238E27FC236}">
                <a16:creationId xmlns:a16="http://schemas.microsoft.com/office/drawing/2014/main" id="{7F7E2846-48E0-46B4-AA66-CD25A283BA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fr-FR" sz="1800" b="0" i="0" u="none" strike="noStrike" baseline="0" dirty="0">
                <a:latin typeface="Rubik-Regular"/>
              </a:rPr>
              <a:t>Vous pouvez donner des exemples de sites qui vous plaisent sur l’ergonomie,</a:t>
            </a:r>
          </a:p>
          <a:p>
            <a:pPr algn="l"/>
            <a:r>
              <a:rPr lang="fr-FR" sz="1800" b="0" i="0" u="none" strike="noStrike" baseline="0" dirty="0">
                <a:latin typeface="Rubik-Regular"/>
              </a:rPr>
              <a:t>l’architecture, les couleurs…</a:t>
            </a:r>
            <a:endParaRPr lang="fr-FR" b="0" dirty="0">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
        <p:nvSpPr>
          <p:cNvPr id="4" name="ZoneTexte 3">
            <a:extLst>
              <a:ext uri="{FF2B5EF4-FFF2-40B4-BE49-F238E27FC236}">
                <a16:creationId xmlns:a16="http://schemas.microsoft.com/office/drawing/2014/main" id="{DB895BC8-E91C-4E01-A232-85B071CF229B}"/>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Design / Ergonomie /UX</a:t>
            </a:r>
          </a:p>
        </p:txBody>
      </p:sp>
    </p:spTree>
    <p:extLst>
      <p:ext uri="{BB962C8B-B14F-4D97-AF65-F5344CB8AC3E}">
        <p14:creationId xmlns:p14="http://schemas.microsoft.com/office/powerpoint/2010/main" val="64400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6303F-9234-450B-883B-ED988783623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6.Contenus</a:t>
            </a:r>
          </a:p>
        </p:txBody>
      </p:sp>
      <p:sp>
        <p:nvSpPr>
          <p:cNvPr id="3" name="Espace réservé du contenu 2">
            <a:extLst>
              <a:ext uri="{FF2B5EF4-FFF2-40B4-BE49-F238E27FC236}">
                <a16:creationId xmlns:a16="http://schemas.microsoft.com/office/drawing/2014/main" id="{A2C46B64-6AB2-451A-87EF-BCCDCD108E8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fr-FR" sz="1800" b="0" i="0" u="none" strike="noStrike" baseline="0" dirty="0">
                <a:latin typeface="Rubik-Regular"/>
              </a:rPr>
              <a:t>Vous pouvez donner des exemples de sites qui vous plaisent sur l’ergonomie,</a:t>
            </a:r>
          </a:p>
          <a:p>
            <a:pPr algn="l"/>
            <a:r>
              <a:rPr lang="fr-FR" sz="1800" b="0" i="0" u="none" strike="noStrike" baseline="0" dirty="0">
                <a:latin typeface="Rubik-Regular"/>
              </a:rPr>
              <a:t>l’architecture, les couleurs…</a:t>
            </a:r>
            <a:endParaRPr lang="fr-FR" b="0" dirty="0">
              <a:effectLst/>
              <a:latin typeface="Consolas" panose="020B0609020204030204" pitchFamily="49" charset="0"/>
            </a:endParaRPr>
          </a:p>
          <a:p>
            <a:endParaRPr lang="en-US" b="0" dirty="0">
              <a:solidFill>
                <a:schemeClr val="tx1"/>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149274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83790-7E3B-4D66-9919-8F3993FBC8DA}"/>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A5CFBAD-6C1D-44B5-868C-219416E1F554}"/>
              </a:ext>
            </a:extLst>
          </p:cNvPr>
          <p:cNvSpPr>
            <a:spLocks noGrp="1"/>
          </p:cNvSpPr>
          <p:nvPr>
            <p:ph idx="1"/>
          </p:nvPr>
        </p:nvSpPr>
        <p:spPr>
          <a:xfrm>
            <a:off x="677334" y="2160589"/>
            <a:ext cx="7659358" cy="3880773"/>
          </a:xfrm>
        </p:spPr>
        <p:txBody>
          <a:bodyPr>
            <a:normAutofit fontScale="85000" lnSpcReduction="20000"/>
          </a:bodyPr>
          <a:lstStyle/>
          <a:p>
            <a:pPr>
              <a:buFont typeface="+mj-lt"/>
              <a:buAutoNum type="arabicPeriod"/>
            </a:pPr>
            <a:r>
              <a:rPr lang="fr-FR" dirty="0"/>
              <a:t>Contexte &amp; organisation</a:t>
            </a:r>
          </a:p>
          <a:p>
            <a:pPr>
              <a:buFont typeface="+mj-lt"/>
              <a:buAutoNum type="arabicPeriod"/>
            </a:pPr>
            <a:r>
              <a:rPr lang="fr-FR" dirty="0"/>
              <a:t>Hébergement et nom de domaine</a:t>
            </a:r>
          </a:p>
          <a:p>
            <a:pPr>
              <a:buFont typeface="+mj-lt"/>
              <a:buAutoNum type="arabicPeriod"/>
            </a:pPr>
            <a:r>
              <a:rPr lang="fr-FR" dirty="0"/>
              <a:t>Exigences fonctionnelles</a:t>
            </a:r>
          </a:p>
          <a:p>
            <a:pPr>
              <a:buFont typeface="+mj-lt"/>
              <a:buAutoNum type="arabicPeriod"/>
            </a:pPr>
            <a:r>
              <a:rPr lang="fr-FR" dirty="0"/>
              <a:t>Arborescence</a:t>
            </a:r>
          </a:p>
          <a:p>
            <a:pPr>
              <a:buFont typeface="+mj-lt"/>
              <a:buAutoNum type="arabicPeriod"/>
            </a:pPr>
            <a:r>
              <a:rPr lang="fr-FR" dirty="0"/>
              <a:t>Ergonomie &amp; Webdesign</a:t>
            </a:r>
          </a:p>
          <a:p>
            <a:pPr>
              <a:buFont typeface="+mj-lt"/>
              <a:buAutoNum type="arabicPeriod"/>
            </a:pPr>
            <a:r>
              <a:rPr lang="fr-FR" dirty="0"/>
              <a:t>Contenus</a:t>
            </a:r>
          </a:p>
          <a:p>
            <a:pPr>
              <a:buFont typeface="+mj-lt"/>
              <a:buAutoNum type="arabicPeriod"/>
            </a:pPr>
            <a:r>
              <a:rPr lang="fr-FR" dirty="0"/>
              <a:t>Seo </a:t>
            </a:r>
            <a:r>
              <a:rPr lang="fr-FR" b="0" i="0" dirty="0">
                <a:solidFill>
                  <a:srgbClr val="666666"/>
                </a:solidFill>
                <a:effectLst/>
                <a:latin typeface="Roboto" panose="020B0604020202020204" pitchFamily="2" charset="0"/>
              </a:rPr>
              <a:t>(Search Engine Optimization) </a:t>
            </a:r>
            <a:endParaRPr lang="fr-FR" dirty="0"/>
          </a:p>
          <a:p>
            <a:pPr>
              <a:buFont typeface="+mj-lt"/>
              <a:buAutoNum type="arabicPeriod"/>
            </a:pPr>
            <a:r>
              <a:rPr lang="fr-FR" dirty="0"/>
              <a:t>Outils de stats &amp; Suivi des performances</a:t>
            </a:r>
          </a:p>
          <a:p>
            <a:pPr>
              <a:buFont typeface="+mj-lt"/>
              <a:buAutoNum type="arabicPeriod"/>
            </a:pPr>
            <a:r>
              <a:rPr lang="fr-FR" dirty="0"/>
              <a:t>Suivi &amp; Maintenance</a:t>
            </a:r>
          </a:p>
          <a:p>
            <a:pPr>
              <a:buFont typeface="+mj-lt"/>
              <a:buAutoNum type="arabicPeriod"/>
            </a:pPr>
            <a:r>
              <a:rPr lang="fr-FR" dirty="0"/>
              <a:t>Planning</a:t>
            </a:r>
          </a:p>
          <a:p>
            <a:pPr>
              <a:buFont typeface="+mj-lt"/>
              <a:buAutoNum type="arabicPeriod"/>
            </a:pPr>
            <a:r>
              <a:rPr lang="fr-FR" dirty="0"/>
              <a:t>Budget</a:t>
            </a:r>
          </a:p>
          <a:p>
            <a:pPr>
              <a:buFont typeface="+mj-lt"/>
              <a:buAutoNum type="arabicPeriod"/>
            </a:pPr>
            <a:r>
              <a:rPr lang="fr-FR" dirty="0"/>
              <a:t>La réponse de l’agence</a:t>
            </a:r>
          </a:p>
          <a:p>
            <a:pPr>
              <a:buFont typeface="+mj-lt"/>
              <a:buAutoNum type="arabicPeriod"/>
            </a:pPr>
            <a:endParaRPr lang="fr-FR" dirty="0"/>
          </a:p>
        </p:txBody>
      </p:sp>
    </p:spTree>
    <p:extLst>
      <p:ext uri="{BB962C8B-B14F-4D97-AF65-F5344CB8AC3E}">
        <p14:creationId xmlns:p14="http://schemas.microsoft.com/office/powerpoint/2010/main" val="201608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6012DE-63F4-406F-A4DD-0771D0DD82CE}"/>
              </a:ext>
            </a:extLst>
          </p:cNvPr>
          <p:cNvSpPr>
            <a:spLocks noGrp="1"/>
          </p:cNvSpPr>
          <p:nvPr>
            <p:ph type="title"/>
          </p:nvPr>
        </p:nvSpPr>
        <p:spPr>
          <a:xfrm>
            <a:off x="677334" y="609600"/>
            <a:ext cx="8596668" cy="1320800"/>
          </a:xfrm>
        </p:spPr>
        <p:txBody>
          <a:bodyPr/>
          <a:lstStyle/>
          <a:p>
            <a:r>
              <a:rPr lang="fr-FR" dirty="0"/>
              <a:t>1.Contexte &amp; Organisation</a:t>
            </a:r>
          </a:p>
        </p:txBody>
      </p:sp>
      <p:sp>
        <p:nvSpPr>
          <p:cNvPr id="3" name="Espace réservé du contenu 2">
            <a:extLst>
              <a:ext uri="{FF2B5EF4-FFF2-40B4-BE49-F238E27FC236}">
                <a16:creationId xmlns:a16="http://schemas.microsoft.com/office/drawing/2014/main" id="{C9E15CF4-8182-4A72-80B7-6E2AEDB4D4D2}"/>
              </a:ext>
            </a:extLst>
          </p:cNvPr>
          <p:cNvSpPr>
            <a:spLocks noGrp="1"/>
          </p:cNvSpPr>
          <p:nvPr>
            <p:ph idx="1"/>
          </p:nvPr>
        </p:nvSpPr>
        <p:spPr>
          <a:xfrm>
            <a:off x="677334" y="2160589"/>
            <a:ext cx="8596668" cy="3880773"/>
          </a:xfrm>
        </p:spPr>
        <p:txBody>
          <a:bodyPr/>
          <a:lstStyle/>
          <a:p>
            <a:r>
              <a:rPr lang="fr-FR" dirty="0"/>
              <a:t>La société « Maisonphilo » est en cours de création, son activité principale sera le placement en établissement de soins des personnes âgées en Côte d’Ivoire.</a:t>
            </a:r>
          </a:p>
          <a:p>
            <a:r>
              <a:rPr lang="fr-FR" dirty="0"/>
              <a:t>L’établissement proposera également une gamme complète de produits, dédiés au troisième âge, tels que des fauteuils roulants et d’accessoires de conforts pour senior</a:t>
            </a:r>
          </a:p>
          <a:p>
            <a:r>
              <a:rPr lang="fr-FR" dirty="0"/>
              <a:t>Dans un premier temps, le but de la société est de se faire connaitre, car il s’agit d’un service qui n’est pas proposé localement. Elle souhaite bénéficier d’une campagne de pub nationale et d’un site web bien référencé</a:t>
            </a:r>
          </a:p>
          <a:p>
            <a:r>
              <a:rPr lang="fr-FR" dirty="0"/>
              <a:t>La société n’aura donc aucune concurrence, la principale difficulté sera la visibilité de l’enseigne</a:t>
            </a:r>
          </a:p>
          <a:p>
            <a:endParaRPr lang="fr-FR" dirty="0"/>
          </a:p>
        </p:txBody>
      </p:sp>
      <p:sp>
        <p:nvSpPr>
          <p:cNvPr id="5" name="ZoneTexte 4">
            <a:extLst>
              <a:ext uri="{FF2B5EF4-FFF2-40B4-BE49-F238E27FC236}">
                <a16:creationId xmlns:a16="http://schemas.microsoft.com/office/drawing/2014/main" id="{2201C3E1-95BB-44C5-B2D4-B10D0B498ABA}"/>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Présentation de l’entreprise</a:t>
            </a:r>
          </a:p>
        </p:txBody>
      </p:sp>
    </p:spTree>
    <p:extLst>
      <p:ext uri="{BB962C8B-B14F-4D97-AF65-F5344CB8AC3E}">
        <p14:creationId xmlns:p14="http://schemas.microsoft.com/office/powerpoint/2010/main" val="62399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F22BD-4DDE-44E4-A36D-FAE460BE4CC8}"/>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264823CC-6E13-4DF9-9B1B-964A0F52659A}"/>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Le site web aura un double objectif, le premier est de faire connaitre « Maisonphilo » à la population ivoirienne dans un premier temps puis à toute l'Afrique francophone. Le second est de proposer et de vendre des produits de confort pour les seniors</a:t>
            </a:r>
          </a:p>
          <a:p>
            <a:r>
              <a:rPr lang="fr-FR" dirty="0"/>
              <a:t>En volume la société s’attend à une centaine de connexion journalière</a:t>
            </a:r>
          </a:p>
          <a:p>
            <a:r>
              <a:rPr lang="fr-FR" dirty="0"/>
              <a:t>Pour atteindre cet objectif le site se doit d’être design et ergonomique, un blog sera attaché au site et mis à jour régulièrement</a:t>
            </a:r>
          </a:p>
        </p:txBody>
      </p:sp>
      <p:sp>
        <p:nvSpPr>
          <p:cNvPr id="4" name="ZoneTexte 3">
            <a:extLst>
              <a:ext uri="{FF2B5EF4-FFF2-40B4-BE49-F238E27FC236}">
                <a16:creationId xmlns:a16="http://schemas.microsoft.com/office/drawing/2014/main" id="{357A247E-62C3-4FE4-B8BD-C3FFB6B0D155}"/>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Objectifs &amp; enjeux</a:t>
            </a:r>
          </a:p>
        </p:txBody>
      </p:sp>
    </p:spTree>
    <p:extLst>
      <p:ext uri="{BB962C8B-B14F-4D97-AF65-F5344CB8AC3E}">
        <p14:creationId xmlns:p14="http://schemas.microsoft.com/office/powerpoint/2010/main" val="60312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2C535-A4CC-4771-B010-A67F15203696}"/>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FCD4C93D-5A81-41F8-89CF-FA1A4B6251EF}"/>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Les cibles principales de la société sont toutes les personnes qui souhaitent être aidées dans l’accompagnement de leurs parents dans la vieillesse, obtenir des conseils et acheter des produits adaptés, </a:t>
            </a:r>
          </a:p>
        </p:txBody>
      </p:sp>
      <p:sp>
        <p:nvSpPr>
          <p:cNvPr id="4" name="ZoneTexte 3">
            <a:extLst>
              <a:ext uri="{FF2B5EF4-FFF2-40B4-BE49-F238E27FC236}">
                <a16:creationId xmlns:a16="http://schemas.microsoft.com/office/drawing/2014/main" id="{FEF70570-A291-470F-842A-7A60C1BD7F00}"/>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Cibles</a:t>
            </a:r>
          </a:p>
        </p:txBody>
      </p:sp>
    </p:spTree>
    <p:extLst>
      <p:ext uri="{BB962C8B-B14F-4D97-AF65-F5344CB8AC3E}">
        <p14:creationId xmlns:p14="http://schemas.microsoft.com/office/powerpoint/2010/main" val="15318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83BE-E9CE-4E95-95C6-72D6AB9E5DE5}"/>
              </a:ext>
            </a:extLst>
          </p:cNvPr>
          <p:cNvSpPr txBox="1">
            <a:spLocks/>
          </p:cNvSpPr>
          <p:nvPr/>
        </p:nvSpPr>
        <p:spPr>
          <a:xfrm>
            <a:off x="677334" y="609600"/>
            <a:ext cx="8596668" cy="8155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1.Contexte &amp; Organisation</a:t>
            </a:r>
          </a:p>
        </p:txBody>
      </p:sp>
      <p:sp>
        <p:nvSpPr>
          <p:cNvPr id="3" name="Espace réservé du contenu 2">
            <a:extLst>
              <a:ext uri="{FF2B5EF4-FFF2-40B4-BE49-F238E27FC236}">
                <a16:creationId xmlns:a16="http://schemas.microsoft.com/office/drawing/2014/main" id="{A6C60792-DD8C-44E8-86AE-61660BA7D72B}"/>
              </a:ext>
            </a:extLst>
          </p:cNvPr>
          <p:cNvSpPr txBox="1">
            <a:spLocks/>
          </p:cNvSpPr>
          <p:nvPr/>
        </p:nvSpPr>
        <p:spPr>
          <a:xfrm>
            <a:off x="677334" y="2367627"/>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L’intégralité du projet sera réalisé par Mikedev en tant que freelance </a:t>
            </a:r>
          </a:p>
        </p:txBody>
      </p:sp>
      <p:sp>
        <p:nvSpPr>
          <p:cNvPr id="4" name="ZoneTexte 3">
            <a:extLst>
              <a:ext uri="{FF2B5EF4-FFF2-40B4-BE49-F238E27FC236}">
                <a16:creationId xmlns:a16="http://schemas.microsoft.com/office/drawing/2014/main" id="{10ABCD7B-7499-470C-9752-FA6B44DAD2AE}"/>
              </a:ext>
            </a:extLst>
          </p:cNvPr>
          <p:cNvSpPr txBox="1"/>
          <p:nvPr/>
        </p:nvSpPr>
        <p:spPr>
          <a:xfrm>
            <a:off x="2553744" y="1608201"/>
            <a:ext cx="4843847" cy="369332"/>
          </a:xfrm>
          <a:prstGeom prst="rect">
            <a:avLst/>
          </a:prstGeom>
          <a:noFill/>
        </p:spPr>
        <p:txBody>
          <a:bodyPr wrap="square" rtlCol="0">
            <a:spAutoFit/>
          </a:bodyPr>
          <a:lstStyle/>
          <a:p>
            <a:pPr algn="ctr"/>
            <a:r>
              <a:rPr lang="fr-FR" dirty="0">
                <a:solidFill>
                  <a:schemeClr val="accent6">
                    <a:lumMod val="75000"/>
                  </a:schemeClr>
                </a:solidFill>
              </a:rPr>
              <a:t>Equipe projet</a:t>
            </a:r>
          </a:p>
        </p:txBody>
      </p:sp>
    </p:spTree>
    <p:extLst>
      <p:ext uri="{BB962C8B-B14F-4D97-AF65-F5344CB8AC3E}">
        <p14:creationId xmlns:p14="http://schemas.microsoft.com/office/powerpoint/2010/main" val="79500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C9FFB-D537-47AB-B5FC-7000DD683B15}"/>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2.Hébergement &amp; Noms de domaine</a:t>
            </a:r>
          </a:p>
        </p:txBody>
      </p:sp>
      <p:sp>
        <p:nvSpPr>
          <p:cNvPr id="3" name="Espace réservé du contenu 2">
            <a:extLst>
              <a:ext uri="{FF2B5EF4-FFF2-40B4-BE49-F238E27FC236}">
                <a16:creationId xmlns:a16="http://schemas.microsoft.com/office/drawing/2014/main" id="{BAC9824E-0849-405E-B64B-A7335A89273E}"/>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https://maisonphilo.michael-serva.fr</a:t>
            </a:r>
          </a:p>
          <a:p>
            <a:r>
              <a:rPr lang="fr-FR" dirty="0"/>
              <a:t>Le site sera hébergé sur Nuxit, au sein d’un serveur mutualisé</a:t>
            </a:r>
          </a:p>
          <a:p>
            <a:endParaRPr lang="fr-FR" dirty="0"/>
          </a:p>
          <a:p>
            <a:endParaRPr lang="fr-FR" dirty="0"/>
          </a:p>
        </p:txBody>
      </p:sp>
    </p:spTree>
    <p:extLst>
      <p:ext uri="{BB962C8B-B14F-4D97-AF65-F5344CB8AC3E}">
        <p14:creationId xmlns:p14="http://schemas.microsoft.com/office/powerpoint/2010/main" val="31446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200F5-55F3-4AEC-9CD3-012839B72B9A}"/>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3.Exigences fonctionnelles</a:t>
            </a:r>
          </a:p>
        </p:txBody>
      </p:sp>
      <p:sp>
        <p:nvSpPr>
          <p:cNvPr id="3" name="Espace réservé du contenu 2">
            <a:extLst>
              <a:ext uri="{FF2B5EF4-FFF2-40B4-BE49-F238E27FC236}">
                <a16:creationId xmlns:a16="http://schemas.microsoft.com/office/drawing/2014/main" id="{1934B939-E281-421E-81B2-21D38FCFDB35}"/>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Environnement Windows, ordinateur portable HP</a:t>
            </a:r>
          </a:p>
          <a:p>
            <a:r>
              <a:rPr lang="fr-FR" dirty="0"/>
              <a:t>Site multilingues en français et anglais</a:t>
            </a:r>
          </a:p>
          <a:p>
            <a:r>
              <a:rPr lang="fr-FR" dirty="0"/>
              <a:t>Inscription avec mot de passe sécurisé, espace adhérent</a:t>
            </a:r>
          </a:p>
          <a:p>
            <a:r>
              <a:rPr lang="fr-FR" dirty="0"/>
              <a:t>Récupération du mot de passe, avec un envoi de mail</a:t>
            </a:r>
          </a:p>
          <a:p>
            <a:r>
              <a:rPr lang="fr-FR" dirty="0"/>
              <a:t>Id complexe et unique par utilisateur</a:t>
            </a:r>
          </a:p>
          <a:p>
            <a:r>
              <a:rPr lang="fr-FR" dirty="0"/>
              <a:t>Mot de passe crypté</a:t>
            </a:r>
          </a:p>
          <a:p>
            <a:r>
              <a:rPr lang="fr-FR" dirty="0"/>
              <a:t>Moteur de recherche interne</a:t>
            </a:r>
          </a:p>
          <a:p>
            <a:r>
              <a:rPr lang="fr-FR" dirty="0"/>
              <a:t>Site utilisable sur ordinateur et mobile</a:t>
            </a:r>
          </a:p>
          <a:p>
            <a:r>
              <a:rPr lang="fr-FR" dirty="0"/>
              <a:t>Espace admin, gestion des utilisateurs, des catégories et des produits. Accès au flux visiteurs, gestion des commandes</a:t>
            </a:r>
          </a:p>
          <a:p>
            <a:endParaRPr lang="fr-FR" dirty="0"/>
          </a:p>
        </p:txBody>
      </p:sp>
    </p:spTree>
    <p:extLst>
      <p:ext uri="{BB962C8B-B14F-4D97-AF65-F5344CB8AC3E}">
        <p14:creationId xmlns:p14="http://schemas.microsoft.com/office/powerpoint/2010/main" val="37785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BD611-538C-430B-8A38-A50B25973C99}"/>
              </a:ext>
            </a:extLst>
          </p:cNvPr>
          <p:cNvSpPr txBox="1">
            <a:spLocks/>
          </p:cNvSpPr>
          <p:nvPr/>
        </p:nvSpPr>
        <p:spPr>
          <a:xfrm>
            <a:off x="677863" y="609600"/>
            <a:ext cx="859631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4.Arborescence</a:t>
            </a:r>
          </a:p>
        </p:txBody>
      </p:sp>
      <p:sp>
        <p:nvSpPr>
          <p:cNvPr id="3" name="Espace réservé du contenu 2">
            <a:extLst>
              <a:ext uri="{FF2B5EF4-FFF2-40B4-BE49-F238E27FC236}">
                <a16:creationId xmlns:a16="http://schemas.microsoft.com/office/drawing/2014/main" id="{9E8F9AE5-3AC4-4BCC-94CD-9594B037F842}"/>
              </a:ext>
            </a:extLst>
          </p:cNvPr>
          <p:cNvSpPr txBox="1">
            <a:spLocks/>
          </p:cNvSpPr>
          <p:nvPr/>
        </p:nvSpPr>
        <p:spPr>
          <a:xfrm>
            <a:off x="677863" y="2160588"/>
            <a:ext cx="8596312" cy="3881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fr-FR" sz="1800" b="0" i="0" u="none" strike="noStrike" baseline="0" dirty="0">
                <a:latin typeface="Rubik-Regular"/>
              </a:rPr>
              <a:t>Même si elle n’est pas définitive au moment de lancer votre projet de création de site, il est</a:t>
            </a:r>
          </a:p>
          <a:p>
            <a:pPr algn="l"/>
            <a:r>
              <a:rPr lang="fr-FR" sz="1800" b="0" i="0" u="none" strike="noStrike" baseline="0" dirty="0">
                <a:latin typeface="Rubik-Regular"/>
              </a:rPr>
              <a:t>préférable d’avoir travaillé au préalable un minimum sur votre arborescence !</a:t>
            </a:r>
            <a:endParaRPr lang="fr-FR" dirty="0"/>
          </a:p>
        </p:txBody>
      </p:sp>
    </p:spTree>
    <p:extLst>
      <p:ext uri="{BB962C8B-B14F-4D97-AF65-F5344CB8AC3E}">
        <p14:creationId xmlns:p14="http://schemas.microsoft.com/office/powerpoint/2010/main" val="157316223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304</TotalTime>
  <Words>544</Words>
  <Application>Microsoft Office PowerPoint</Application>
  <PresentationFormat>Grand écran</PresentationFormat>
  <Paragraphs>69</Paragraphs>
  <Slides>13</Slides>
  <Notes>1</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13</vt:i4>
      </vt:variant>
    </vt:vector>
  </HeadingPairs>
  <TitlesOfParts>
    <vt:vector size="24" baseType="lpstr">
      <vt:lpstr>Arial</vt:lpstr>
      <vt:lpstr>Calibri</vt:lpstr>
      <vt:lpstr>Calibri Light</vt:lpstr>
      <vt:lpstr>Consolas</vt:lpstr>
      <vt:lpstr>Roboto</vt:lpstr>
      <vt:lpstr>Rubik-Regular</vt:lpstr>
      <vt:lpstr>Script MT Bold</vt:lpstr>
      <vt:lpstr>Trebuchet MS</vt:lpstr>
      <vt:lpstr>Wingdings 3</vt:lpstr>
      <vt:lpstr>Facette</vt:lpstr>
      <vt:lpstr>Conception personnalisée</vt:lpstr>
      <vt:lpstr>Présentation PowerPoint</vt:lpstr>
      <vt:lpstr>Sommaire</vt:lpstr>
      <vt:lpstr>1.Contexte &amp; Organisation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dc:creator>
  <cp:lastModifiedBy>Michael</cp:lastModifiedBy>
  <cp:revision>2</cp:revision>
  <dcterms:created xsi:type="dcterms:W3CDTF">2021-08-16T11:56:50Z</dcterms:created>
  <dcterms:modified xsi:type="dcterms:W3CDTF">2021-08-17T07:27:15Z</dcterms:modified>
</cp:coreProperties>
</file>