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6" r:id="rId11"/>
    <p:sldId id="263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06"/>
    <a:srgbClr val="000000"/>
    <a:srgbClr val="9E7800"/>
    <a:srgbClr val="E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5523-5C26-4C1A-BCB6-718FA192ECE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FEE4-29FD-498D-A39C-70A960724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FEE4-29FD-498D-A39C-70A9607244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08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69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4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E6F29-4CB4-42F3-8375-A30A270B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348475-A28B-4E45-B78B-0F357D7C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373AAA-07A6-4BC3-9453-533F643F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69C-B5F5-4012-86AC-68B50F1B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DC065-583A-4F6C-B20D-5EF4646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0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87644-5F6E-4015-BFA2-07F2C995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315C4-C545-42F1-AE96-955FE8D91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32D89-9C77-4A2F-AC8A-44F61B58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8188E-11B9-4CBD-9864-A8668C03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1C064-36E0-4C74-81F7-DAA6B024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9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91EF3B-A8D4-4BA9-B652-2E7E04D6F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B046AF-DDEB-4D76-AE1E-F914DE81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7857B-1D9D-4C22-95BD-E4AFD1D3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BD5D6-9CF9-474E-A9A1-0DD36D12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A32A3-E24A-45F2-BCFF-FD35238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3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64346"/>
            <a:ext cx="1258618" cy="110506"/>
          </a:xfrm>
          <a:prstGeom prst="rect">
            <a:avLst/>
          </a:prstGeom>
          <a:solidFill>
            <a:srgbClr val="043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77250" y="-38100"/>
            <a:ext cx="3714751" cy="363855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91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C3F8B-11DB-4A58-9754-FB6FC815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A1FC3-A56E-4D1A-ABBC-3FDEF56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C7ECC-D2A2-43FA-BD1E-5DECEB5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A60CF-3179-4273-BEF5-79721CB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8935C-DA5B-47EB-87D1-3BE21C43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BB309-96EB-40E8-90B8-2ECD50CB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BDCBF6-2FA1-41CA-BD0E-40024270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FADB0-B10B-4F31-ACB3-B6DAAA1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38425-C310-4FC2-BBFD-88311CF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7BBE3-ADCB-4CFE-A111-1E6BE2C0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1608E-0ACD-4144-9E2F-FADACF5D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2C2F4-52B2-40CF-888F-AF05695CF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8E170-E0AC-4DA1-8199-76425E8B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E6350-2244-4B8D-B5D3-6A2DC6AE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8693AB-F872-4600-9B05-874C36AA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BDD13-0B41-43F7-8C96-8BCDADE8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3C89F-0FB3-4FFF-A502-895F5D9C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C1344A-AE45-4B51-9671-69471AEC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F76014-3E36-4C7E-87D1-34E80603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44D8C0-0351-4070-BAE1-D2C8ABDB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B4166-D2B6-464E-A20C-F2C0A847F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4C3CC6-EA1A-4223-94D0-6A6FB630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1577B3-FB28-487D-BF7A-3ACAEFB8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8387F5-34F5-4D0F-A8C2-C6D5CF6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5F509-E34E-4ADE-9753-CD317437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A58D50-44A9-4DFC-92FC-20DA582F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E6D1C2-E151-4A6E-B061-50732D94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09BF-BE46-417D-8DEC-D4CF5537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DBD71F-FF13-4423-A16A-D548A03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6DF23D-C95F-451C-9E5E-5CD89281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F6DB5-0B56-48A5-BF36-191DB48B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A9FA5-30B4-4247-85E0-04001B79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ECDD8-5530-4A57-B36B-E7894326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F2B30C-F3F5-42D5-BE71-471745D0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030FE0-1ED1-44FF-AA67-884E8477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A2537-B7D8-44AB-85F6-DA9EDE7C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3FCAA-B2B8-404F-A9C1-937816DD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D3C88-13F0-4855-A7E5-0587A551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2ACB7-A188-4B4F-9FB2-551BC9784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9EF52-9AE9-4774-8381-D22C3AF8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F9E9A-4187-4720-AC93-411530D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F9029-1C57-4A7D-B7B7-BE410782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3EED2-8132-4E15-B40A-D24AD12C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7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CA40CC-B69D-47E0-974D-989E028B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7D9BD-22D9-4F58-BB8F-700102BE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46230-FCB6-4F57-B6D1-FE815CB16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6FF1-7422-47CF-86DF-ACA5AE8E5EF8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21DCB-7C32-47BC-B1B1-FB44BC5E1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B7013-C9CE-4A65-8BF2-8B834D6D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E976-2E79-4160-AC29-85F9BD4AC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2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75B8059-943D-4233-B7E0-B0D9C23B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218"/>
            <a:ext cx="12192000" cy="143451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B262021-5D5A-4ACE-A068-EE2ADD1922FD}"/>
              </a:ext>
            </a:extLst>
          </p:cNvPr>
          <p:cNvSpPr/>
          <p:nvPr/>
        </p:nvSpPr>
        <p:spPr>
          <a:xfrm>
            <a:off x="11104880" y="387789"/>
            <a:ext cx="618565" cy="618565"/>
          </a:xfrm>
          <a:prstGeom prst="ellipse">
            <a:avLst/>
          </a:prstGeom>
          <a:solidFill>
            <a:schemeClr val="bg1"/>
          </a:solidFill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A47B2B-A3F5-49A4-9395-1748586D12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1916" r="2540"/>
          <a:stretch/>
        </p:blipFill>
        <p:spPr bwMode="auto">
          <a:xfrm>
            <a:off x="174793" y="99636"/>
            <a:ext cx="1138555" cy="1184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F8AEB3-2C60-45D8-AFC7-5363036B2A21}"/>
              </a:ext>
            </a:extLst>
          </p:cNvPr>
          <p:cNvSpPr txBox="1"/>
          <p:nvPr/>
        </p:nvSpPr>
        <p:spPr>
          <a:xfrm>
            <a:off x="1622612" y="546546"/>
            <a:ext cx="221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Bienvenue chez nous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0F86F717-A68A-4CA1-A753-D1E5BEDF2340}"/>
              </a:ext>
            </a:extLst>
          </p:cNvPr>
          <p:cNvSpPr/>
          <p:nvPr/>
        </p:nvSpPr>
        <p:spPr>
          <a:xfrm rot="10800000">
            <a:off x="3496235" y="636493"/>
            <a:ext cx="179294" cy="796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42571D-3285-471C-A424-2C8B0EA77786}"/>
              </a:ext>
            </a:extLst>
          </p:cNvPr>
          <p:cNvCxnSpPr/>
          <p:nvPr/>
        </p:nvCxnSpPr>
        <p:spPr>
          <a:xfrm>
            <a:off x="11291943" y="614223"/>
            <a:ext cx="252000" cy="0"/>
          </a:xfrm>
          <a:prstGeom prst="line">
            <a:avLst/>
          </a:prstGeom>
          <a:ln w="38100">
            <a:solidFill>
              <a:srgbClr val="043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86FEF3E-4824-403D-9FEC-A1049A52D65C}"/>
              </a:ext>
            </a:extLst>
          </p:cNvPr>
          <p:cNvCxnSpPr/>
          <p:nvPr/>
        </p:nvCxnSpPr>
        <p:spPr>
          <a:xfrm>
            <a:off x="11291943" y="715823"/>
            <a:ext cx="252000" cy="0"/>
          </a:xfrm>
          <a:prstGeom prst="line">
            <a:avLst/>
          </a:prstGeom>
          <a:ln w="38100">
            <a:solidFill>
              <a:srgbClr val="043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E0E6B3C-2BF5-4FF9-83D8-153C16F35298}"/>
              </a:ext>
            </a:extLst>
          </p:cNvPr>
          <p:cNvCxnSpPr/>
          <p:nvPr/>
        </p:nvCxnSpPr>
        <p:spPr>
          <a:xfrm>
            <a:off x="11291943" y="827583"/>
            <a:ext cx="252000" cy="0"/>
          </a:xfrm>
          <a:prstGeom prst="line">
            <a:avLst/>
          </a:prstGeom>
          <a:ln w="38100">
            <a:solidFill>
              <a:srgbClr val="043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9EE22B1-EB62-44C9-8F15-729C160FA707}"/>
              </a:ext>
            </a:extLst>
          </p:cNvPr>
          <p:cNvSpPr txBox="1"/>
          <p:nvPr/>
        </p:nvSpPr>
        <p:spPr>
          <a:xfrm>
            <a:off x="3928334" y="546546"/>
            <a:ext cx="133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Inscription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A0C56-B4CD-4548-A756-15300C3CCC84}"/>
              </a:ext>
            </a:extLst>
          </p:cNvPr>
          <p:cNvSpPr txBox="1"/>
          <p:nvPr/>
        </p:nvSpPr>
        <p:spPr>
          <a:xfrm>
            <a:off x="5171440" y="546546"/>
            <a:ext cx="133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Connexion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D1D1093-1FF4-4A6F-A663-B434BEF34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44"/>
          <a:stretch/>
        </p:blipFill>
        <p:spPr>
          <a:xfrm>
            <a:off x="5706566" y="1740603"/>
            <a:ext cx="6331540" cy="47105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F58C58C-E4EA-4107-A0B8-5DA8C3EA5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11" t="26955" b="30689"/>
          <a:stretch/>
        </p:blipFill>
        <p:spPr>
          <a:xfrm>
            <a:off x="214854" y="1534154"/>
            <a:ext cx="4550186" cy="225552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598C518-7151-4A46-AE40-2A91A0ADB435}"/>
              </a:ext>
            </a:extLst>
          </p:cNvPr>
          <p:cNvSpPr txBox="1"/>
          <p:nvPr/>
        </p:nvSpPr>
        <p:spPr>
          <a:xfrm>
            <a:off x="416560" y="3914478"/>
            <a:ext cx="434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04310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Maison Philo </a:t>
            </a:r>
            <a:r>
              <a:rPr lang="fr-FR" sz="1600" dirty="0">
                <a:latin typeface="Comic Sans MS" panose="030F0702030302020204" pitchFamily="66" charset="0"/>
                <a:cs typeface="Arial" panose="020B0604020202020204" pitchFamily="34" charset="0"/>
              </a:rPr>
              <a:t>est une entreprise sociale dédiée au partage d’information et de services liés à la prise en charge des personnes âgées en Afrique subsaharienne francophone.</a:t>
            </a:r>
          </a:p>
        </p:txBody>
      </p:sp>
    </p:spTree>
    <p:extLst>
      <p:ext uri="{BB962C8B-B14F-4D97-AF65-F5344CB8AC3E}">
        <p14:creationId xmlns:p14="http://schemas.microsoft.com/office/powerpoint/2010/main" val="4436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969A2C-22BC-4A94-9485-FB19B2B1FE40}"/>
              </a:ext>
            </a:extLst>
          </p:cNvPr>
          <p:cNvSpPr txBox="1"/>
          <p:nvPr/>
        </p:nvSpPr>
        <p:spPr>
          <a:xfrm>
            <a:off x="606425" y="570984"/>
            <a:ext cx="61912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PISAM</a:t>
            </a:r>
            <a:endParaRPr lang="fr-FR" sz="2000" dirty="0"/>
          </a:p>
          <a:p>
            <a:r>
              <a:rPr lang="fr-FR" sz="2000" dirty="0"/>
              <a:t>Cocody corniche, Abidjan, Côte d’Ivoire</a:t>
            </a:r>
          </a:p>
          <a:p>
            <a:r>
              <a:rPr lang="fr-FR" sz="2000" i="1" dirty="0"/>
              <a:t>Vous y trouverez des médecins spécialisés en prise en charge gériatrique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Contact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: +225 22483130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190310-19E0-4990-8916-1ED77F042A8D}"/>
              </a:ext>
            </a:extLst>
          </p:cNvPr>
          <p:cNvSpPr txBox="1"/>
          <p:nvPr/>
        </p:nvSpPr>
        <p:spPr>
          <a:xfrm>
            <a:off x="606424" y="2488684"/>
            <a:ext cx="70516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Clinique médicale FARAH</a:t>
            </a:r>
            <a:endParaRPr lang="fr-FR" sz="2000" dirty="0"/>
          </a:p>
          <a:p>
            <a:r>
              <a:rPr lang="fr-FR" sz="2000" dirty="0"/>
              <a:t>Marcory résidentiel près de Loko Gd bloc, Abidjan, Côte d’Ivoire</a:t>
            </a:r>
          </a:p>
          <a:p>
            <a:r>
              <a:rPr lang="fr-FR" sz="2000" i="1" dirty="0"/>
              <a:t>Vous y trouverez des médecins spécialisés en prise en charge gériatrique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Contact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: +225 21230800 // +225 47111111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6513DB-3C8D-47B0-B517-39FC016B4F59}"/>
              </a:ext>
            </a:extLst>
          </p:cNvPr>
          <p:cNvSpPr txBox="1"/>
          <p:nvPr/>
        </p:nvSpPr>
        <p:spPr>
          <a:xfrm>
            <a:off x="606424" y="4304784"/>
            <a:ext cx="70516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Polyclinique de l’INDENIE</a:t>
            </a:r>
            <a:endParaRPr lang="fr-FR" sz="2000" dirty="0"/>
          </a:p>
          <a:p>
            <a:r>
              <a:rPr lang="fr-FR" sz="2000" dirty="0"/>
              <a:t>Boulevard de l'INDENIE Plateau, Abidjan, Côte d’Ivoire</a:t>
            </a:r>
          </a:p>
          <a:p>
            <a:r>
              <a:rPr lang="fr-FR" sz="2000" i="1" dirty="0"/>
              <a:t>Vous y trouverez des médecins spécialisés en prise en charge gériatrique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Contact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: +225 20 30 91 00</a:t>
            </a:r>
          </a:p>
        </p:txBody>
      </p:sp>
      <p:pic>
        <p:nvPicPr>
          <p:cNvPr id="8" name="Picture 2" descr="Commentaire - Icônes interface gratuites">
            <a:extLst>
              <a:ext uri="{FF2B5EF4-FFF2-40B4-BE49-F238E27FC236}">
                <a16:creationId xmlns:a16="http://schemas.microsoft.com/office/drawing/2014/main" id="{60339F8B-8429-439C-875C-672665E1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6121400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A4C5FA-7FEC-4551-A780-86250A82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397" y="5985221"/>
            <a:ext cx="705803" cy="64163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AA6BB3-0D5D-4F1D-9997-82F9C5999B85}"/>
              </a:ext>
            </a:extLst>
          </p:cNvPr>
          <p:cNvSpPr txBox="1"/>
          <p:nvPr/>
        </p:nvSpPr>
        <p:spPr>
          <a:xfrm>
            <a:off x="11140440" y="6062345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Partagez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vos infos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609616-6266-4562-96A4-BA3C0FEBDDF6}"/>
              </a:ext>
            </a:extLst>
          </p:cNvPr>
          <p:cNvSpPr txBox="1"/>
          <p:nvPr/>
        </p:nvSpPr>
        <p:spPr>
          <a:xfrm>
            <a:off x="7774940" y="6049645"/>
            <a:ext cx="225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Insérez 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vos commentaires</a:t>
            </a:r>
          </a:p>
        </p:txBody>
      </p:sp>
      <p:pic>
        <p:nvPicPr>
          <p:cNvPr id="13" name="Image 12" descr="Une image contenant texte, passage, route, scène&#10;&#10;Description générée automatiquement">
            <a:extLst>
              <a:ext uri="{FF2B5EF4-FFF2-40B4-BE49-F238E27FC236}">
                <a16:creationId xmlns:a16="http://schemas.microsoft.com/office/drawing/2014/main" id="{60AA5558-F368-44A3-A842-1F83EE557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65" y="558800"/>
            <a:ext cx="49263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7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200894-54EE-4685-BA0B-DEF2D74B0418}"/>
              </a:ext>
            </a:extLst>
          </p:cNvPr>
          <p:cNvSpPr/>
          <p:nvPr/>
        </p:nvSpPr>
        <p:spPr>
          <a:xfrm>
            <a:off x="0" y="-965200"/>
            <a:ext cx="12192000" cy="7823200"/>
          </a:xfrm>
          <a:prstGeom prst="rect">
            <a:avLst/>
          </a:prstGeom>
          <a:solidFill>
            <a:srgbClr val="043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F89F5C-02F8-4A4C-BA65-967978E4EB2C}"/>
              </a:ext>
            </a:extLst>
          </p:cNvPr>
          <p:cNvSpPr txBox="1"/>
          <p:nvPr/>
        </p:nvSpPr>
        <p:spPr>
          <a:xfrm>
            <a:off x="3007360" y="-848360"/>
            <a:ext cx="632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Qui sommes nous?</a:t>
            </a:r>
          </a:p>
        </p:txBody>
      </p:sp>
      <p:pic>
        <p:nvPicPr>
          <p:cNvPr id="3" name="Image 2" descr="Une image contenant texte, ciel, personne&#10;&#10;Description générée automatiquement">
            <a:extLst>
              <a:ext uri="{FF2B5EF4-FFF2-40B4-BE49-F238E27FC236}">
                <a16:creationId xmlns:a16="http://schemas.microsoft.com/office/drawing/2014/main" id="{E28BFFEA-206E-449C-850D-927ADC93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79413"/>
            <a:ext cx="4201913" cy="4194175"/>
          </a:xfrm>
          <a:prstGeom prst="rect">
            <a:avLst/>
          </a:prstGeom>
        </p:spPr>
      </p:pic>
      <p:pic>
        <p:nvPicPr>
          <p:cNvPr id="5" name="Image 4" descr="Une image contenant volant, ciel, extérieur, oiseau&#10;&#10;Description générée automatiquement">
            <a:extLst>
              <a:ext uri="{FF2B5EF4-FFF2-40B4-BE49-F238E27FC236}">
                <a16:creationId xmlns:a16="http://schemas.microsoft.com/office/drawing/2014/main" id="{7C637089-3A24-4171-860F-FFCC9294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59" y="234950"/>
            <a:ext cx="4206241" cy="4279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4F0219-AEB7-49A1-AC14-08C80010A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37" r="15242" b="12465"/>
          <a:stretch/>
        </p:blipFill>
        <p:spPr>
          <a:xfrm>
            <a:off x="2952750" y="4810125"/>
            <a:ext cx="6286501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263650"/>
            <a:ext cx="7906540" cy="2190750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b="1" dirty="0">
                <a:effectLst/>
                <a:latin typeface="Brush Script MT" panose="03060802040406070304" pitchFamily="66" charset="0"/>
                <a:ea typeface="Yu Mincho" panose="02020400000000000000" pitchFamily="18" charset="-128"/>
                <a:cs typeface="Calibri" panose="020F0502020204030204" pitchFamily="34" charset="0"/>
              </a:rPr>
              <a:t>Elle s’appelait </a:t>
            </a:r>
            <a:r>
              <a:rPr lang="fr-FR" sz="3200" b="1" dirty="0">
                <a:solidFill>
                  <a:srgbClr val="006600"/>
                </a:solidFill>
                <a:effectLst/>
                <a:latin typeface="Brush Script MT" panose="03060802040406070304" pitchFamily="66" charset="0"/>
                <a:ea typeface="Yu Mincho" panose="02020400000000000000" pitchFamily="18" charset="-128"/>
                <a:cs typeface="Calibri" panose="020F0502020204030204" pitchFamily="34" charset="0"/>
              </a:rPr>
              <a:t>Philo</a:t>
            </a:r>
            <a:r>
              <a:rPr lang="fr-FR" sz="3200" b="1" dirty="0">
                <a:effectLst/>
                <a:latin typeface="Brush Script MT" panose="03060802040406070304" pitchFamily="66" charset="0"/>
                <a:ea typeface="Yu Mincho" panose="02020400000000000000" pitchFamily="18" charset="-128"/>
                <a:cs typeface="Calibri" panose="020F0502020204030204" pitchFamily="34" charset="0"/>
              </a:rPr>
              <a:t>… C’était ma Mémé.</a:t>
            </a:r>
            <a:endParaRPr lang="fr-FR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Ses dernières années sur cette terre m’ont fait prendre conscience du besoin de développer les solutions facilitant la prise en charge de nos parents âgés en Afrique.</a:t>
            </a:r>
            <a:endParaRPr lang="fr-FR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 effet chaque étape de la perte d’autonomie de Mémé a été compliquée : Où acheter les protections adultes, le fauteuil roulant ? Où trouver un hôpital avec </a:t>
            </a:r>
            <a:r>
              <a:rPr lang="fr-FR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un centre spécialisé en gériatrie ?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FR" sz="2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043106"/>
                </a:solidFill>
              </a:rPr>
              <a:t>Notre histoire</a:t>
            </a:r>
            <a:br>
              <a:rPr lang="fr-FR" dirty="0"/>
            </a:br>
            <a:endParaRPr lang="fr-FR" dirty="0"/>
          </a:p>
        </p:txBody>
      </p:sp>
      <p:pic>
        <p:nvPicPr>
          <p:cNvPr id="8" name="Espace réservé pour une image  7" descr="Une image contenant texte, ciel, personne&#10;&#10;Description générée automatiquement">
            <a:extLst>
              <a:ext uri="{FF2B5EF4-FFF2-40B4-BE49-F238E27FC236}">
                <a16:creationId xmlns:a16="http://schemas.microsoft.com/office/drawing/2014/main" id="{AD8A37DF-82C2-4F75-8961-9B2FD4C281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" b="935"/>
          <a:stretch>
            <a:fillRect/>
          </a:stretch>
        </p:blipFill>
        <p:spPr/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4357E75-FB5E-482D-BB19-BC4D0429144E}"/>
              </a:ext>
            </a:extLst>
          </p:cNvPr>
          <p:cNvSpPr txBox="1"/>
          <p:nvPr/>
        </p:nvSpPr>
        <p:spPr>
          <a:xfrm>
            <a:off x="431800" y="4345596"/>
            <a:ext cx="11633200" cy="2628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…. A chaque fois l’information a été difficile et longue à trouver. </a:t>
            </a:r>
            <a:endParaRPr lang="fr-FR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Cette expérience m’a permis de faire les constats suivants :</a:t>
            </a:r>
            <a:endParaRPr lang="fr-FR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Il reste beaucoup à faire en ce qui concerne une prise en charge professionnelle des personnes âgées en Afrique subsaharienne. </a:t>
            </a:r>
            <a:r>
              <a:rPr lang="fr-FR" sz="2000" u="sng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Cependant</a:t>
            </a: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il existe des services et alternatives développés localement.</a:t>
            </a:r>
            <a:endParaRPr lang="fr-FR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800100" lvl="1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Les solutions déjà existantes sont peu connues et l’information sur ce sujet est difficilement accessible. </a:t>
            </a:r>
            <a:endParaRPr lang="fr-FR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endParaRPr lang="fr-FR" sz="7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4310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 l’ère d’internet, l’accès à l’information aurait dû être plus facile. </a:t>
            </a:r>
            <a:endParaRPr lang="fr-FR" sz="2000" b="1" dirty="0">
              <a:solidFill>
                <a:srgbClr val="04310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043106"/>
                </a:solidFill>
              </a:rPr>
              <a:t>Notre VISION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5EA14F-774E-41E7-A169-2127D0AD8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86235"/>
            <a:ext cx="9363075" cy="45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solidFill>
            <a:srgbClr val="04310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Notre OBJECTIF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intérieur, rayon, ordinateur&#10;&#10;Description générée automatiquement">
            <a:extLst>
              <a:ext uri="{FF2B5EF4-FFF2-40B4-BE49-F238E27FC236}">
                <a16:creationId xmlns:a16="http://schemas.microsoft.com/office/drawing/2014/main" id="{D43999A1-DC2D-43E6-9372-BF60A925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99" y="643466"/>
            <a:ext cx="3717133" cy="55687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A7BCCB-CEB0-4515-91BB-45661ACD18B7}"/>
              </a:ext>
            </a:extLst>
          </p:cNvPr>
          <p:cNvSpPr txBox="1"/>
          <p:nvPr/>
        </p:nvSpPr>
        <p:spPr>
          <a:xfrm>
            <a:off x="4826000" y="1605011"/>
            <a:ext cx="3098800" cy="4203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857250" algn="l"/>
              </a:tabLst>
            </a:pPr>
            <a:r>
              <a:rPr lang="fr-FR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aire de la plateforme </a:t>
            </a:r>
            <a:r>
              <a:rPr lang="fr-FR" sz="2000" b="1" dirty="0">
                <a:solidFill>
                  <a:srgbClr val="04310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Maison Philo</a:t>
            </a: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857250" algn="l"/>
              </a:tabLst>
            </a:pPr>
            <a:r>
              <a:rPr lang="fr-FR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 espace collaboratif incontournable qui reporte toute information ou proposition de services pouvant aider à améliorer la vie d'un Papy ou d'une Mamie en Afrique subsaharienne francophone. </a:t>
            </a:r>
            <a:endParaRPr lang="fr-FR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857250" algn="l"/>
              </a:tabLst>
            </a:pPr>
            <a:endParaRPr lang="fr-FR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0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28A5022-963B-48F3-B8AA-1AC40853EB72}"/>
              </a:ext>
            </a:extLst>
          </p:cNvPr>
          <p:cNvSpPr txBox="1"/>
          <p:nvPr/>
        </p:nvSpPr>
        <p:spPr>
          <a:xfrm>
            <a:off x="635000" y="602734"/>
            <a:ext cx="673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Commerces spécialisés  </a:t>
            </a:r>
          </a:p>
        </p:txBody>
      </p:sp>
    </p:spTree>
    <p:extLst>
      <p:ext uri="{BB962C8B-B14F-4D97-AF65-F5344CB8AC3E}">
        <p14:creationId xmlns:p14="http://schemas.microsoft.com/office/powerpoint/2010/main" val="7596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C86BCA-2190-4B01-9735-F46FD8A4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80975"/>
            <a:ext cx="9744075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arré corné 4">
            <a:extLst>
              <a:ext uri="{FF2B5EF4-FFF2-40B4-BE49-F238E27FC236}">
                <a16:creationId xmlns:a16="http://schemas.microsoft.com/office/drawing/2014/main" id="{EE2F286C-C2D8-43A6-B8EF-FA05C2283351}"/>
              </a:ext>
            </a:extLst>
          </p:cNvPr>
          <p:cNvSpPr/>
          <p:nvPr/>
        </p:nvSpPr>
        <p:spPr>
          <a:xfrm>
            <a:off x="9144000" y="5638800"/>
            <a:ext cx="1824037" cy="1038225"/>
          </a:xfrm>
          <a:prstGeom prst="foldedCorner">
            <a:avLst/>
          </a:prstGeom>
          <a:solidFill>
            <a:srgbClr val="043106">
              <a:alpha val="80000"/>
            </a:srgbClr>
          </a:solidFill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savoir plus sur </a:t>
            </a:r>
            <a:r>
              <a:rPr lang="fr-FR" b="1" dirty="0"/>
              <a:t>Maison Philo</a:t>
            </a:r>
          </a:p>
        </p:txBody>
      </p:sp>
    </p:spTree>
    <p:extLst>
      <p:ext uri="{BB962C8B-B14F-4D97-AF65-F5344CB8AC3E}">
        <p14:creationId xmlns:p14="http://schemas.microsoft.com/office/powerpoint/2010/main" val="343918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F4317-3E26-4408-8903-517B10ED9B8F}"/>
              </a:ext>
            </a:extLst>
          </p:cNvPr>
          <p:cNvSpPr/>
          <p:nvPr/>
        </p:nvSpPr>
        <p:spPr>
          <a:xfrm>
            <a:off x="152400" y="538163"/>
            <a:ext cx="62077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« </a:t>
            </a:r>
            <a:r>
              <a:rPr lang="fr-FR" sz="2400" b="1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D’ici 2030</a:t>
            </a:r>
            <a:r>
              <a:rPr lang="fr-FR" sz="2400" b="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, le nombre de </a:t>
            </a:r>
            <a:r>
              <a:rPr lang="fr-FR" sz="2400" b="1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personnes âgées de 60 ans </a:t>
            </a:r>
            <a:r>
              <a:rPr lang="fr-FR" sz="2400" b="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et plus </a:t>
            </a:r>
            <a:r>
              <a:rPr lang="fr-FR" sz="240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– dans le </a:t>
            </a:r>
            <a:r>
              <a:rPr lang="fr-FR" sz="2400" i="0" dirty="0">
                <a:solidFill>
                  <a:schemeClr val="accent4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monde</a:t>
            </a:r>
            <a:r>
              <a:rPr lang="fr-FR" sz="240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 -</a:t>
            </a:r>
            <a:r>
              <a:rPr lang="fr-FR" sz="2400" b="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 aura </a:t>
            </a:r>
            <a:r>
              <a:rPr lang="fr-FR" sz="2400" b="1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augmenté de 34%</a:t>
            </a:r>
            <a:r>
              <a:rPr lang="fr-FR" sz="2400" b="0" i="0" dirty="0">
                <a:solidFill>
                  <a:srgbClr val="043106"/>
                </a:solidFill>
                <a:effectLst/>
                <a:latin typeface="Comic Sans MS" panose="030F0702030302020204" pitchFamily="66" charset="0"/>
              </a:rPr>
              <a:t> passant de 1 milliard en 2019 à 1,4 milliard. »</a:t>
            </a:r>
          </a:p>
          <a:p>
            <a:pPr algn="r"/>
            <a:endParaRPr lang="fr-FR" sz="2400" dirty="0">
              <a:solidFill>
                <a:srgbClr val="043106"/>
              </a:solidFill>
              <a:latin typeface="Comic Sans MS" panose="030F0702030302020204" pitchFamily="66" charset="0"/>
            </a:endParaRPr>
          </a:p>
          <a:p>
            <a:pPr algn="r"/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Extrait du rapport de l’Organisation Mondiale de la Santé (OMS) « Décennie pour le vieillissement en bonne santé 2020-2030 »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F13C24-E881-4193-830F-57DD735A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8163"/>
            <a:ext cx="4848225" cy="41052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igne Moins 4">
            <a:extLst>
              <a:ext uri="{FF2B5EF4-FFF2-40B4-BE49-F238E27FC236}">
                <a16:creationId xmlns:a16="http://schemas.microsoft.com/office/drawing/2014/main" id="{A0FBE1F8-649C-4A28-A353-4C4F7FE9EA2A}"/>
              </a:ext>
            </a:extLst>
          </p:cNvPr>
          <p:cNvSpPr/>
          <p:nvPr/>
        </p:nvSpPr>
        <p:spPr>
          <a:xfrm>
            <a:off x="611187" y="2969260"/>
            <a:ext cx="6477000" cy="419100"/>
          </a:xfrm>
          <a:prstGeom prst="mathMinus">
            <a:avLst/>
          </a:prstGeom>
          <a:solidFill>
            <a:schemeClr val="accent4">
              <a:lumMod val="75000"/>
              <a:alpha val="29000"/>
            </a:schemeClr>
          </a:solidFill>
          <a:ln w="0">
            <a:solidFill>
              <a:schemeClr val="accent4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B18E85-1E87-422F-A7A2-65166523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06400"/>
            <a:ext cx="4876800" cy="4114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3327F-F1DB-4C18-B143-2A099B293ED2}"/>
              </a:ext>
            </a:extLst>
          </p:cNvPr>
          <p:cNvSpPr/>
          <p:nvPr/>
        </p:nvSpPr>
        <p:spPr>
          <a:xfrm>
            <a:off x="5435600" y="174439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2400" dirty="0">
                <a:solidFill>
                  <a:srgbClr val="043106"/>
                </a:solidFill>
                <a:latin typeface="Comic Sans MS" panose="030F0702030302020204" pitchFamily="66" charset="0"/>
              </a:rPr>
              <a:t>« Le </a:t>
            </a:r>
            <a:r>
              <a:rPr lang="fr-FR" sz="2400" b="1" dirty="0">
                <a:solidFill>
                  <a:srgbClr val="043106"/>
                </a:solidFill>
                <a:latin typeface="Comic Sans MS" panose="030F0702030302020204" pitchFamily="66" charset="0"/>
              </a:rPr>
              <a:t>quasi triplement </a:t>
            </a:r>
            <a:r>
              <a:rPr lang="fr-FR" sz="2400" dirty="0">
                <a:solidFill>
                  <a:srgbClr val="043106"/>
                </a:solidFill>
                <a:latin typeface="Comic Sans MS" panose="030F0702030302020204" pitchFamily="66" charset="0"/>
              </a:rPr>
              <a:t>du nombre de </a:t>
            </a:r>
            <a:r>
              <a:rPr lang="fr-FR" sz="2400" b="1" dirty="0">
                <a:solidFill>
                  <a:srgbClr val="043106"/>
                </a:solidFill>
                <a:latin typeface="Comic Sans MS" panose="030F0702030302020204" pitchFamily="66" charset="0"/>
              </a:rPr>
              <a:t>personnes de 60 ans &amp; plus </a:t>
            </a:r>
            <a:r>
              <a:rPr lang="fr-FR" sz="2400" dirty="0">
                <a:solidFill>
                  <a:srgbClr val="043106"/>
                </a:solidFill>
                <a:latin typeface="Comic Sans MS" panose="030F0702030302020204" pitchFamily="66" charset="0"/>
              </a:rPr>
              <a:t>est prévu pour presque toutes les zones d’</a:t>
            </a:r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Afrique</a:t>
            </a:r>
            <a:r>
              <a:rPr lang="fr-FR" sz="2400" dirty="0">
                <a:solidFill>
                  <a:srgbClr val="043106"/>
                </a:solidFill>
                <a:latin typeface="Comic Sans MS" panose="030F0702030302020204" pitchFamily="66" charset="0"/>
              </a:rPr>
              <a:t> </a:t>
            </a:r>
            <a:r>
              <a:rPr lang="fr-FR" sz="2400" b="1" dirty="0">
                <a:solidFill>
                  <a:srgbClr val="043106"/>
                </a:solidFill>
                <a:latin typeface="Comic Sans MS" panose="030F0702030302020204" pitchFamily="66" charset="0"/>
              </a:rPr>
              <a:t>d’ici à 2050 </a:t>
            </a:r>
            <a:r>
              <a:rPr lang="fr-FR" sz="2400" dirty="0">
                <a:solidFill>
                  <a:srgbClr val="043106"/>
                </a:solidFill>
                <a:latin typeface="Comic Sans MS" panose="030F0702030302020204" pitchFamily="66" charset="0"/>
              </a:rPr>
              <a:t>»</a:t>
            </a:r>
            <a:endParaRPr lang="fr-FR" sz="3200" b="0" i="0" dirty="0">
              <a:solidFill>
                <a:srgbClr val="043106"/>
              </a:solidFill>
              <a:effectLst/>
              <a:latin typeface="Comic Sans MS" panose="030F0702030302020204" pitchFamily="66" charset="0"/>
            </a:endParaRPr>
          </a:p>
          <a:p>
            <a:pPr algn="r"/>
            <a:endParaRPr lang="fr-FR" sz="2400" dirty="0">
              <a:solidFill>
                <a:srgbClr val="043106"/>
              </a:solidFill>
              <a:latin typeface="Comic Sans MS" panose="030F0702030302020204" pitchFamily="66" charset="0"/>
            </a:endParaRPr>
          </a:p>
          <a:p>
            <a:pPr algn="r"/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Extrait du rapport « 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</a:rPr>
              <a:t>Africa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</a:rPr>
              <a:t>Aging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: 2020 – International Population Reports – Septembre 2020 »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fr-FR" sz="2400" dirty="0">
              <a:solidFill>
                <a:srgbClr val="043106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 : carré corné 6">
            <a:extLst>
              <a:ext uri="{FF2B5EF4-FFF2-40B4-BE49-F238E27FC236}">
                <a16:creationId xmlns:a16="http://schemas.microsoft.com/office/drawing/2014/main" id="{FD8413BB-CB12-4F45-A005-2B522502550E}"/>
              </a:ext>
            </a:extLst>
          </p:cNvPr>
          <p:cNvSpPr/>
          <p:nvPr/>
        </p:nvSpPr>
        <p:spPr>
          <a:xfrm>
            <a:off x="10261600" y="4680575"/>
            <a:ext cx="1824037" cy="1038225"/>
          </a:xfrm>
          <a:prstGeom prst="foldedCorner">
            <a:avLst/>
          </a:prstGeom>
          <a:solidFill>
            <a:srgbClr val="043106">
              <a:alpha val="80000"/>
            </a:srgbClr>
          </a:solidFill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savoir plus sur </a:t>
            </a:r>
            <a:r>
              <a:rPr lang="fr-FR" b="1" dirty="0"/>
              <a:t>Le vieillissement</a:t>
            </a: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B792BD2-AD54-46A9-A51A-F2845A5186B3}"/>
              </a:ext>
            </a:extLst>
          </p:cNvPr>
          <p:cNvSpPr/>
          <p:nvPr/>
        </p:nvSpPr>
        <p:spPr>
          <a:xfrm>
            <a:off x="5806440" y="4064000"/>
            <a:ext cx="6477000" cy="419100"/>
          </a:xfrm>
          <a:prstGeom prst="mathMinus">
            <a:avLst/>
          </a:prstGeom>
          <a:solidFill>
            <a:schemeClr val="accent4">
              <a:lumMod val="75000"/>
              <a:alpha val="29000"/>
            </a:schemeClr>
          </a:solidFill>
          <a:ln w="0">
            <a:solidFill>
              <a:schemeClr val="accent4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F1C145-52DE-4ACF-A296-A165BF033677}"/>
              </a:ext>
            </a:extLst>
          </p:cNvPr>
          <p:cNvSpPr/>
          <p:nvPr/>
        </p:nvSpPr>
        <p:spPr>
          <a:xfrm>
            <a:off x="0" y="0"/>
            <a:ext cx="12192000" cy="3261360"/>
          </a:xfrm>
          <a:prstGeom prst="rect">
            <a:avLst/>
          </a:prstGeom>
          <a:solidFill>
            <a:srgbClr val="043106">
              <a:alpha val="42000"/>
            </a:srgbClr>
          </a:solidFill>
          <a:ln>
            <a:solidFill>
              <a:srgbClr val="043106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D1B74E1-3AEB-41C3-B16C-69B5DC74011A}"/>
              </a:ext>
            </a:extLst>
          </p:cNvPr>
          <p:cNvSpPr/>
          <p:nvPr/>
        </p:nvSpPr>
        <p:spPr>
          <a:xfrm>
            <a:off x="3830320" y="101600"/>
            <a:ext cx="4114800" cy="269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532340-2052-4470-937E-75A221C4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28" y="373443"/>
            <a:ext cx="2164785" cy="2038356"/>
          </a:xfrm>
          <a:prstGeom prst="rect">
            <a:avLst/>
          </a:prstGeom>
        </p:spPr>
      </p:pic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E6FA910E-EF2F-4BA1-95CD-76A583236655}"/>
              </a:ext>
            </a:extLst>
          </p:cNvPr>
          <p:cNvSpPr/>
          <p:nvPr/>
        </p:nvSpPr>
        <p:spPr>
          <a:xfrm>
            <a:off x="10367963" y="2223135"/>
            <a:ext cx="1824037" cy="1038225"/>
          </a:xfrm>
          <a:prstGeom prst="foldedCorner">
            <a:avLst/>
          </a:prstGeom>
          <a:solidFill>
            <a:srgbClr val="043106">
              <a:alpha val="80000"/>
            </a:srgbClr>
          </a:solidFill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Télécharger       </a:t>
            </a:r>
            <a:r>
              <a:rPr lang="fr-FR" b="1" dirty="0"/>
              <a:t>Notre e-book</a:t>
            </a:r>
          </a:p>
        </p:txBody>
      </p:sp>
    </p:spTree>
    <p:extLst>
      <p:ext uri="{BB962C8B-B14F-4D97-AF65-F5344CB8AC3E}">
        <p14:creationId xmlns:p14="http://schemas.microsoft.com/office/powerpoint/2010/main" val="29895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7834D-A341-498B-BEDE-79509C995CDF}"/>
              </a:ext>
            </a:extLst>
          </p:cNvPr>
          <p:cNvSpPr/>
          <p:nvPr/>
        </p:nvSpPr>
        <p:spPr>
          <a:xfrm>
            <a:off x="0" y="690880"/>
            <a:ext cx="12192000" cy="3566160"/>
          </a:xfrm>
          <a:prstGeom prst="rect">
            <a:avLst/>
          </a:prstGeom>
          <a:solidFill>
            <a:srgbClr val="043106"/>
          </a:solidFill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43106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259266-C664-4729-AF87-D76370600A1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1916" r="2540"/>
          <a:stretch/>
        </p:blipFill>
        <p:spPr bwMode="auto">
          <a:xfrm>
            <a:off x="5214153" y="1746250"/>
            <a:ext cx="1138555" cy="1184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92F634-211F-429C-919D-1ACD4286F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6" t="-16054" b="12380"/>
          <a:stretch/>
        </p:blipFill>
        <p:spPr>
          <a:xfrm>
            <a:off x="5421237" y="2968696"/>
            <a:ext cx="724386" cy="4024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3B8350-9F2B-4219-8FB1-639BAD0CECD5}"/>
              </a:ext>
            </a:extLst>
          </p:cNvPr>
          <p:cNvSpPr txBox="1"/>
          <p:nvPr/>
        </p:nvSpPr>
        <p:spPr>
          <a:xfrm>
            <a:off x="3916680" y="904240"/>
            <a:ext cx="435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© 2022 </a:t>
            </a:r>
            <a:r>
              <a:rPr lang="fr-FR" sz="2000" i="1" dirty="0">
                <a:solidFill>
                  <a:schemeClr val="bg1"/>
                </a:solidFill>
              </a:rPr>
              <a:t>Maison Philo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531FC4-69CC-486B-A2CE-1A6E08660222}"/>
              </a:ext>
            </a:extLst>
          </p:cNvPr>
          <p:cNvSpPr txBox="1"/>
          <p:nvPr/>
        </p:nvSpPr>
        <p:spPr>
          <a:xfrm>
            <a:off x="1902999" y="1304052"/>
            <a:ext cx="838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E7800"/>
                </a:solidFill>
              </a:rPr>
              <a:t>A propos de nous     Plan du site    Conditions générales de vente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D66882-2F15-4324-AEF0-AEB18E57801A}"/>
              </a:ext>
            </a:extLst>
          </p:cNvPr>
          <p:cNvCxnSpPr>
            <a:cxnSpLocks/>
          </p:cNvCxnSpPr>
          <p:nvPr/>
        </p:nvCxnSpPr>
        <p:spPr>
          <a:xfrm>
            <a:off x="4471329" y="1364212"/>
            <a:ext cx="0" cy="307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0D94E8E-69B6-4E03-8AA4-221FE4D90E35}"/>
              </a:ext>
            </a:extLst>
          </p:cNvPr>
          <p:cNvCxnSpPr>
            <a:cxnSpLocks/>
          </p:cNvCxnSpPr>
          <p:nvPr/>
        </p:nvCxnSpPr>
        <p:spPr>
          <a:xfrm>
            <a:off x="6179847" y="1364211"/>
            <a:ext cx="0" cy="307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6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01E7D339-F0F5-4822-919F-3998DD62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1" y="-1270"/>
            <a:ext cx="1910080" cy="12713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BC4CCE-A238-4A30-B464-C780D69AAB8A}"/>
              </a:ext>
            </a:extLst>
          </p:cNvPr>
          <p:cNvSpPr txBox="1"/>
          <p:nvPr/>
        </p:nvSpPr>
        <p:spPr>
          <a:xfrm>
            <a:off x="3241040" y="-1905"/>
            <a:ext cx="7934960" cy="1261884"/>
          </a:xfrm>
          <a:prstGeom prst="rect">
            <a:avLst/>
          </a:prstGeom>
          <a:solidFill>
            <a:srgbClr val="043106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Téléchargez notre e-book</a:t>
            </a:r>
          </a:p>
          <a:p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5780359-ED79-485F-8EE2-3A694273D5C3}"/>
              </a:ext>
            </a:extLst>
          </p:cNvPr>
          <p:cNvSpPr/>
          <p:nvPr/>
        </p:nvSpPr>
        <p:spPr>
          <a:xfrm>
            <a:off x="7787640" y="729615"/>
            <a:ext cx="3180080" cy="375920"/>
          </a:xfrm>
          <a:prstGeom prst="roundRect">
            <a:avLst/>
          </a:prstGeom>
          <a:solidFill>
            <a:srgbClr val="04310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Sélectionnez un pays</a:t>
            </a:r>
          </a:p>
        </p:txBody>
      </p:sp>
      <p:pic>
        <p:nvPicPr>
          <p:cNvPr id="1026" name="Picture 2" descr="maisonphilo">
            <a:extLst>
              <a:ext uri="{FF2B5EF4-FFF2-40B4-BE49-F238E27FC236}">
                <a16:creationId xmlns:a16="http://schemas.microsoft.com/office/drawing/2014/main" id="{8F303FA4-547E-4FBD-9898-FF6F08D7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144081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DF8E37-1D43-46AB-B3B8-43C77362C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197" y="1413221"/>
            <a:ext cx="705803" cy="6416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587FFB2-D508-4E83-848F-C577325403E2}"/>
              </a:ext>
            </a:extLst>
          </p:cNvPr>
          <p:cNvSpPr txBox="1"/>
          <p:nvPr/>
        </p:nvSpPr>
        <p:spPr>
          <a:xfrm>
            <a:off x="7508240" y="1490345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Partagez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vos infos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705DC5D-ECDC-4859-AD22-327814B3BF1F}"/>
              </a:ext>
            </a:extLst>
          </p:cNvPr>
          <p:cNvSpPr/>
          <p:nvPr/>
        </p:nvSpPr>
        <p:spPr>
          <a:xfrm>
            <a:off x="9032240" y="1591945"/>
            <a:ext cx="2153920" cy="365760"/>
          </a:xfrm>
          <a:prstGeom prst="roundRect">
            <a:avLst/>
          </a:prstGeom>
          <a:solidFill>
            <a:srgbClr val="04310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Connectez-vous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223CB0-985F-4662-A759-3B337ED99285}"/>
              </a:ext>
            </a:extLst>
          </p:cNvPr>
          <p:cNvSpPr/>
          <p:nvPr/>
        </p:nvSpPr>
        <p:spPr>
          <a:xfrm>
            <a:off x="1304926" y="3648076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Hôpitaux &amp; Centres médicaux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7C367E6-A68E-47B4-A1FB-1F52253C10EC}"/>
              </a:ext>
            </a:extLst>
          </p:cNvPr>
          <p:cNvSpPr/>
          <p:nvPr/>
        </p:nvSpPr>
        <p:spPr>
          <a:xfrm>
            <a:off x="3867151" y="3657601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Commerces spécialisés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CF48585-439E-4906-BAD7-E3DE0BF947D8}"/>
              </a:ext>
            </a:extLst>
          </p:cNvPr>
          <p:cNvSpPr/>
          <p:nvPr/>
        </p:nvSpPr>
        <p:spPr>
          <a:xfrm>
            <a:off x="6448426" y="3657601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Annuaire spécialistes locaux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8CCE8DB-DAB9-48F0-B0EF-B8D8E8513A37}"/>
              </a:ext>
            </a:extLst>
          </p:cNvPr>
          <p:cNvSpPr/>
          <p:nvPr/>
        </p:nvSpPr>
        <p:spPr>
          <a:xfrm>
            <a:off x="9134476" y="3648076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Annuaire associations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BD32DED-2144-44A5-BE44-315BBCA436C2}"/>
              </a:ext>
            </a:extLst>
          </p:cNvPr>
          <p:cNvSpPr/>
          <p:nvPr/>
        </p:nvSpPr>
        <p:spPr>
          <a:xfrm>
            <a:off x="1314451" y="4486276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Offres de services dédiés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52116D7-CE60-4A6D-AE76-7D8D7702A9FF}"/>
              </a:ext>
            </a:extLst>
          </p:cNvPr>
          <p:cNvSpPr/>
          <p:nvPr/>
        </p:nvSpPr>
        <p:spPr>
          <a:xfrm>
            <a:off x="3876676" y="4495801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Dispositifs étatiques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080E264-32A4-4E82-B0DD-09DBC538FAD6}"/>
              </a:ext>
            </a:extLst>
          </p:cNvPr>
          <p:cNvSpPr/>
          <p:nvPr/>
        </p:nvSpPr>
        <p:spPr>
          <a:xfrm>
            <a:off x="6457951" y="4495801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82632DC-9105-4DE8-909C-262CBFB9893D}"/>
              </a:ext>
            </a:extLst>
          </p:cNvPr>
          <p:cNvSpPr/>
          <p:nvPr/>
        </p:nvSpPr>
        <p:spPr>
          <a:xfrm>
            <a:off x="9144001" y="4486276"/>
            <a:ext cx="2038350" cy="723899"/>
          </a:xfrm>
          <a:prstGeom prst="roundRect">
            <a:avLst/>
          </a:prstGeom>
          <a:noFill/>
          <a:ln>
            <a:solidFill>
              <a:srgbClr val="043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Plus …</a:t>
            </a:r>
          </a:p>
        </p:txBody>
      </p:sp>
      <p:pic>
        <p:nvPicPr>
          <p:cNvPr id="27" name="Image 26" descr="Une image contenant chapeau, portant, sombre, fermer&#10;&#10;Description générée automatiquement">
            <a:extLst>
              <a:ext uri="{FF2B5EF4-FFF2-40B4-BE49-F238E27FC236}">
                <a16:creationId xmlns:a16="http://schemas.microsoft.com/office/drawing/2014/main" id="{33EDACC2-FAEE-40B3-B60D-6F0A4D712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35600"/>
            <a:ext cx="9956800" cy="1422400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B0FED98-459B-4D1A-9B9D-59515540D4BC}"/>
              </a:ext>
            </a:extLst>
          </p:cNvPr>
          <p:cNvSpPr/>
          <p:nvPr/>
        </p:nvSpPr>
        <p:spPr>
          <a:xfrm>
            <a:off x="4457700" y="5956300"/>
            <a:ext cx="4292600" cy="469900"/>
          </a:xfrm>
          <a:prstGeom prst="roundRect">
            <a:avLst/>
          </a:prstGeom>
          <a:solidFill>
            <a:srgbClr val="E9FDEA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43106"/>
                </a:solidFill>
              </a:rPr>
              <a:t>Votre recherche concerne quel pays?</a:t>
            </a:r>
          </a:p>
        </p:txBody>
      </p:sp>
      <p:pic>
        <p:nvPicPr>
          <p:cNvPr id="1028" name="Picture 4" descr="Loupe et recherche icône couleur verte">
            <a:extLst>
              <a:ext uri="{FF2B5EF4-FFF2-40B4-BE49-F238E27FC236}">
                <a16:creationId xmlns:a16="http://schemas.microsoft.com/office/drawing/2014/main" id="{75C9BA27-A29A-49EB-93E7-E251771A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9" y="6007099"/>
            <a:ext cx="398463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ZoneTexte 1023">
            <a:extLst>
              <a:ext uri="{FF2B5EF4-FFF2-40B4-BE49-F238E27FC236}">
                <a16:creationId xmlns:a16="http://schemas.microsoft.com/office/drawing/2014/main" id="{546F3313-77B4-4E3E-8413-DAF39AC399A5}"/>
              </a:ext>
            </a:extLst>
          </p:cNvPr>
          <p:cNvSpPr txBox="1"/>
          <p:nvPr/>
        </p:nvSpPr>
        <p:spPr>
          <a:xfrm>
            <a:off x="1282700" y="2705100"/>
            <a:ext cx="66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9E7800"/>
                </a:solidFill>
              </a:rPr>
              <a:t>Informations par thématique:</a:t>
            </a:r>
          </a:p>
        </p:txBody>
      </p:sp>
    </p:spTree>
    <p:extLst>
      <p:ext uri="{BB962C8B-B14F-4D97-AF65-F5344CB8AC3E}">
        <p14:creationId xmlns:p14="http://schemas.microsoft.com/office/powerpoint/2010/main" val="214994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F0ABB9-3E2A-4D75-8839-F8C1753CCFF1}"/>
              </a:ext>
            </a:extLst>
          </p:cNvPr>
          <p:cNvSpPr txBox="1"/>
          <p:nvPr/>
        </p:nvSpPr>
        <p:spPr>
          <a:xfrm>
            <a:off x="520700" y="63500"/>
            <a:ext cx="112522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Les informations reportées ci-dessous ont été obtenues grâce à des campagnes de collecte d’information que nous avons menées via des questionnaires et des interviews.</a:t>
            </a:r>
          </a:p>
          <a:p>
            <a:endParaRPr lang="fr-FR" sz="1000" dirty="0"/>
          </a:p>
          <a:p>
            <a:r>
              <a:rPr lang="fr-FR" sz="2000" b="1" dirty="0"/>
              <a:t>Nous avons besoin de vos commentaires et informations pour enrichir cette rubrique!</a:t>
            </a:r>
          </a:p>
        </p:txBody>
      </p:sp>
    </p:spTree>
    <p:extLst>
      <p:ext uri="{BB962C8B-B14F-4D97-AF65-F5344CB8AC3E}">
        <p14:creationId xmlns:p14="http://schemas.microsoft.com/office/powerpoint/2010/main" val="17655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894C9F-E540-4202-A993-84CF682A6931}"/>
              </a:ext>
            </a:extLst>
          </p:cNvPr>
          <p:cNvSpPr txBox="1"/>
          <p:nvPr/>
        </p:nvSpPr>
        <p:spPr>
          <a:xfrm>
            <a:off x="431800" y="12700"/>
            <a:ext cx="66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9E7800"/>
                </a:solidFill>
              </a:rPr>
              <a:t>Information par pays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B5D7AB-19EC-480C-80CE-2AA59C612010}"/>
              </a:ext>
            </a:extLst>
          </p:cNvPr>
          <p:cNvSpPr txBox="1"/>
          <p:nvPr/>
        </p:nvSpPr>
        <p:spPr>
          <a:xfrm>
            <a:off x="533400" y="838200"/>
            <a:ext cx="92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Côte d’Ivoire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531F1A-493E-4974-99D2-1A8925A0370F}"/>
              </a:ext>
            </a:extLst>
          </p:cNvPr>
          <p:cNvSpPr txBox="1"/>
          <p:nvPr/>
        </p:nvSpPr>
        <p:spPr>
          <a:xfrm>
            <a:off x="635000" y="1783834"/>
            <a:ext cx="673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Hôpitaux &amp; Centres médicaux </a:t>
            </a:r>
          </a:p>
        </p:txBody>
      </p:sp>
      <p:pic>
        <p:nvPicPr>
          <p:cNvPr id="15" name="Image 14" descr="Une image contenant texte, ciel, bâtiment, extérieur&#10;&#10;Description générée automatiquement">
            <a:extLst>
              <a:ext uri="{FF2B5EF4-FFF2-40B4-BE49-F238E27FC236}">
                <a16:creationId xmlns:a16="http://schemas.microsoft.com/office/drawing/2014/main" id="{A1BA38E1-0524-4F2F-A2A7-6222DC61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51" y="2158912"/>
            <a:ext cx="4838099" cy="350528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3B61C4C-F0D7-44AE-9CBF-8E9755297DFD}"/>
              </a:ext>
            </a:extLst>
          </p:cNvPr>
          <p:cNvSpPr txBox="1"/>
          <p:nvPr/>
        </p:nvSpPr>
        <p:spPr>
          <a:xfrm>
            <a:off x="723900" y="2451100"/>
            <a:ext cx="605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Centre Hospitalier et Universitaire d’Angré</a:t>
            </a:r>
          </a:p>
          <a:p>
            <a:r>
              <a:rPr lang="fr-FR" sz="2000" dirty="0"/>
              <a:t>Hôpital à Cocody, Abidjan, Côte d’Ivoire</a:t>
            </a:r>
          </a:p>
          <a:p>
            <a:r>
              <a:rPr lang="fr-FR" sz="2000" i="1" dirty="0"/>
              <a:t>Vous y trouverez un service gériatrie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Contact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: +225 2722496400 · info@chuangre.ci.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95B564-794D-4790-A2C3-1DCA6ABEBF6D}"/>
              </a:ext>
            </a:extLst>
          </p:cNvPr>
          <p:cNvSpPr txBox="1"/>
          <p:nvPr/>
        </p:nvSpPr>
        <p:spPr>
          <a:xfrm>
            <a:off x="758824" y="3974584"/>
            <a:ext cx="64674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Centre médical LIRING</a:t>
            </a:r>
            <a:endParaRPr lang="fr-FR" sz="2000" dirty="0"/>
          </a:p>
          <a:p>
            <a:r>
              <a:rPr lang="fr-FR" sz="2000" dirty="0"/>
              <a:t>Remblais BVD Cameroun Résidence LES ARCADES</a:t>
            </a:r>
          </a:p>
          <a:p>
            <a:r>
              <a:rPr lang="fr-FR" sz="2000" dirty="0"/>
              <a:t>Koumassi, Abidjan, Côte d’Ivoire</a:t>
            </a:r>
          </a:p>
          <a:p>
            <a:r>
              <a:rPr lang="fr-FR" sz="2000" i="1" dirty="0"/>
              <a:t>Vous y trouverez des médecins spécialisés en prise en charge gériatrique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Contact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: +225 21288402</a:t>
            </a:r>
          </a:p>
        </p:txBody>
      </p:sp>
    </p:spTree>
    <p:extLst>
      <p:ext uri="{BB962C8B-B14F-4D97-AF65-F5344CB8AC3E}">
        <p14:creationId xmlns:p14="http://schemas.microsoft.com/office/powerpoint/2010/main" val="2852846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614</Words>
  <Application>Microsoft Office PowerPoint</Application>
  <PresentationFormat>Grand écran</PresentationFormat>
  <Paragraphs>82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Comic Sans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Notre histoire </vt:lpstr>
      <vt:lpstr>Notre VISION </vt:lpstr>
      <vt:lpstr>Notre OBJECTIF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Nina Hermance TANO</dc:creator>
  <cp:lastModifiedBy>Nina Hermance TANO</cp:lastModifiedBy>
  <cp:revision>53</cp:revision>
  <dcterms:created xsi:type="dcterms:W3CDTF">2022-01-31T14:16:06Z</dcterms:created>
  <dcterms:modified xsi:type="dcterms:W3CDTF">2022-03-17T16:59:22Z</dcterms:modified>
</cp:coreProperties>
</file>