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7686F-4207-45AA-A6EA-0D65E9ECB1EE}" type="datetimeFigureOut">
              <a:rPr lang="ru-RU" smtClean="0"/>
              <a:pPr/>
              <a:t>06.08.2019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4724-C0A3-4B13-BE51-8873D31D6B6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4724-C0A3-4B13-BE51-8873D31D6B6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B38B-B5B9-4B39-A002-888B31F65EA8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FE84-E8F4-405A-97AA-5A35EC736435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0E76-30B8-497A-86BC-73B9558F9C09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12EE-3AC4-4D0D-A55E-CF91FB8F3523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437F-A0EF-4028-A952-6B97C3DA05D1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214B-C204-4A85-8D59-D6532BB08556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A635-1D4F-4864-BAEE-36F074361B5C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CD25-ABCB-488D-B9D5-4C165FA27EF6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EDBD-F58F-4AC5-86E6-3588BADDEC96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74B8-EBEE-438B-B608-F6D531441EB5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AF1C-AA8C-449F-A0BD-25B996751989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1098E-9E42-4E35-93A6-487D4F1E66FB}" type="datetime1">
              <a:rPr lang="ru-RU" smtClean="0"/>
              <a:pPr/>
              <a:t>06.08.2019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32B1-6DDB-4E90-B1D9-CB86A7F7BF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55576" y="1779662"/>
            <a:ext cx="7488832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  <a:ea typeface="+mj-ea"/>
                <a:cs typeface="+mj-cs"/>
              </a:rPr>
              <a:t>FIT DCS SERVER’S GUI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Bold SemiConden" pitchFamily="34" charset="0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94324" y="2499742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itchFamily="34" charset="0"/>
              </a:rPr>
              <a:t>FIT Collaboration meeting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>
                <a:latin typeface="Bahnschrift SemiCondensed" pitchFamily="34" charset="0"/>
              </a:rPr>
              <a:pPr/>
              <a:t>1</a:t>
            </a:fld>
            <a:endParaRPr lang="ru-RU" dirty="0">
              <a:latin typeface="Bahnschrift SemiCondensed" pitchFamily="34" charset="0"/>
            </a:endParaRPr>
          </a:p>
        </p:txBody>
      </p:sp>
      <p:pic>
        <p:nvPicPr>
          <p:cNvPr id="4098" name="Picture 2" descr="http://radecs2015.org/img/news/news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700" y="194907"/>
            <a:ext cx="1008652" cy="1080699"/>
          </a:xfrm>
          <a:prstGeom prst="rect">
            <a:avLst/>
          </a:prstGeom>
          <a:noFill/>
        </p:spPr>
      </p:pic>
      <p:pic>
        <p:nvPicPr>
          <p:cNvPr id="4100" name="Picture 4" descr="slider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4368" y="0"/>
            <a:ext cx="1100088" cy="1203598"/>
          </a:xfrm>
          <a:prstGeom prst="rect">
            <a:avLst/>
          </a:prstGeom>
          <a:noFill/>
        </p:spPr>
      </p:pic>
      <p:pic>
        <p:nvPicPr>
          <p:cNvPr id="4104" name="Picture 8" descr="http://holod-falcon.ru/assets/cache_image/articles/iyai-ran-mashinostroenie-i-osnastka/24-11-2017-fgbun_360x360_e8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23478"/>
            <a:ext cx="1080120" cy="108012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739547" y="2931790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dirty="0" smtClean="0">
                <a:latin typeface="Bahnschrift SemiCondensed" pitchFamily="34" charset="0"/>
              </a:rPr>
              <a:t>M. </a:t>
            </a:r>
            <a:r>
              <a:rPr lang="en-US" dirty="0" err="1" smtClean="0">
                <a:latin typeface="Bahnschrift SemiCondensed" pitchFamily="34" charset="0"/>
              </a:rPr>
              <a:t>Sukhanov</a:t>
            </a:r>
            <a:r>
              <a:rPr lang="en-US" dirty="0" smtClean="0">
                <a:latin typeface="Bahnschrift SemiCondensed" pitchFamily="34" charset="0"/>
              </a:rPr>
              <a:t>,  NRNU MEPHI</a:t>
            </a:r>
            <a:endParaRPr lang="ru-RU" dirty="0">
              <a:latin typeface="Bahnschrift SemiCondensed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4866501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</a:rPr>
              <a:t>7.08.2019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Bahnschrift SemiBold SemiConden" pitchFamily="34" charset="0"/>
              </a:rPr>
              <a:t>Main Window</a:t>
            </a:r>
            <a:endParaRPr lang="ru-RU" dirty="0">
              <a:latin typeface="Bahnschrift SemiBold SemiConden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>
                <a:latin typeface="Bahnschrift SemiCondensed" pitchFamily="34" charset="0"/>
              </a:rPr>
              <a:pPr/>
              <a:t>2</a:t>
            </a:fld>
            <a:endParaRPr lang="ru-RU" dirty="0">
              <a:latin typeface="Bahnschrift SemiCondensed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866501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</a:rPr>
              <a:t>7.08.2019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059582"/>
            <a:ext cx="815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ahnschrift SemiCondensed" pitchFamily="34" charset="0"/>
              </a:rPr>
              <a:t>The idea is to make a Server to control the transfer of parameters from DCS to TCM &amp; PM</a:t>
            </a:r>
            <a:r>
              <a:rPr lang="ru-RU" sz="1600" dirty="0" smtClean="0">
                <a:latin typeface="Bahnschrift SemiCondensed" pitchFamily="34" charset="0"/>
              </a:rPr>
              <a:t> </a:t>
            </a:r>
            <a:r>
              <a:rPr lang="en-US" sz="1600" dirty="0" smtClean="0">
                <a:latin typeface="Bahnschrift SemiCondensed" pitchFamily="34" charset="0"/>
              </a:rPr>
              <a:t>and back</a:t>
            </a:r>
            <a:endParaRPr lang="ru-RU" sz="1600" dirty="0">
              <a:latin typeface="Bahnschrift SemiCondens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419622"/>
            <a:ext cx="3884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ahnschrift SemiCondensed" pitchFamily="34" charset="0"/>
              </a:rPr>
              <a:t>The whole project will be written with QT</a:t>
            </a:r>
            <a:r>
              <a:rPr lang="ru-RU" sz="1600" dirty="0" smtClean="0">
                <a:latin typeface="Bahnschrift SemiCondensed" pitchFamily="34" charset="0"/>
              </a:rPr>
              <a:t> </a:t>
            </a:r>
            <a:r>
              <a:rPr lang="en-US" sz="1600" dirty="0" smtClean="0">
                <a:latin typeface="Bahnschrift SemiCondensed" pitchFamily="34" charset="0"/>
              </a:rPr>
              <a:t>tools</a:t>
            </a:r>
            <a:endParaRPr lang="ru-RU" sz="1600" dirty="0">
              <a:latin typeface="Bahnschrift Semi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9" y="1842378"/>
            <a:ext cx="3744416" cy="28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Graphical User Interface (ver. 1):</a:t>
            </a:r>
          </a:p>
          <a:p>
            <a:endParaRPr lang="en-US" sz="16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 smtClean="0">
                <a:latin typeface="Bahnschrift SemiCondensed" pitchFamily="34" charset="0"/>
              </a:rPr>
              <a:t>Main window </a:t>
            </a:r>
            <a:r>
              <a:rPr lang="en-US" sz="1600" dirty="0" smtClean="0">
                <a:latin typeface="Bahnschrift SemiCondensed" pitchFamily="34" charset="0"/>
              </a:rPr>
              <a:t>— </a:t>
            </a:r>
          </a:p>
          <a:p>
            <a:r>
              <a:rPr lang="en-US" sz="1600" dirty="0" smtClean="0">
                <a:latin typeface="Bahnschrift SemiCondensed" pitchFamily="34" charset="0"/>
              </a:rPr>
              <a:t> 	choose the PM from PM list</a:t>
            </a:r>
          </a:p>
          <a:p>
            <a:endParaRPr lang="en-US" sz="16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 smtClean="0">
                <a:latin typeface="Bahnschrift SemiCondensed" pitchFamily="34" charset="0"/>
              </a:rPr>
              <a:t>PM configuration window </a:t>
            </a:r>
            <a:r>
              <a:rPr lang="en-US" sz="1600" dirty="0" smtClean="0">
                <a:latin typeface="Bahnschrift SemiCondensed" pitchFamily="34" charset="0"/>
              </a:rPr>
              <a:t>—</a:t>
            </a:r>
          </a:p>
          <a:p>
            <a:r>
              <a:rPr lang="en-US" sz="1600" dirty="0" smtClean="0">
                <a:latin typeface="Bahnschrift SemiCondensed" pitchFamily="34" charset="0"/>
              </a:rPr>
              <a:t>	view and set PM parameters</a:t>
            </a:r>
          </a:p>
          <a:p>
            <a:endParaRPr lang="en-US" sz="1600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 smtClean="0">
                <a:latin typeface="Bahnschrift SemiCondensed" pitchFamily="34" charset="0"/>
              </a:rPr>
              <a:t>Readout window </a:t>
            </a:r>
            <a:r>
              <a:rPr lang="en-US" sz="1600" dirty="0" smtClean="0">
                <a:latin typeface="Bahnschrift SemiCondensed" pitchFamily="34" charset="0"/>
              </a:rPr>
              <a:t>— </a:t>
            </a:r>
          </a:p>
          <a:p>
            <a:r>
              <a:rPr lang="en-US" sz="1600" dirty="0" smtClean="0">
                <a:latin typeface="Bahnschrift SemiCondensed" pitchFamily="34" charset="0"/>
              </a:rPr>
              <a:t>	view and set readout parameters</a:t>
            </a:r>
          </a:p>
          <a:p>
            <a:pPr algn="r"/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3528" y="2211710"/>
            <a:ext cx="37444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Рисунок 12" descr="Main_Win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62097" y="1851670"/>
            <a:ext cx="1238095" cy="2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 descr="PM_LI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4328" y="1851670"/>
            <a:ext cx="576064" cy="2911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Прямоугольник 14"/>
          <p:cNvSpPr/>
          <p:nvPr/>
        </p:nvSpPr>
        <p:spPr>
          <a:xfrm>
            <a:off x="5148064" y="2715766"/>
            <a:ext cx="10440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7524328" y="1851670"/>
            <a:ext cx="576000" cy="29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380312" y="1419622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ahnschrift SemiCondensed" pitchFamily="34" charset="0"/>
              </a:rPr>
              <a:t>PM list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148064" y="3003798"/>
            <a:ext cx="1044000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148064" y="3435846"/>
            <a:ext cx="1044000" cy="252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203848" y="4774169"/>
            <a:ext cx="3240359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Bahnschrift SemiCondensed" pitchFamily="34" charset="0"/>
              </a:rPr>
              <a:t>Open Readout window for current PM</a:t>
            </a:r>
            <a:endParaRPr lang="ru-RU" sz="1600" dirty="0" smtClean="0">
              <a:solidFill>
                <a:srgbClr val="00B050"/>
              </a:solidFill>
              <a:latin typeface="Bahnschrift SemiCondensed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040192" y="1851670"/>
            <a:ext cx="1260000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508104" y="4227934"/>
            <a:ext cx="1782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Bahnschrift SemiCondensed" pitchFamily="34" charset="0"/>
              </a:rPr>
              <a:t>Open PM configuration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Bahnschrift SemiCondensed" pitchFamily="34" charset="0"/>
              </a:rPr>
              <a:t>window for current PM</a:t>
            </a:r>
            <a:endParaRPr lang="ru-RU" sz="1400" dirty="0" smtClean="0">
              <a:solidFill>
                <a:srgbClr val="0070C0"/>
              </a:solidFill>
              <a:latin typeface="Bahnschrift SemiCondensed" pitchFamily="34" charset="0"/>
            </a:endParaRPr>
          </a:p>
        </p:txBody>
      </p:sp>
      <p:sp>
        <p:nvSpPr>
          <p:cNvPr id="23" name="Стрелка углом вверх 22"/>
          <p:cNvSpPr/>
          <p:nvPr/>
        </p:nvSpPr>
        <p:spPr>
          <a:xfrm flipV="1">
            <a:off x="6192248" y="3075806"/>
            <a:ext cx="612000" cy="1224136"/>
          </a:xfrm>
          <a:prstGeom prst="bentUpArrow">
            <a:avLst>
              <a:gd name="adj1" fmla="val 25000"/>
              <a:gd name="adj2" fmla="val 25945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углом вверх 20"/>
          <p:cNvSpPr/>
          <p:nvPr/>
        </p:nvSpPr>
        <p:spPr>
          <a:xfrm rot="10800000">
            <a:off x="4644008" y="3507854"/>
            <a:ext cx="504056" cy="1152128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6192320" y="2715766"/>
            <a:ext cx="126000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26" name="Прямоугольник 25"/>
          <p:cNvSpPr/>
          <p:nvPr/>
        </p:nvSpPr>
        <p:spPr>
          <a:xfrm>
            <a:off x="5004048" y="1419622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ahnschrift SemiCondensed" pitchFamily="34" charset="0"/>
              </a:rPr>
              <a:t>Main Window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>
                <a:latin typeface="Bahnschrift SemiCondensed" pitchFamily="34" charset="0"/>
              </a:rPr>
              <a:pPr/>
              <a:t>3</a:t>
            </a:fld>
            <a:endParaRPr lang="ru-RU" dirty="0">
              <a:latin typeface="Bahnschrift SemiCondensed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866501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</a:rPr>
              <a:t>7.08.2019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Bahnschrift SemiBold SemiConden" pitchFamily="34" charset="0"/>
              </a:rPr>
              <a:t>PM Configuration Window</a:t>
            </a:r>
            <a:endParaRPr lang="ru-RU" dirty="0">
              <a:latin typeface="Bahnschrift SemiBold SemiConden" pitchFamily="34" charset="0"/>
            </a:endParaRPr>
          </a:p>
        </p:txBody>
      </p:sp>
      <p:pic>
        <p:nvPicPr>
          <p:cNvPr id="7" name="Рисунок 6" descr="PM_config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347614"/>
            <a:ext cx="4474359" cy="25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467543" y="2427734"/>
            <a:ext cx="1728192" cy="14401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Фигура, имеющая форму буквы L 10"/>
          <p:cNvSpPr/>
          <p:nvPr/>
        </p:nvSpPr>
        <p:spPr>
          <a:xfrm>
            <a:off x="467543" y="2067694"/>
            <a:ext cx="3096344" cy="324040"/>
          </a:xfrm>
          <a:prstGeom prst="corner">
            <a:avLst>
              <a:gd name="adj1" fmla="val 68519"/>
              <a:gd name="adj2" fmla="val 2557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267743" y="2427734"/>
            <a:ext cx="1620000" cy="1440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Фигура, имеющая форму буквы L 12"/>
          <p:cNvSpPr/>
          <p:nvPr/>
        </p:nvSpPr>
        <p:spPr>
          <a:xfrm flipH="1" flipV="1">
            <a:off x="3131839" y="1563638"/>
            <a:ext cx="1692039" cy="2340000"/>
          </a:xfrm>
          <a:prstGeom prst="corner">
            <a:avLst>
              <a:gd name="adj1" fmla="val 33692"/>
              <a:gd name="adj2" fmla="val 49555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Фигура, имеющая форму буквы L 13"/>
          <p:cNvSpPr/>
          <p:nvPr/>
        </p:nvSpPr>
        <p:spPr>
          <a:xfrm rot="5400000" flipH="1">
            <a:off x="1961624" y="1077670"/>
            <a:ext cx="576064" cy="1548000"/>
          </a:xfrm>
          <a:prstGeom prst="corner">
            <a:avLst>
              <a:gd name="adj1" fmla="val 66762"/>
              <a:gd name="adj2" fmla="val 7069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4860032" y="1563638"/>
            <a:ext cx="1296144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156176" y="1491630"/>
            <a:ext cx="1657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ahnschrift SemiCondensed" pitchFamily="34" charset="0"/>
              </a:rPr>
              <a:t>Common parameters</a:t>
            </a:r>
          </a:p>
          <a:p>
            <a:r>
              <a:rPr lang="en-US" sz="1400" dirty="0" smtClean="0">
                <a:latin typeface="Bahnschrift SemiCondensed" pitchFamily="34" charset="0"/>
              </a:rPr>
              <a:t>for each channel</a:t>
            </a:r>
            <a:endParaRPr lang="ru-RU" sz="1400" dirty="0"/>
          </a:p>
        </p:txBody>
      </p:sp>
      <p:sp>
        <p:nvSpPr>
          <p:cNvPr id="17" name="Стрелка углом вверх 16"/>
          <p:cNvSpPr/>
          <p:nvPr/>
        </p:nvSpPr>
        <p:spPr>
          <a:xfrm rot="10800000">
            <a:off x="107504" y="2211710"/>
            <a:ext cx="360040" cy="1872208"/>
          </a:xfrm>
          <a:prstGeom prst="bentUpArrow">
            <a:avLst>
              <a:gd name="adj1" fmla="val 28836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4155926"/>
            <a:ext cx="1433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Bahnschrift SemiCondensed" pitchFamily="34" charset="0"/>
              </a:rPr>
              <a:t>Channel selection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9" name="Стрелка углом вверх 18"/>
          <p:cNvSpPr/>
          <p:nvPr/>
        </p:nvSpPr>
        <p:spPr>
          <a:xfrm rot="5400000">
            <a:off x="1331640" y="4083918"/>
            <a:ext cx="1152128" cy="720080"/>
          </a:xfrm>
          <a:prstGeom prst="bentUpArrow">
            <a:avLst>
              <a:gd name="adj1" fmla="val 25000"/>
              <a:gd name="adj2" fmla="val 25945"/>
              <a:gd name="adj3" fmla="val 25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углом вверх 19"/>
          <p:cNvSpPr/>
          <p:nvPr/>
        </p:nvSpPr>
        <p:spPr>
          <a:xfrm rot="5400000" flipH="1">
            <a:off x="1727684" y="951570"/>
            <a:ext cx="504056" cy="720080"/>
          </a:xfrm>
          <a:prstGeom prst="bentUpArrow">
            <a:avLst>
              <a:gd name="adj1" fmla="val 25000"/>
              <a:gd name="adj2" fmla="val 16024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267744" y="4659982"/>
            <a:ext cx="3542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Bahnschrift SemiCondensed" pitchFamily="34" charset="0"/>
              </a:rPr>
              <a:t>List of PM’s current channel control parameters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037379" y="4208189"/>
            <a:ext cx="3478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Bahnschrift SemiCondensed" pitchFamily="34" charset="0"/>
              </a:rPr>
              <a:t>List of PM’s current channel status parameters</a:t>
            </a:r>
            <a:endParaRPr lang="ru-RU" sz="1400" dirty="0">
              <a:solidFill>
                <a:srgbClr val="00B050"/>
              </a:solidFill>
            </a:endParaRPr>
          </a:p>
        </p:txBody>
      </p:sp>
      <p:sp>
        <p:nvSpPr>
          <p:cNvPr id="23" name="Стрелка углом вверх 22"/>
          <p:cNvSpPr/>
          <p:nvPr/>
        </p:nvSpPr>
        <p:spPr>
          <a:xfrm rot="5400000">
            <a:off x="2375756" y="3831890"/>
            <a:ext cx="648072" cy="720080"/>
          </a:xfrm>
          <a:prstGeom prst="bentUpArrow">
            <a:avLst>
              <a:gd name="adj1" fmla="val 25000"/>
              <a:gd name="adj2" fmla="val 25945"/>
              <a:gd name="adj3" fmla="val 25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2411760" y="987574"/>
            <a:ext cx="2593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  <a:latin typeface="Bahnschrift SemiBold SemiConden" pitchFamily="34" charset="0"/>
              </a:rPr>
              <a:t>Update all parameters (      button)</a:t>
            </a:r>
            <a:endParaRPr lang="ru-RU" sz="1400" dirty="0">
              <a:solidFill>
                <a:srgbClr val="7030A0"/>
              </a:solidFill>
              <a:latin typeface="Bahnschrift SemiBold SemiConden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483768" y="2643758"/>
            <a:ext cx="1152128" cy="50405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 descr="h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2211710"/>
            <a:ext cx="2016224" cy="835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Прямоугольник 27"/>
          <p:cNvSpPr/>
          <p:nvPr/>
        </p:nvSpPr>
        <p:spPr>
          <a:xfrm>
            <a:off x="5652120" y="2211710"/>
            <a:ext cx="2016000" cy="8640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 descr="Re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1059582"/>
            <a:ext cx="216024" cy="180020"/>
          </a:xfrm>
          <a:prstGeom prst="rect">
            <a:avLst/>
          </a:prstGeom>
        </p:spPr>
      </p:pic>
      <p:sp>
        <p:nvSpPr>
          <p:cNvPr id="30" name="Стрелка углом вверх 29"/>
          <p:cNvSpPr/>
          <p:nvPr/>
        </p:nvSpPr>
        <p:spPr>
          <a:xfrm rot="5400000">
            <a:off x="5652120" y="3075806"/>
            <a:ext cx="432048" cy="432048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6156176" y="3219822"/>
            <a:ext cx="2986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ahnschrift SemiCondensed" pitchFamily="34" charset="0"/>
              </a:rPr>
              <a:t>*Hints are used to see the description of</a:t>
            </a:r>
          </a:p>
          <a:p>
            <a:r>
              <a:rPr lang="en-US" sz="1400" dirty="0" smtClean="0">
                <a:latin typeface="Bahnschrift SemiCondensed" pitchFamily="34" charset="0"/>
              </a:rPr>
              <a:t>  parameter or button</a:t>
            </a:r>
            <a:endParaRPr lang="ru-RU" sz="1400" dirty="0"/>
          </a:p>
        </p:txBody>
      </p:sp>
      <p:pic>
        <p:nvPicPr>
          <p:cNvPr id="32" name="Рисунок 31" descr="Write Re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3795886"/>
            <a:ext cx="647619" cy="295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Прямоугольник 32"/>
          <p:cNvSpPr/>
          <p:nvPr/>
        </p:nvSpPr>
        <p:spPr>
          <a:xfrm>
            <a:off x="6372200" y="3795886"/>
            <a:ext cx="1930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ahnschrift SemiCondensed" pitchFamily="34" charset="0"/>
              </a:rPr>
              <a:t>— READ &amp; WRITE buttons</a:t>
            </a:r>
            <a:endParaRPr lang="ru-RU" sz="1400" dirty="0"/>
          </a:p>
        </p:txBody>
      </p:sp>
      <p:sp>
        <p:nvSpPr>
          <p:cNvPr id="34" name="Крест 33"/>
          <p:cNvSpPr/>
          <p:nvPr/>
        </p:nvSpPr>
        <p:spPr>
          <a:xfrm rot="2599743">
            <a:off x="4095476" y="3403822"/>
            <a:ext cx="521000" cy="497082"/>
          </a:xfrm>
          <a:prstGeom prst="plus">
            <a:avLst>
              <a:gd name="adj" fmla="val 3822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>
            <a:stCxn id="26" idx="3"/>
            <a:endCxn id="28" idx="1"/>
          </p:cNvCxnSpPr>
          <p:nvPr/>
        </p:nvCxnSpPr>
        <p:spPr>
          <a:xfrm flipV="1">
            <a:off x="3635896" y="2643710"/>
            <a:ext cx="2016224" cy="252076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203848" y="1203598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ahnschrift SemiBold SemiConden" pitchFamily="34" charset="0"/>
              </a:rPr>
              <a:t>?</a:t>
            </a:r>
            <a:endParaRPr lang="ru-RU" dirty="0">
              <a:latin typeface="Bahnschrift SemiBold SemiConden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>
                <a:latin typeface="Bahnschrift SemiCondensed" pitchFamily="34" charset="0"/>
              </a:rPr>
              <a:pPr/>
              <a:t>4</a:t>
            </a:fld>
            <a:endParaRPr lang="ru-RU" dirty="0">
              <a:latin typeface="Bahnschrift SemiCondensed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4866501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</a:rPr>
              <a:t>7.08.2019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itchFamily="34" charset="0"/>
                <a:ea typeface="+mj-ea"/>
                <a:cs typeface="+mj-cs"/>
              </a:rPr>
              <a:t>Readout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itchFamily="34" charset="0"/>
                <a:ea typeface="+mj-ea"/>
                <a:cs typeface="+mj-cs"/>
              </a:rPr>
              <a:t> Control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itchFamily="34" charset="0"/>
                <a:ea typeface="+mj-ea"/>
                <a:cs typeface="+mj-cs"/>
              </a:rPr>
              <a:t> Window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SemiConden" pitchFamily="34" charset="0"/>
              <a:ea typeface="+mj-ea"/>
              <a:cs typeface="+mj-cs"/>
            </a:endParaRPr>
          </a:p>
        </p:txBody>
      </p:sp>
      <p:pic>
        <p:nvPicPr>
          <p:cNvPr id="7" name="Рисунок 6" descr="How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1347614"/>
            <a:ext cx="1816059" cy="3465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 descr="READOUT _ctr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470" y="1635646"/>
            <a:ext cx="4320000" cy="309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 descr="RESET_CONTROL_LISTe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1923678"/>
            <a:ext cx="1585709" cy="864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Овал 9"/>
          <p:cNvSpPr/>
          <p:nvPr/>
        </p:nvSpPr>
        <p:spPr>
          <a:xfrm>
            <a:off x="1879200" y="2098824"/>
            <a:ext cx="144016" cy="1440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771800" y="2571750"/>
            <a:ext cx="1800200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948264" y="1347614"/>
            <a:ext cx="1800200" cy="34563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771800" y="1995686"/>
            <a:ext cx="18002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004048" y="1923678"/>
            <a:ext cx="15841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углом вверх 14"/>
          <p:cNvSpPr/>
          <p:nvPr/>
        </p:nvSpPr>
        <p:spPr>
          <a:xfrm rot="5400000" flipH="1">
            <a:off x="4086264" y="-758378"/>
            <a:ext cx="684000" cy="5040000"/>
          </a:xfrm>
          <a:prstGeom prst="bentUpArrow">
            <a:avLst>
              <a:gd name="adj1" fmla="val 7426"/>
              <a:gd name="adj2" fmla="val 23677"/>
              <a:gd name="adj3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4572000" y="3075806"/>
            <a:ext cx="2376264" cy="21602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углом вверх 16"/>
          <p:cNvSpPr/>
          <p:nvPr/>
        </p:nvSpPr>
        <p:spPr>
          <a:xfrm rot="10800000">
            <a:off x="323528" y="1491630"/>
            <a:ext cx="432048" cy="288032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углом вверх 17"/>
          <p:cNvSpPr/>
          <p:nvPr/>
        </p:nvSpPr>
        <p:spPr>
          <a:xfrm flipV="1">
            <a:off x="539552" y="1491630"/>
            <a:ext cx="432048" cy="288032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51520" y="1815686"/>
            <a:ext cx="792088" cy="18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Фигура, имеющая форму буквы L 19"/>
          <p:cNvSpPr/>
          <p:nvPr/>
        </p:nvSpPr>
        <p:spPr>
          <a:xfrm rot="5400000">
            <a:off x="683568" y="1203598"/>
            <a:ext cx="288032" cy="432048"/>
          </a:xfrm>
          <a:prstGeom prst="corner">
            <a:avLst>
              <a:gd name="adj1" fmla="val 24647"/>
              <a:gd name="adj2" fmla="val 2354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115616" y="1131590"/>
            <a:ext cx="1838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Bahnschrift SemiCondensed" pitchFamily="34" charset="0"/>
              </a:rPr>
              <a:t>Control/status switcher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>
            <a:off x="4572000" y="2139702"/>
            <a:ext cx="432048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186000" y="122400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3491880" y="1347614"/>
            <a:ext cx="2820003" cy="517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400" dirty="0" smtClean="0">
                <a:solidFill>
                  <a:srgbClr val="00B050"/>
                </a:solidFill>
                <a:latin typeface="Bahnschrift SemiCondensed" pitchFamily="34" charset="0"/>
              </a:rPr>
              <a:t>— button for information about</a:t>
            </a:r>
          </a:p>
          <a:p>
            <a:pPr>
              <a:lnSpc>
                <a:spcPts val="1100"/>
              </a:lnSpc>
            </a:pPr>
            <a:endParaRPr lang="en-US" sz="1400" dirty="0" smtClean="0">
              <a:solidFill>
                <a:srgbClr val="00B050"/>
              </a:solidFill>
              <a:latin typeface="Bahnschrift SemiCondensed" pitchFamily="34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solidFill>
                  <a:srgbClr val="00B050"/>
                </a:solidFill>
                <a:latin typeface="Bahnschrift SemiCondensed" pitchFamily="34" charset="0"/>
              </a:rPr>
              <a:t>         generator and command control</a:t>
            </a:r>
            <a:endParaRPr lang="ru-RU" sz="1400" dirty="0">
              <a:solidFill>
                <a:srgbClr val="00B050"/>
              </a:solidFill>
              <a:latin typeface="Bahnschrift SemiCondensed" pitchFamily="34" charset="0"/>
            </a:endParaRPr>
          </a:p>
        </p:txBody>
      </p:sp>
      <p:sp>
        <p:nvSpPr>
          <p:cNvPr id="26" name="Стрелка вправо 25"/>
          <p:cNvSpPr/>
          <p:nvPr/>
        </p:nvSpPr>
        <p:spPr>
          <a:xfrm rot="5400000">
            <a:off x="5184068" y="3255826"/>
            <a:ext cx="1080120" cy="1440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62098" y="3939902"/>
            <a:ext cx="1382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Bahnschrift SemiCondensed" pitchFamily="34" charset="0"/>
              </a:rPr>
              <a:t>Reset control list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>
                <a:latin typeface="Bahnschrift SemiBold SemiConden" pitchFamily="34" charset="0"/>
              </a:rPr>
              <a:pPr/>
              <a:t>5</a:t>
            </a:fld>
            <a:endParaRPr lang="ru-RU" dirty="0">
              <a:latin typeface="Bahnschrift SemiBold SemiConden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itchFamily="34" charset="0"/>
                <a:ea typeface="+mj-ea"/>
                <a:cs typeface="+mj-cs"/>
              </a:rPr>
              <a:t>Readout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itchFamily="34" charset="0"/>
                <a:ea typeface="+mj-ea"/>
                <a:cs typeface="+mj-cs"/>
              </a:rPr>
              <a:t> Status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hnschrift SemiBold SemiConden" pitchFamily="34" charset="0"/>
                <a:ea typeface="+mj-ea"/>
                <a:cs typeface="+mj-cs"/>
              </a:rPr>
              <a:t> Window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SemiConden" pitchFamily="34" charset="0"/>
              <a:ea typeface="+mj-ea"/>
              <a:cs typeface="+mj-cs"/>
            </a:endParaRPr>
          </a:p>
        </p:txBody>
      </p:sp>
      <p:pic>
        <p:nvPicPr>
          <p:cNvPr id="6" name="Рисунок 5" descr="READOUT ST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87574"/>
            <a:ext cx="5040560" cy="3594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699792" y="1491630"/>
            <a:ext cx="1944216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4644008" y="1635646"/>
            <a:ext cx="1440160" cy="2880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228184" y="1584000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228184" y="2016000"/>
            <a:ext cx="64807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646578" y="15636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6578" y="1995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6256" y="1563638"/>
            <a:ext cx="88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ahnschrift SemiCondensed" pitchFamily="34" charset="0"/>
              </a:rPr>
              <a:t>— false</a:t>
            </a:r>
            <a:endParaRPr lang="ru-RU" dirty="0">
              <a:solidFill>
                <a:srgbClr val="FF0000"/>
              </a:solidFill>
              <a:latin typeface="Bahnschrift SemiCondens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6256" y="198639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Bahnschrift SemiCondensed" pitchFamily="34" charset="0"/>
              </a:rPr>
              <a:t>— true</a:t>
            </a:r>
            <a:endParaRPr lang="ru-RU" dirty="0">
              <a:solidFill>
                <a:srgbClr val="00B050"/>
              </a:solidFill>
              <a:latin typeface="Bahnschrift SemiCondensed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4866501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</a:rPr>
              <a:t>7.08.2019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084168" y="1491630"/>
            <a:ext cx="158417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/>
          <p:cNvSpPr/>
          <p:nvPr/>
        </p:nvSpPr>
        <p:spPr>
          <a:xfrm>
            <a:off x="5724128" y="2715766"/>
            <a:ext cx="432048" cy="432048"/>
          </a:xfrm>
          <a:prstGeom prst="plus">
            <a:avLst>
              <a:gd name="adj" fmla="val 41535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Bahnschrift SemiCondensed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40152" y="2931790"/>
            <a:ext cx="1872208" cy="12241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012160" y="3003798"/>
            <a:ext cx="17652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Bahnschrift SemiBold SemiConden" pitchFamily="34" charset="0"/>
              </a:rPr>
              <a:t>Add the information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Bahnschrift SemiBold SemiConden" pitchFamily="34" charset="0"/>
              </a:rPr>
              <a:t> about: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70C0"/>
                </a:solidFill>
                <a:latin typeface="Bahnschrift SemiBold SemiConden" pitchFamily="34" charset="0"/>
              </a:rPr>
              <a:t>Readout mode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70C0"/>
                </a:solidFill>
                <a:latin typeface="Bahnschrift SemiBold SemiConden" pitchFamily="34" charset="0"/>
              </a:rPr>
              <a:t>BCID sync mode</a:t>
            </a:r>
            <a:endParaRPr lang="ru-RU" sz="1600" dirty="0">
              <a:solidFill>
                <a:srgbClr val="0070C0"/>
              </a:solidFill>
              <a:latin typeface="Bahnschrift SemiBold SemiCond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32B1-6DDB-4E90-B1D9-CB86A7F7BFE7}" type="slidenum">
              <a:rPr lang="ru-RU" smtClean="0">
                <a:latin typeface="Bahnschrift SemiBold SemiConden" pitchFamily="34" charset="0"/>
              </a:rPr>
              <a:pPr/>
              <a:t>6</a:t>
            </a:fld>
            <a:endParaRPr lang="ru-RU" dirty="0">
              <a:latin typeface="Bahnschrift SemiBold SemiConden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Bahnschrift SemiBold SemiConden" pitchFamily="34" charset="0"/>
                <a:ea typeface="+mj-ea"/>
                <a:cs typeface="+mj-cs"/>
              </a:rPr>
              <a:t>Further Development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hnschrift SemiBold SemiConden" pitchFamily="34" charset="0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987574"/>
            <a:ext cx="453650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Bahnschrift SemiCondensed" pitchFamily="34" charset="0"/>
              </a:rPr>
              <a:t>Here some items, which we’ve thought about:</a:t>
            </a:r>
            <a:endParaRPr lang="ru-RU" dirty="0" smtClean="0">
              <a:latin typeface="Bahnschrift SemiCondensed" pitchFamily="34" charset="0"/>
            </a:endParaRPr>
          </a:p>
          <a:p>
            <a:endParaRPr lang="ru-RU" dirty="0" smtClean="0">
              <a:latin typeface="Bahnschrift SemiCondense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ahnschrift SemiCondensed" pitchFamily="34" charset="0"/>
              </a:rPr>
              <a:t>Standardize the application for cross-platform support (to avoid overlay of elements)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ahnschrift SemiCondensed" pitchFamily="34" charset="0"/>
              </a:rPr>
              <a:t>Make </a:t>
            </a:r>
            <a:r>
              <a:rPr lang="en-US" b="1" dirty="0" smtClean="0">
                <a:solidFill>
                  <a:srgbClr val="FF0000"/>
                </a:solidFill>
                <a:latin typeface="Bahnschrift SemiCondensed" pitchFamily="34" charset="0"/>
              </a:rPr>
              <a:t>one</a:t>
            </a:r>
            <a:r>
              <a:rPr lang="en-US" dirty="0" smtClean="0">
                <a:latin typeface="Bahnschrift SemiCondensed" pitchFamily="34" charset="0"/>
              </a:rPr>
              <a:t> common window to reduce the number of clicks, while operating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Bahnschrift SemiCondensed" pitchFamily="34" charset="0"/>
              </a:rPr>
              <a:t>Make some parameters more unique as them need it (for example </a:t>
            </a:r>
            <a:r>
              <a:rPr lang="en-US" dirty="0" smtClean="0">
                <a:solidFill>
                  <a:srgbClr val="00B050"/>
                </a:solidFill>
                <a:latin typeface="Bahnschrift SemiCondensed" pitchFamily="34" charset="0"/>
              </a:rPr>
              <a:t>Trigger Single Value</a:t>
            </a:r>
            <a:r>
              <a:rPr lang="en-US" dirty="0" smtClean="0">
                <a:latin typeface="Bahnschrift SemiCondensed" pitchFamily="34" charset="0"/>
              </a:rPr>
              <a:t> is not just about setting a parameter but sending a command) </a:t>
            </a:r>
            <a:endParaRPr lang="ru-RU" dirty="0">
              <a:latin typeface="Bahnschrift SemiCondensed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866501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</a:rPr>
              <a:t>7.08.2019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79512" y="1419622"/>
            <a:ext cx="453650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5364088" y="1491630"/>
            <a:ext cx="3456384" cy="19442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868144" y="1491630"/>
            <a:ext cx="0" cy="1944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76256" y="1491630"/>
            <a:ext cx="0" cy="1944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884368" y="1491630"/>
            <a:ext cx="0" cy="194421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4932040" y="149163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4932040" y="343584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5364088" y="343584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8820472" y="343584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5076056" y="1491630"/>
            <a:ext cx="0" cy="19442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5364088" y="3651870"/>
            <a:ext cx="34563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4749585" y="2307995"/>
            <a:ext cx="5902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SemiCondensed" pitchFamily="34" charset="0"/>
              </a:rPr>
              <a:t>1080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ahnschrift SemiCondense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8101" y="3507854"/>
            <a:ext cx="582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SemiCondensed" pitchFamily="34" charset="0"/>
              </a:rPr>
              <a:t>1600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Bahnschrift SemiCondense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4602374" y="2325352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Bahnschrift SemiCondensed" pitchFamily="34" charset="0"/>
              </a:rPr>
              <a:t>PM and channel selection</a:t>
            </a:r>
            <a:endParaRPr lang="ru-RU" sz="1400" dirty="0">
              <a:solidFill>
                <a:srgbClr val="002060"/>
              </a:solidFill>
              <a:latin typeface="Bahnschrift SemiCondense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5616445" y="2175377"/>
            <a:ext cx="137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Bahnschrift SemiCondensed" pitchFamily="34" charset="0"/>
              </a:rPr>
              <a:t>PM</a:t>
            </a:r>
          </a:p>
          <a:p>
            <a:pPr algn="ctr"/>
            <a:r>
              <a:rPr lang="en-US" sz="1600" dirty="0" smtClean="0">
                <a:solidFill>
                  <a:srgbClr val="002060"/>
                </a:solidFill>
                <a:latin typeface="Bahnschrift SemiCondensed" pitchFamily="34" charset="0"/>
              </a:rPr>
              <a:t>Configuration</a:t>
            </a:r>
            <a:endParaRPr lang="ru-RU" sz="1600" dirty="0">
              <a:solidFill>
                <a:srgbClr val="002060"/>
              </a:solidFill>
              <a:latin typeface="Bahnschrift SemiCondense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6484567" y="2048238"/>
            <a:ext cx="165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Bahnschrift SemiCondensed" pitchFamily="34" charset="0"/>
              </a:rPr>
              <a:t>PM</a:t>
            </a:r>
          </a:p>
          <a:p>
            <a:pPr algn="ctr"/>
            <a:r>
              <a:rPr lang="en-US" sz="1600" dirty="0" smtClean="0">
                <a:solidFill>
                  <a:srgbClr val="002060"/>
                </a:solidFill>
                <a:latin typeface="Bahnschrift SemiCondensed" pitchFamily="34" charset="0"/>
              </a:rPr>
              <a:t>Readout control</a:t>
            </a:r>
          </a:p>
          <a:p>
            <a:pPr algn="ctr"/>
            <a:r>
              <a:rPr lang="en-US" sz="1600" dirty="0" smtClean="0">
                <a:solidFill>
                  <a:srgbClr val="002060"/>
                </a:solidFill>
                <a:latin typeface="Bahnschrift SemiCondensed" pitchFamily="34" charset="0"/>
              </a:rPr>
              <a:t>parameters</a:t>
            </a:r>
            <a:endParaRPr lang="ru-RU" sz="1600" dirty="0">
              <a:solidFill>
                <a:srgbClr val="002060"/>
              </a:solidFill>
              <a:latin typeface="Bahnschrift SemiCondense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7543782" y="2048240"/>
            <a:ext cx="1656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2060"/>
                </a:solidFill>
                <a:latin typeface="Bahnschrift SemiCondensed" pitchFamily="34" charset="0"/>
              </a:rPr>
              <a:t>PM</a:t>
            </a:r>
          </a:p>
          <a:p>
            <a:pPr algn="ctr"/>
            <a:r>
              <a:rPr lang="en-US" sz="1600" dirty="0" smtClean="0">
                <a:solidFill>
                  <a:srgbClr val="002060"/>
                </a:solidFill>
                <a:latin typeface="Bahnschrift SemiCondensed" pitchFamily="34" charset="0"/>
              </a:rPr>
              <a:t>Readout status</a:t>
            </a:r>
          </a:p>
          <a:p>
            <a:pPr algn="ctr"/>
            <a:r>
              <a:rPr lang="en-US" sz="1600" dirty="0" smtClean="0">
                <a:solidFill>
                  <a:srgbClr val="002060"/>
                </a:solidFill>
                <a:latin typeface="Bahnschrift SemiCondensed" pitchFamily="34" charset="0"/>
              </a:rPr>
              <a:t>parameters</a:t>
            </a:r>
            <a:endParaRPr lang="ru-RU" sz="1600" dirty="0">
              <a:solidFill>
                <a:srgbClr val="002060"/>
              </a:solidFill>
              <a:latin typeface="Bahnschrift SemiCondense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00192" y="422793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Bahnschrift SemiBold SemiConden" pitchFamily="34" charset="0"/>
              </a:rPr>
              <a:t>Any suggestions?</a:t>
            </a:r>
            <a:endParaRPr lang="ru-RU" sz="2400" dirty="0">
              <a:solidFill>
                <a:srgbClr val="FF0000"/>
              </a:solidFill>
              <a:latin typeface="Bahnschrift SemiBold SemiConden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0152" y="1059582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ahnschrift SemiCondensed" pitchFamily="34" charset="0"/>
              </a:rPr>
              <a:t>Single window option</a:t>
            </a:r>
            <a:endParaRPr lang="ru-RU" dirty="0">
              <a:solidFill>
                <a:srgbClr val="0070C0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260</Words>
  <Application>Microsoft Office PowerPoint</Application>
  <PresentationFormat>Экран (16:9)</PresentationFormat>
  <Paragraphs>80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Main Window</vt:lpstr>
      <vt:lpstr>PM Configuration Window</vt:lpstr>
      <vt:lpstr>Слайд 4</vt:lpstr>
      <vt:lpstr>Слайд 5</vt:lpstr>
      <vt:lpstr>Слайд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 server</dc:title>
  <dc:creator>Мама</dc:creator>
  <cp:lastModifiedBy>Мама</cp:lastModifiedBy>
  <cp:revision>40</cp:revision>
  <dcterms:created xsi:type="dcterms:W3CDTF">2019-07-30T12:35:06Z</dcterms:created>
  <dcterms:modified xsi:type="dcterms:W3CDTF">2019-08-06T18:13:15Z</dcterms:modified>
</cp:coreProperties>
</file>