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86420" autoAdjust="0"/>
  </p:normalViewPr>
  <p:slideViewPr>
    <p:cSldViewPr snapToGrid="0">
      <p:cViewPr varScale="1">
        <p:scale>
          <a:sx n="75" d="100"/>
          <a:sy n="75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0332-1445-4402-A585-7176D8C6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3B91B-51FA-415B-8B7C-4F4C3D22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0D59-CB67-48C6-A309-1E81A21A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1B1E9-BABA-4644-A263-6AA69FB8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339FA-4388-4CA9-8697-01845E2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9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698D-4E1E-46DC-851E-2FE2F7B3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EBBE8-434E-4104-A6BA-693CC8DD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4B0F6-F4F8-42FA-A0E0-857BA2E7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54E91-023B-45DC-9CDB-5B2D319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A4646-C6C5-4BDD-A4C6-BA7273E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B300A-884A-4BD3-A36F-8508E190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051C8-3396-4A65-911B-D654A916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A1917-A2F3-475F-8699-91756C8D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3BC77-A924-42B6-AE29-0F57A86D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3032E-0C0B-4481-BF69-2C8F57A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E275-6638-4327-AC88-8BE1DFA3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6F255-B8F5-4197-9932-D4766367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399E-B4B5-4EB3-8A9F-FA71108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306CA-85C8-45CB-BB81-F1455EB0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92EE8-7184-46B5-8F1E-F7692DAE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2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F03C-97A0-4C0A-AD6F-120716FC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49767-1013-4996-A8CC-DBA3310C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8B785-2B1A-4CBB-B3C2-56316917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36142-E260-49F0-A154-A614024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D5B82-63D7-4BE5-ADDA-C1DD88E7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97BE-BC88-42A3-9562-B2C5778A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073E1-ECB4-4DE2-B587-7F1621B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25DB3-D3FD-49F1-B583-58DCB811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BDE16-B83E-41F1-AFA3-FCB1B6E9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ED3-AB98-4F06-B3FE-F76B84B6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F9042-F678-4346-87F4-1C4FFAE3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C836-6C38-4053-8A1F-25995077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30D78-EF75-4589-93C8-9F66E9FD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2819D-4DE9-41EA-9796-5A756B22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C1931-59B4-4D59-9D41-1DD0950EE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6181FC-4BE2-440D-832C-C64756AF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0839C7-328C-4505-B87A-215109FD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D8CEF-5C9E-4A6D-BCB3-B742E3A0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E8D2E2-B18D-4DAF-9B97-B2C050B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1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977B2-0D53-43BD-AB3E-9C50B5B2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B52226-3AED-469F-8D58-8090BB36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9A922-D64E-4B75-9432-16899981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91D5F-1109-4536-86BF-FCB5B6E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38E3D-3739-4764-A262-CA53B417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83DB-4AF9-4763-8D3C-F0E1B400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350BC-E011-4C44-B09E-103742D0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0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561B9-7C1C-4B02-B08B-974F3394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BF457-C109-4912-92B7-E9490E65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AF4B4-8529-4997-A3BA-92174732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1B703-05DE-4389-80F2-DF55C99E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C83F3-FD14-459C-ADD6-0C38688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6FBD5-E365-455A-987C-E3AE6918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5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DE2B-AD6C-4364-B815-EC49E8FC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2B8DB3-4F7E-460F-9E3E-AB3C514F1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D7C1E-039B-4124-98C1-A7CA19C1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35F7A-E978-43DE-A791-6026130E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49DB3-7003-432A-937C-4CBCC463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ADEAE-489F-4A8C-9D88-401FFFB1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8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0FA6A-9045-48A7-8DF0-68F3ECD9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3A0AA-D98B-42F2-88D9-04F003A0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DE5B8-EEAB-4528-A990-11DDEFA5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EFC7-95DD-48F9-A975-0AEF8A2F283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4F48E-7474-4F94-BF15-BB6D2F77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7F5FC-7D57-4CAB-AC2A-E2FBEFA09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953E-6590-4F27-8D89-AB50B689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E8447F-9508-442A-A8DE-72B75D4F1C3D}"/>
              </a:ext>
            </a:extLst>
          </p:cNvPr>
          <p:cNvSpPr txBox="1"/>
          <p:nvPr/>
        </p:nvSpPr>
        <p:spPr>
          <a:xfrm>
            <a:off x="91440" y="1191260"/>
            <a:ext cx="12009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Common Dysfunction of Large-Scale Neurocognitive Networks Across Psychiatric Disorders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B20EF-FC0A-40E6-B785-78F9785642A8}"/>
              </a:ext>
            </a:extLst>
          </p:cNvPr>
          <p:cNvSpPr txBox="1"/>
          <p:nvPr/>
        </p:nvSpPr>
        <p:spPr>
          <a:xfrm>
            <a:off x="2824480" y="2275840"/>
            <a:ext cx="68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Zhiqiang Sha</a:t>
            </a:r>
            <a:r>
              <a:rPr lang="en-US" altLang="zh-CN" b="1" baseline="30000" dirty="0"/>
              <a:t>1,2,3</a:t>
            </a:r>
            <a:r>
              <a:rPr lang="en-US" altLang="zh-CN" b="1" dirty="0"/>
              <a:t>; Tor D. Wager</a:t>
            </a:r>
            <a:r>
              <a:rPr lang="en-US" altLang="zh-CN" b="1" baseline="30000" dirty="0"/>
              <a:t>4,5</a:t>
            </a:r>
            <a:r>
              <a:rPr lang="en-US" altLang="zh-CN" b="1" dirty="0"/>
              <a:t>; Andrea Mechelli</a:t>
            </a:r>
            <a:r>
              <a:rPr lang="en-US" altLang="zh-CN" b="1" baseline="30000" dirty="0"/>
              <a:t>6</a:t>
            </a:r>
            <a:r>
              <a:rPr lang="en-US" altLang="zh-CN" b="1" dirty="0"/>
              <a:t>; Yong He</a:t>
            </a:r>
            <a:r>
              <a:rPr lang="en-US" altLang="zh-CN" b="1" baseline="30000" dirty="0"/>
              <a:t>1,2,3</a:t>
            </a:r>
            <a:endParaRPr lang="zh-CN" altLang="en-US" b="1" baseline="30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064A8-8F0E-49A9-ABFC-A66167702C63}"/>
              </a:ext>
            </a:extLst>
          </p:cNvPr>
          <p:cNvSpPr txBox="1"/>
          <p:nvPr/>
        </p:nvSpPr>
        <p:spPr>
          <a:xfrm>
            <a:off x="289562" y="3858935"/>
            <a:ext cx="11661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baseline="30000" dirty="0"/>
              <a:t>1</a:t>
            </a:r>
            <a:r>
              <a:rPr lang="en-US" altLang="zh-CN" b="1" dirty="0"/>
              <a:t> National Key Laboratory of Cognitive Neuroscience and Learning, Beijing Normal University, Beijing, China</a:t>
            </a:r>
            <a:br>
              <a:rPr lang="en-US" altLang="zh-CN" b="1" dirty="0"/>
            </a:br>
            <a:r>
              <a:rPr lang="en-US" altLang="zh-CN" b="1" baseline="30000" dirty="0"/>
              <a:t>2</a:t>
            </a:r>
            <a:r>
              <a:rPr lang="en-US" altLang="zh-CN" b="1" dirty="0"/>
              <a:t> Beijing Key Laboratory of Brain Imaging and </a:t>
            </a:r>
            <a:r>
              <a:rPr lang="en-US" altLang="zh-CN" b="1" dirty="0" err="1"/>
              <a:t>Connectomics</a:t>
            </a:r>
            <a:r>
              <a:rPr lang="en-US" altLang="zh-CN" b="1" dirty="0"/>
              <a:t>, Beijing Normal University, Beijing, China</a:t>
            </a:r>
            <a:br>
              <a:rPr lang="en-US" altLang="zh-CN" b="1" dirty="0"/>
            </a:br>
            <a:r>
              <a:rPr lang="en-US" altLang="zh-CN" b="1" baseline="30000" dirty="0"/>
              <a:t>3</a:t>
            </a:r>
            <a:r>
              <a:rPr lang="en-US" altLang="zh-CN" b="1" dirty="0"/>
              <a:t> IDG/McGovern Institute for Brain Research, Beijing Normal University, Beijing, China</a:t>
            </a:r>
            <a:br>
              <a:rPr lang="en-US" altLang="zh-CN" b="1" dirty="0"/>
            </a:br>
            <a:r>
              <a:rPr lang="en-US" altLang="zh-CN" b="1" baseline="30000" dirty="0"/>
              <a:t>4</a:t>
            </a:r>
            <a:r>
              <a:rPr lang="en-US" altLang="zh-CN" b="1" dirty="0"/>
              <a:t> Department of Psychology and Neuroscience, </a:t>
            </a:r>
            <a:r>
              <a:rPr lang="en-US" altLang="zh-CN" b="1" dirty="0" err="1"/>
              <a:t>Muezinger</a:t>
            </a:r>
            <a:r>
              <a:rPr lang="en-US" altLang="zh-CN" b="1" dirty="0"/>
              <a:t> D244, 345 UCB, Boulder, Colorado, USA</a:t>
            </a:r>
            <a:br>
              <a:rPr lang="en-US" altLang="zh-CN" b="1" dirty="0"/>
            </a:br>
            <a:r>
              <a:rPr lang="en-US" altLang="zh-CN" b="1" baseline="30000" dirty="0"/>
              <a:t>5</a:t>
            </a:r>
            <a:r>
              <a:rPr lang="en-US" altLang="zh-CN" b="1" dirty="0"/>
              <a:t> Institute of Cognitive Science, University of Colorado, 344 UCB, Boulder, Colorado, USA</a:t>
            </a:r>
            <a:br>
              <a:rPr lang="en-US" altLang="zh-CN" b="1" dirty="0"/>
            </a:br>
            <a:r>
              <a:rPr lang="en-US" altLang="zh-CN" b="1" baseline="30000" dirty="0"/>
              <a:t>6</a:t>
            </a:r>
            <a:r>
              <a:rPr lang="en-US" altLang="zh-CN" b="1" dirty="0"/>
              <a:t> Department of Psychosis Studies, Institute of Psychiatry, Psychology &amp; Neuroscience, King’s College London, London, UK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235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61162-F36F-4C28-970E-353E3318A854}"/>
              </a:ext>
            </a:extLst>
          </p:cNvPr>
          <p:cNvSpPr txBox="1"/>
          <p:nvPr/>
        </p:nvSpPr>
        <p:spPr>
          <a:xfrm>
            <a:off x="744946" y="333829"/>
            <a:ext cx="1070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Datasets and Demographics Included in This Study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1BBE6-9B6C-47F2-9588-2B8386D4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613661"/>
            <a:ext cx="11800114" cy="25856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8C0E7E-6DD8-4CE6-8412-79A5BE363C14}"/>
              </a:ext>
            </a:extLst>
          </p:cNvPr>
          <p:cNvSpPr txBox="1"/>
          <p:nvPr/>
        </p:nvSpPr>
        <p:spPr>
          <a:xfrm>
            <a:off x="754743" y="4804228"/>
            <a:ext cx="1069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baseline="30000" dirty="0"/>
              <a:t>a</a:t>
            </a:r>
            <a:r>
              <a:rPr lang="en-US" altLang="zh-CN" b="1" dirty="0"/>
              <a:t> Gender information was extracted from available 237 and 352 studies by summing up the exact numbers in each study of Datasets 1 and 2, respectively.</a:t>
            </a:r>
          </a:p>
          <a:p>
            <a:r>
              <a:rPr lang="en-US" altLang="zh-CN" b="1" baseline="30000" dirty="0"/>
              <a:t>b</a:t>
            </a:r>
            <a:r>
              <a:rPr lang="en-US" altLang="zh-CN" b="1" dirty="0"/>
              <a:t> Age information was extracted by averaging the mean and standard deviation values across 235 and 355 studies in Datasets 1 and 2,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54657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C97675-45C8-4715-9BE9-F1CD6A1850C8}"/>
              </a:ext>
            </a:extLst>
          </p:cNvPr>
          <p:cNvSpPr txBox="1"/>
          <p:nvPr/>
        </p:nvSpPr>
        <p:spPr>
          <a:xfrm>
            <a:off x="699044" y="537029"/>
            <a:ext cx="107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Spatial distribution of three neurocognitive networks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6203F3-E006-4F96-9EA6-893D97E3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8" y="2031354"/>
            <a:ext cx="11311885" cy="35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4997FA-32C6-44CD-B6C5-574952B7F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>
          <a:xfrm>
            <a:off x="640003" y="1106699"/>
            <a:ext cx="4935297" cy="55989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E935D6-2DFD-42BC-ACFE-3711C0C6FC8C}"/>
              </a:ext>
            </a:extLst>
          </p:cNvPr>
          <p:cNvSpPr txBox="1"/>
          <p:nvPr/>
        </p:nvSpPr>
        <p:spPr>
          <a:xfrm>
            <a:off x="1779179" y="17675"/>
            <a:ext cx="863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Functional Connectivity Differences between Psychiatric Disorders and Healthy Controls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AC8A38-4672-4A02-BF67-A97C06BECD3A}"/>
              </a:ext>
            </a:extLst>
          </p:cNvPr>
          <p:cNvSpPr/>
          <p:nvPr/>
        </p:nvSpPr>
        <p:spPr>
          <a:xfrm>
            <a:off x="6361325" y="3095535"/>
            <a:ext cx="5081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Common alterations in functional connectivity within and between three neurocognitive networks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46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F48C83-7D91-40C7-9D8A-277876485335}"/>
              </a:ext>
            </a:extLst>
          </p:cNvPr>
          <p:cNvSpPr txBox="1"/>
          <p:nvPr/>
        </p:nvSpPr>
        <p:spPr>
          <a:xfrm>
            <a:off x="193403" y="116112"/>
            <a:ext cx="1180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Hypo- and </a:t>
            </a:r>
            <a:r>
              <a:rPr lang="en-US" altLang="zh-CN" sz="3200" b="1" dirty="0" err="1">
                <a:solidFill>
                  <a:srgbClr val="FF0000"/>
                </a:solidFill>
              </a:rPr>
              <a:t>Hyperconnectivity</a:t>
            </a:r>
            <a:r>
              <a:rPr lang="en-US" altLang="zh-CN" sz="3200" b="1" dirty="0">
                <a:solidFill>
                  <a:srgbClr val="FF0000"/>
                </a:solidFill>
              </a:rPr>
              <a:t> across Psychiatric Disorders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3FF459-D614-4466-A8D7-7A146381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0" y="764867"/>
            <a:ext cx="5464130" cy="59389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1FACF4-BB59-4359-A71A-528106847695}"/>
              </a:ext>
            </a:extLst>
          </p:cNvPr>
          <p:cNvSpPr/>
          <p:nvPr/>
        </p:nvSpPr>
        <p:spPr>
          <a:xfrm>
            <a:off x="6349999" y="2094637"/>
            <a:ext cx="5740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Hypoconnectivity</a:t>
            </a:r>
            <a:r>
              <a:rPr lang="en-US" altLang="zh-CN" sz="2400" b="1" dirty="0">
                <a:solidFill>
                  <a:srgbClr val="000000"/>
                </a:solidFill>
              </a:rPr>
              <a:t> was expressed between the DMN and ventral SN and between the SN and FPN.</a:t>
            </a:r>
          </a:p>
          <a:p>
            <a:endParaRPr lang="en-US" altLang="zh-CN" sz="2400" b="1" dirty="0">
              <a:solidFill>
                <a:srgbClr val="000000"/>
              </a:solidFill>
            </a:endParaRPr>
          </a:p>
          <a:p>
            <a:endParaRPr lang="en-US" altLang="zh-CN" sz="2400" b="1" dirty="0">
              <a:solidFill>
                <a:srgbClr val="000000"/>
              </a:solidFill>
            </a:endParaRPr>
          </a:p>
          <a:p>
            <a:endParaRPr lang="en-US" altLang="zh-CN" sz="2400" b="1" dirty="0">
              <a:solidFill>
                <a:srgbClr val="000000"/>
              </a:solidFill>
            </a:endParaRP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Hyperconnectivity</a:t>
            </a:r>
            <a:r>
              <a:rPr lang="en-US" altLang="zh-CN" sz="2400" b="1" dirty="0">
                <a:solidFill>
                  <a:srgbClr val="000000"/>
                </a:solidFill>
              </a:rPr>
              <a:t> was evident between the DMN and FPN and between the DMN and dorsal SN.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27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矢量图形&#10;&#10;已生成高可信度的说明">
            <a:extLst>
              <a:ext uri="{FF2B5EF4-FFF2-40B4-BE49-F238E27FC236}">
                <a16:creationId xmlns:a16="http://schemas.microsoft.com/office/drawing/2014/main" id="{A2DBADE0-D256-4DB5-B189-FCA93862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" y="1243265"/>
            <a:ext cx="10638972" cy="5614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324527-01DC-426E-8060-0A28279FB6FB}"/>
              </a:ext>
            </a:extLst>
          </p:cNvPr>
          <p:cNvSpPr txBox="1"/>
          <p:nvPr/>
        </p:nvSpPr>
        <p:spPr>
          <a:xfrm>
            <a:off x="91803" y="116113"/>
            <a:ext cx="12008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Disrupted Functional Architecture of Neurocognitive Networks across Psychiatric Disorders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48548AA8-DEC3-44F6-8001-8EA89E523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2791" b="61693"/>
          <a:stretch/>
        </p:blipFill>
        <p:spPr>
          <a:xfrm>
            <a:off x="119379" y="1625600"/>
            <a:ext cx="11930231" cy="356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90602F-851F-422C-BB5B-D7AFD7345D40}"/>
              </a:ext>
            </a:extLst>
          </p:cNvPr>
          <p:cNvSpPr txBox="1"/>
          <p:nvPr/>
        </p:nvSpPr>
        <p:spPr>
          <a:xfrm>
            <a:off x="338546" y="435434"/>
            <a:ext cx="115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Structural Substrates of Functional Connectivity Alterations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5C66F2-F77D-43F1-B180-8C1A71CEECF0}"/>
              </a:ext>
            </a:extLst>
          </p:cNvPr>
          <p:cNvSpPr/>
          <p:nvPr/>
        </p:nvSpPr>
        <p:spPr>
          <a:xfrm>
            <a:off x="208279" y="5757966"/>
            <a:ext cx="11824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Positive correlation </a:t>
            </a:r>
            <a:r>
              <a:rPr lang="en-US" altLang="zh-CN" sz="2000" b="1" dirty="0">
                <a:solidFill>
                  <a:srgbClr val="000000"/>
                </a:solidFill>
              </a:rPr>
              <a:t>between the regions showing </a:t>
            </a:r>
            <a:r>
              <a:rPr lang="en-US" altLang="zh-CN" sz="2000" b="1" dirty="0">
                <a:solidFill>
                  <a:srgbClr val="0000FF"/>
                </a:solidFill>
              </a:rPr>
              <a:t>functional alterations </a:t>
            </a:r>
            <a:r>
              <a:rPr lang="en-US" altLang="zh-CN" sz="2000" b="1" dirty="0">
                <a:solidFill>
                  <a:srgbClr val="000000"/>
                </a:solidFill>
              </a:rPr>
              <a:t>and </a:t>
            </a:r>
            <a:r>
              <a:rPr lang="en-US" altLang="zh-CN" sz="2000" b="1" dirty="0">
                <a:solidFill>
                  <a:srgbClr val="0000FF"/>
                </a:solidFill>
              </a:rPr>
              <a:t>structural perturbations</a:t>
            </a:r>
            <a:r>
              <a:rPr lang="en-US" altLang="zh-CN" sz="2000" b="1" dirty="0">
                <a:solidFill>
                  <a:srgbClr val="000000"/>
                </a:solidFill>
              </a:rPr>
              <a:t>.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89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1D5BE6EC-6206-421F-B0A6-386025DD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37884"/>
          <a:stretch/>
        </p:blipFill>
        <p:spPr>
          <a:xfrm>
            <a:off x="76199" y="1161142"/>
            <a:ext cx="12039601" cy="56823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7EF4BC-3CC9-4729-8FDA-B4061FA216F0}"/>
              </a:ext>
            </a:extLst>
          </p:cNvPr>
          <p:cNvSpPr txBox="1"/>
          <p:nvPr/>
        </p:nvSpPr>
        <p:spPr>
          <a:xfrm>
            <a:off x="334038" y="83924"/>
            <a:ext cx="1151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Relationship between Functional Connectivity Alterations and Cognitive Performance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2053D3-65FE-456E-ABAC-C2D8A9D77CB2}"/>
              </a:ext>
            </a:extLst>
          </p:cNvPr>
          <p:cNvSpPr txBox="1"/>
          <p:nvPr/>
        </p:nvSpPr>
        <p:spPr>
          <a:xfrm>
            <a:off x="338546" y="2351782"/>
            <a:ext cx="115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Thank you!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202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Sha, Zhiqiang</dc:creator>
  <cp:lastModifiedBy>Sha, Zhiqiang</cp:lastModifiedBy>
  <cp:revision>14</cp:revision>
  <dcterms:created xsi:type="dcterms:W3CDTF">2018-12-11T21:48:08Z</dcterms:created>
  <dcterms:modified xsi:type="dcterms:W3CDTF">2018-12-17T21:09:35Z</dcterms:modified>
</cp:coreProperties>
</file>