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88d3c708c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88d3c708c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88d3c708c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88d3c708c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88a45a7dad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88a45a7dad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8a45a7dad_3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88a45a7dad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88a45a7dad_3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88a45a7dad_3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8a45a7dad_3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8a45a7dad_3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4b09123ad_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4b09123ad_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a8fae83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a8fae83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4b09123a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4b09123a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7e1c5010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87e1c5010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7e1c5010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7e1c5010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8d3c708c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88d3c708c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88a45a7dad_3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88a45a7dad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Object Design Review</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Group 5: Marissa Morton, Miguel Gapud, Alex McNair, Abram Miller, Michael Zuppardo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4" name="Google Shape;204;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23"/>
          <p:cNvPicPr preferRelativeResize="0"/>
          <p:nvPr/>
        </p:nvPicPr>
        <p:blipFill>
          <a:blip r:embed="rId3">
            <a:alphaModFix/>
          </a:blip>
          <a:stretch>
            <a:fillRect/>
          </a:stretch>
        </p:blipFill>
        <p:spPr>
          <a:xfrm>
            <a:off x="2281238" y="1824038"/>
            <a:ext cx="4581525" cy="1495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Reading the image in the previous slide</a:t>
            </a:r>
            <a:endParaRPr/>
          </a:p>
        </p:txBody>
      </p:sp>
      <p:sp>
        <p:nvSpPr>
          <p:cNvPr id="211" name="Google Shape;211;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Requirement of tabulating votes caused the creation of the Vote Counter as shown in the sequence diagram in the analysis model this then leads to the vote counter  being used in the collaboration diagram this lastly create the vote counter Object with its specific pieces in its object design.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reading image in previous slide</a:t>
            </a:r>
            <a:endParaRPr/>
          </a:p>
        </p:txBody>
      </p:sp>
      <p:sp>
        <p:nvSpPr>
          <p:cNvPr id="217" name="Google Shape;217;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requirement of having a interface in which the user can interact with caused the creation of the tabulation interface in the sequence design model of analysis. This in turn lead to the collaboration model shown with the system design and lastly the object design of Tabulation Interface.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reading images in previous slide</a:t>
            </a:r>
            <a:endParaRPr/>
          </a:p>
        </p:txBody>
      </p:sp>
      <p:sp>
        <p:nvSpPr>
          <p:cNvPr id="223" name="Google Shape;223;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requirement to have a way to store election results that can be audited in the future caused the creation of the results database as shown with the analysis using a sequence model. This then used as election results database as shown with the collaboration model in system design. Lastly the name is changed to previous election database as its parts is shown with the object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1725" y="500925"/>
            <a:ext cx="6434400" cy="10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Breakdown of tabulationSystem</a:t>
            </a:r>
            <a:endParaRPr/>
          </a:p>
        </p:txBody>
      </p:sp>
      <p:pic>
        <p:nvPicPr>
          <p:cNvPr id="135" name="Google Shape;135;p14"/>
          <p:cNvPicPr preferRelativeResize="0"/>
          <p:nvPr/>
        </p:nvPicPr>
        <p:blipFill>
          <a:blip r:embed="rId3">
            <a:alphaModFix/>
          </a:blip>
          <a:stretch>
            <a:fillRect/>
          </a:stretch>
        </p:blipFill>
        <p:spPr>
          <a:xfrm>
            <a:off x="368475" y="1052500"/>
            <a:ext cx="7662150" cy="3845300"/>
          </a:xfrm>
          <a:prstGeom prst="rect">
            <a:avLst/>
          </a:prstGeom>
          <a:noFill/>
          <a:ln>
            <a:noFill/>
          </a:ln>
        </p:spPr>
      </p:pic>
      <p:pic>
        <p:nvPicPr>
          <p:cNvPr id="136" name="Google Shape;136;p14"/>
          <p:cNvPicPr preferRelativeResize="0"/>
          <p:nvPr/>
        </p:nvPicPr>
        <p:blipFill>
          <a:blip r:embed="rId4">
            <a:alphaModFix/>
          </a:blip>
          <a:stretch>
            <a:fillRect/>
          </a:stretch>
        </p:blipFill>
        <p:spPr>
          <a:xfrm>
            <a:off x="2588201" y="1052500"/>
            <a:ext cx="3967576" cy="3625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311725" y="500925"/>
            <a:ext cx="6581400" cy="10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Breakdown of tabulationSystem</a:t>
            </a:r>
            <a:endParaRPr/>
          </a:p>
        </p:txBody>
      </p:sp>
      <p:pic>
        <p:nvPicPr>
          <p:cNvPr id="142" name="Google Shape;142;p15"/>
          <p:cNvPicPr preferRelativeResize="0"/>
          <p:nvPr/>
        </p:nvPicPr>
        <p:blipFill>
          <a:blip r:embed="rId3">
            <a:alphaModFix/>
          </a:blip>
          <a:stretch>
            <a:fillRect/>
          </a:stretch>
        </p:blipFill>
        <p:spPr>
          <a:xfrm>
            <a:off x="664813" y="1717438"/>
            <a:ext cx="4962525" cy="2381250"/>
          </a:xfrm>
          <a:prstGeom prst="rect">
            <a:avLst/>
          </a:prstGeom>
          <a:noFill/>
          <a:ln>
            <a:noFill/>
          </a:ln>
        </p:spPr>
      </p:pic>
      <p:pic>
        <p:nvPicPr>
          <p:cNvPr id="143" name="Google Shape;143;p15"/>
          <p:cNvPicPr preferRelativeResize="0"/>
          <p:nvPr/>
        </p:nvPicPr>
        <p:blipFill>
          <a:blip r:embed="rId4">
            <a:alphaModFix/>
          </a:blip>
          <a:stretch>
            <a:fillRect/>
          </a:stretch>
        </p:blipFill>
        <p:spPr>
          <a:xfrm>
            <a:off x="3574679" y="1112375"/>
            <a:ext cx="5140970" cy="3591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6"/>
          <p:cNvPicPr preferRelativeResize="0"/>
          <p:nvPr/>
        </p:nvPicPr>
        <p:blipFill>
          <a:blip r:embed="rId3">
            <a:alphaModFix/>
          </a:blip>
          <a:stretch>
            <a:fillRect/>
          </a:stretch>
        </p:blipFill>
        <p:spPr>
          <a:xfrm>
            <a:off x="2102088" y="829450"/>
            <a:ext cx="5135776" cy="4286050"/>
          </a:xfrm>
          <a:prstGeom prst="rect">
            <a:avLst/>
          </a:prstGeom>
          <a:noFill/>
          <a:ln>
            <a:noFill/>
          </a:ln>
        </p:spPr>
      </p:pic>
      <p:sp>
        <p:nvSpPr>
          <p:cNvPr id="149" name="Google Shape;149;p16"/>
          <p:cNvSpPr txBox="1"/>
          <p:nvPr>
            <p:ph type="title"/>
          </p:nvPr>
        </p:nvSpPr>
        <p:spPr>
          <a:xfrm>
            <a:off x="311725" y="500925"/>
            <a:ext cx="4895700" cy="10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Breakdown of voteCounter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349225" y="3500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Breakdown of voteArbiter and techSupport</a:t>
            </a:r>
            <a:endParaRPr/>
          </a:p>
        </p:txBody>
      </p:sp>
      <p:pic>
        <p:nvPicPr>
          <p:cNvPr id="155" name="Google Shape;155;p17"/>
          <p:cNvPicPr preferRelativeResize="0"/>
          <p:nvPr/>
        </p:nvPicPr>
        <p:blipFill>
          <a:blip r:embed="rId3">
            <a:alphaModFix/>
          </a:blip>
          <a:stretch>
            <a:fillRect/>
          </a:stretch>
        </p:blipFill>
        <p:spPr>
          <a:xfrm>
            <a:off x="1942213" y="1064025"/>
            <a:ext cx="5259575" cy="368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311725" y="500925"/>
            <a:ext cx="8046900" cy="10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Breakdown of votingDatabase</a:t>
            </a:r>
            <a:endParaRPr/>
          </a:p>
        </p:txBody>
      </p:sp>
      <p:pic>
        <p:nvPicPr>
          <p:cNvPr id="161" name="Google Shape;161;p18"/>
          <p:cNvPicPr preferRelativeResize="0"/>
          <p:nvPr/>
        </p:nvPicPr>
        <p:blipFill>
          <a:blip r:embed="rId3">
            <a:alphaModFix/>
          </a:blip>
          <a:stretch>
            <a:fillRect/>
          </a:stretch>
        </p:blipFill>
        <p:spPr>
          <a:xfrm>
            <a:off x="872425" y="1127550"/>
            <a:ext cx="5712050" cy="373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9"/>
          <p:cNvPicPr preferRelativeResize="0"/>
          <p:nvPr/>
        </p:nvPicPr>
        <p:blipFill>
          <a:blip r:embed="rId3">
            <a:alphaModFix/>
          </a:blip>
          <a:stretch>
            <a:fillRect/>
          </a:stretch>
        </p:blipFill>
        <p:spPr>
          <a:xfrm>
            <a:off x="1547378" y="500925"/>
            <a:ext cx="7342600" cy="4535926"/>
          </a:xfrm>
          <a:prstGeom prst="rect">
            <a:avLst/>
          </a:prstGeom>
          <a:noFill/>
          <a:ln>
            <a:noFill/>
          </a:ln>
        </p:spPr>
      </p:pic>
      <p:sp>
        <p:nvSpPr>
          <p:cNvPr id="167" name="Google Shape;167;p19"/>
          <p:cNvSpPr txBox="1"/>
          <p:nvPr>
            <p:ph type="title"/>
          </p:nvPr>
        </p:nvSpPr>
        <p:spPr>
          <a:xfrm>
            <a:off x="311725" y="500925"/>
            <a:ext cx="3280800" cy="10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Breakdown of tabulation</a:t>
            </a:r>
            <a:endParaRPr sz="2400"/>
          </a:p>
          <a:p>
            <a:pPr indent="0" lvl="0" marL="0" rtl="0" algn="l">
              <a:spcBef>
                <a:spcPts val="0"/>
              </a:spcBef>
              <a:spcAft>
                <a:spcPts val="0"/>
              </a:spcAft>
              <a:buSzPts val="990"/>
              <a:buNone/>
            </a:pPr>
            <a:r>
              <a:rPr lang="en" sz="2400"/>
              <a:t>interface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311725" y="500925"/>
            <a:ext cx="8046900" cy="10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Breakdown of stableElectionDatabase</a:t>
            </a:r>
            <a:endParaRPr/>
          </a:p>
        </p:txBody>
      </p:sp>
      <p:pic>
        <p:nvPicPr>
          <p:cNvPr id="173" name="Google Shape;173;p20"/>
          <p:cNvPicPr preferRelativeResize="0"/>
          <p:nvPr/>
        </p:nvPicPr>
        <p:blipFill>
          <a:blip r:embed="rId3">
            <a:alphaModFix/>
          </a:blip>
          <a:stretch>
            <a:fillRect/>
          </a:stretch>
        </p:blipFill>
        <p:spPr>
          <a:xfrm>
            <a:off x="2210038" y="1096875"/>
            <a:ext cx="4250274" cy="388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1"/>
          <p:cNvPicPr preferRelativeResize="0"/>
          <p:nvPr/>
        </p:nvPicPr>
        <p:blipFill>
          <a:blip r:embed="rId3">
            <a:alphaModFix/>
          </a:blip>
          <a:stretch>
            <a:fillRect/>
          </a:stretch>
        </p:blipFill>
        <p:spPr>
          <a:xfrm>
            <a:off x="3142950" y="431587"/>
            <a:ext cx="2655198" cy="4280326"/>
          </a:xfrm>
          <a:prstGeom prst="rect">
            <a:avLst/>
          </a:prstGeom>
          <a:noFill/>
          <a:ln>
            <a:noFill/>
          </a:ln>
        </p:spPr>
      </p:pic>
      <p:pic>
        <p:nvPicPr>
          <p:cNvPr id="179" name="Google Shape;179;p21"/>
          <p:cNvPicPr preferRelativeResize="0"/>
          <p:nvPr/>
        </p:nvPicPr>
        <p:blipFill>
          <a:blip r:embed="rId4">
            <a:alphaModFix/>
          </a:blip>
          <a:stretch>
            <a:fillRect/>
          </a:stretch>
        </p:blipFill>
        <p:spPr>
          <a:xfrm>
            <a:off x="194025" y="424176"/>
            <a:ext cx="2839250" cy="4506549"/>
          </a:xfrm>
          <a:prstGeom prst="rect">
            <a:avLst/>
          </a:prstGeom>
          <a:noFill/>
          <a:ln>
            <a:noFill/>
          </a:ln>
        </p:spPr>
      </p:pic>
      <p:pic>
        <p:nvPicPr>
          <p:cNvPr id="180" name="Google Shape;180;p21"/>
          <p:cNvPicPr preferRelativeResize="0"/>
          <p:nvPr/>
        </p:nvPicPr>
        <p:blipFill>
          <a:blip r:embed="rId5">
            <a:alphaModFix/>
          </a:blip>
          <a:stretch>
            <a:fillRect/>
          </a:stretch>
        </p:blipFill>
        <p:spPr>
          <a:xfrm>
            <a:off x="5974525" y="431563"/>
            <a:ext cx="2940075" cy="4491775"/>
          </a:xfrm>
          <a:prstGeom prst="rect">
            <a:avLst/>
          </a:prstGeom>
          <a:noFill/>
          <a:ln>
            <a:noFill/>
          </a:ln>
        </p:spPr>
      </p:pic>
      <p:sp>
        <p:nvSpPr>
          <p:cNvPr id="181" name="Google Shape;181;p21"/>
          <p:cNvSpPr txBox="1"/>
          <p:nvPr/>
        </p:nvSpPr>
        <p:spPr>
          <a:xfrm>
            <a:off x="2926375" y="4227700"/>
            <a:ext cx="169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Requirement: Interface for user to interact with.</a:t>
            </a:r>
            <a:endParaRPr/>
          </a:p>
        </p:txBody>
      </p:sp>
      <p:sp>
        <p:nvSpPr>
          <p:cNvPr id="182" name="Google Shape;182;p21"/>
          <p:cNvSpPr txBox="1"/>
          <p:nvPr/>
        </p:nvSpPr>
        <p:spPr>
          <a:xfrm>
            <a:off x="127325" y="4290925"/>
            <a:ext cx="152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Requirement: Tabulate Votes</a:t>
            </a:r>
            <a:endParaRPr/>
          </a:p>
        </p:txBody>
      </p:sp>
      <p:sp>
        <p:nvSpPr>
          <p:cNvPr id="183" name="Google Shape;183;p21"/>
          <p:cNvSpPr txBox="1"/>
          <p:nvPr/>
        </p:nvSpPr>
        <p:spPr>
          <a:xfrm>
            <a:off x="5318950" y="3783800"/>
            <a:ext cx="1772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Requirement: Store Previous Election results for future audits</a:t>
            </a:r>
            <a:endParaRPr/>
          </a:p>
        </p:txBody>
      </p:sp>
      <p:pic>
        <p:nvPicPr>
          <p:cNvPr id="184" name="Google Shape;184;p21"/>
          <p:cNvPicPr preferRelativeResize="0"/>
          <p:nvPr/>
        </p:nvPicPr>
        <p:blipFill>
          <a:blip r:embed="rId6">
            <a:alphaModFix/>
          </a:blip>
          <a:stretch>
            <a:fillRect/>
          </a:stretch>
        </p:blipFill>
        <p:spPr>
          <a:xfrm rot="10800000">
            <a:off x="1513763" y="4442875"/>
            <a:ext cx="199775" cy="212000"/>
          </a:xfrm>
          <a:prstGeom prst="rect">
            <a:avLst/>
          </a:prstGeom>
          <a:noFill/>
          <a:ln>
            <a:noFill/>
          </a:ln>
        </p:spPr>
      </p:pic>
      <p:pic>
        <p:nvPicPr>
          <p:cNvPr id="185" name="Google Shape;185;p21"/>
          <p:cNvPicPr preferRelativeResize="0"/>
          <p:nvPr/>
        </p:nvPicPr>
        <p:blipFill>
          <a:blip r:embed="rId7">
            <a:alphaModFix/>
          </a:blip>
          <a:stretch>
            <a:fillRect/>
          </a:stretch>
        </p:blipFill>
        <p:spPr>
          <a:xfrm>
            <a:off x="1513775" y="3157875"/>
            <a:ext cx="271475" cy="276250"/>
          </a:xfrm>
          <a:prstGeom prst="rect">
            <a:avLst/>
          </a:prstGeom>
          <a:noFill/>
          <a:ln>
            <a:noFill/>
          </a:ln>
        </p:spPr>
      </p:pic>
      <p:pic>
        <p:nvPicPr>
          <p:cNvPr id="186" name="Google Shape;186;p21"/>
          <p:cNvPicPr preferRelativeResize="0"/>
          <p:nvPr/>
        </p:nvPicPr>
        <p:blipFill>
          <a:blip r:embed="rId7">
            <a:alphaModFix/>
          </a:blip>
          <a:stretch>
            <a:fillRect/>
          </a:stretch>
        </p:blipFill>
        <p:spPr>
          <a:xfrm>
            <a:off x="1477913" y="1590350"/>
            <a:ext cx="271475" cy="276250"/>
          </a:xfrm>
          <a:prstGeom prst="rect">
            <a:avLst/>
          </a:prstGeom>
          <a:noFill/>
          <a:ln>
            <a:noFill/>
          </a:ln>
        </p:spPr>
      </p:pic>
      <p:pic>
        <p:nvPicPr>
          <p:cNvPr id="187" name="Google Shape;187;p21"/>
          <p:cNvPicPr preferRelativeResize="0"/>
          <p:nvPr/>
        </p:nvPicPr>
        <p:blipFill>
          <a:blip r:embed="rId7">
            <a:alphaModFix/>
          </a:blip>
          <a:stretch>
            <a:fillRect/>
          </a:stretch>
        </p:blipFill>
        <p:spPr>
          <a:xfrm>
            <a:off x="4334813" y="1710125"/>
            <a:ext cx="271475" cy="276250"/>
          </a:xfrm>
          <a:prstGeom prst="rect">
            <a:avLst/>
          </a:prstGeom>
          <a:noFill/>
          <a:ln>
            <a:noFill/>
          </a:ln>
        </p:spPr>
      </p:pic>
      <p:pic>
        <p:nvPicPr>
          <p:cNvPr id="188" name="Google Shape;188;p21"/>
          <p:cNvPicPr preferRelativeResize="0"/>
          <p:nvPr/>
        </p:nvPicPr>
        <p:blipFill>
          <a:blip r:embed="rId7">
            <a:alphaModFix/>
          </a:blip>
          <a:stretch>
            <a:fillRect/>
          </a:stretch>
        </p:blipFill>
        <p:spPr>
          <a:xfrm>
            <a:off x="4334825" y="3068925"/>
            <a:ext cx="271475" cy="276250"/>
          </a:xfrm>
          <a:prstGeom prst="rect">
            <a:avLst/>
          </a:prstGeom>
          <a:noFill/>
          <a:ln>
            <a:noFill/>
          </a:ln>
        </p:spPr>
      </p:pic>
      <p:pic>
        <p:nvPicPr>
          <p:cNvPr id="189" name="Google Shape;189;p21"/>
          <p:cNvPicPr preferRelativeResize="0"/>
          <p:nvPr/>
        </p:nvPicPr>
        <p:blipFill>
          <a:blip r:embed="rId7">
            <a:alphaModFix/>
          </a:blip>
          <a:stretch>
            <a:fillRect/>
          </a:stretch>
        </p:blipFill>
        <p:spPr>
          <a:xfrm>
            <a:off x="4334813" y="4118000"/>
            <a:ext cx="271475" cy="276250"/>
          </a:xfrm>
          <a:prstGeom prst="rect">
            <a:avLst/>
          </a:prstGeom>
          <a:noFill/>
          <a:ln>
            <a:noFill/>
          </a:ln>
        </p:spPr>
      </p:pic>
      <p:pic>
        <p:nvPicPr>
          <p:cNvPr id="190" name="Google Shape;190;p21"/>
          <p:cNvPicPr preferRelativeResize="0"/>
          <p:nvPr/>
        </p:nvPicPr>
        <p:blipFill>
          <a:blip r:embed="rId7">
            <a:alphaModFix/>
          </a:blip>
          <a:stretch>
            <a:fillRect/>
          </a:stretch>
        </p:blipFill>
        <p:spPr>
          <a:xfrm>
            <a:off x="7272550" y="1590350"/>
            <a:ext cx="271475" cy="276250"/>
          </a:xfrm>
          <a:prstGeom prst="rect">
            <a:avLst/>
          </a:prstGeom>
          <a:noFill/>
          <a:ln>
            <a:noFill/>
          </a:ln>
        </p:spPr>
      </p:pic>
      <p:pic>
        <p:nvPicPr>
          <p:cNvPr id="191" name="Google Shape;191;p21"/>
          <p:cNvPicPr preferRelativeResize="0"/>
          <p:nvPr/>
        </p:nvPicPr>
        <p:blipFill>
          <a:blip r:embed="rId7">
            <a:alphaModFix/>
          </a:blip>
          <a:stretch>
            <a:fillRect/>
          </a:stretch>
        </p:blipFill>
        <p:spPr>
          <a:xfrm>
            <a:off x="7272550" y="3102250"/>
            <a:ext cx="271475" cy="276250"/>
          </a:xfrm>
          <a:prstGeom prst="rect">
            <a:avLst/>
          </a:prstGeom>
          <a:noFill/>
          <a:ln>
            <a:noFill/>
          </a:ln>
        </p:spPr>
      </p:pic>
      <p:pic>
        <p:nvPicPr>
          <p:cNvPr id="192" name="Google Shape;192;p21"/>
          <p:cNvPicPr preferRelativeResize="0"/>
          <p:nvPr/>
        </p:nvPicPr>
        <p:blipFill>
          <a:blip r:embed="rId7">
            <a:alphaModFix/>
          </a:blip>
          <a:stretch>
            <a:fillRect/>
          </a:stretch>
        </p:blipFill>
        <p:spPr>
          <a:xfrm>
            <a:off x="7291575" y="4290925"/>
            <a:ext cx="271475" cy="276250"/>
          </a:xfrm>
          <a:prstGeom prst="rect">
            <a:avLst/>
          </a:prstGeom>
          <a:noFill/>
          <a:ln>
            <a:noFill/>
          </a:ln>
        </p:spPr>
      </p:pic>
      <p:sp>
        <p:nvSpPr>
          <p:cNvPr id="193" name="Google Shape;193;p21"/>
          <p:cNvSpPr txBox="1"/>
          <p:nvPr>
            <p:ph type="title"/>
          </p:nvPr>
        </p:nvSpPr>
        <p:spPr>
          <a:xfrm>
            <a:off x="127325" y="83975"/>
            <a:ext cx="8046900" cy="10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Traceability (Dependency Tree)</a:t>
            </a:r>
            <a:endParaRPr sz="2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