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6f0132c1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6f0132c1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6f0132c1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6f0132c1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69810769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69810769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6f0132c12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6f0132c1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f0132c12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f0132c12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6f0132c12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6f0132c12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6f0132c12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6f0132c12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6f0132c12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6f0132c12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6f0132c12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6f0132c12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6f0132c12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6f0132c12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4ab985c8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4ab985c8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6f0132c12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6f0132c12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dbec51e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6dbec51e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69810769c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69810769c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6f0132c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6f0132c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Miguel is talking about this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6f0132c12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6f0132c12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6f0132c12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6f0132c12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685559074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685559074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69810769c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69810769c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6dbec51e7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6dbec51e7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6f0132c12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6f0132c12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6855590740_0_1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855590740_0_1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6f0132c12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6f0132c12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6f0132c12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6f0132c12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6f0132c12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6f0132c12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6f0132c12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6f0132c12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6da5f157d9b6e0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6da5f157d9b6e0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685559074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685559074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69810769c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69810769c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6da5f157d9b6e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6da5f157d9b6e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95f9698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695f9698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6da5f157d9b6e0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6da5f157d9b6e0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69810769c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69810769c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69810769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69810769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69810769c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69810769c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ed80811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ed80811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system will calculate who the winner is, the standings of the other candidates, and how many votes each candidate received. </a:t>
            </a:r>
            <a:r>
              <a:rPr lang="en">
                <a:solidFill>
                  <a:schemeClr val="dk1"/>
                </a:solidFill>
              </a:rPr>
              <a:t>We plan to support FPTP (first-past-the-post) and RBV (ranked-based-voting) formats, so we need to be able to handle both simple vote counting and weighted vote counting.</a:t>
            </a:r>
            <a:endParaRPr/>
          </a:p>
          <a:p>
            <a:pPr indent="-298450" lvl="0" marL="457200" rtl="0" algn="l">
              <a:spcBef>
                <a:spcPts val="0"/>
              </a:spcBef>
              <a:spcAft>
                <a:spcPts val="0"/>
              </a:spcAft>
              <a:buSzPts val="1100"/>
              <a:buChar char="-"/>
            </a:pPr>
            <a:r>
              <a:rPr lang="en"/>
              <a:t>Only the vote arbiter will see results so the student government has full control over the distribution of the results.</a:t>
            </a:r>
            <a:endParaRPr/>
          </a:p>
          <a:p>
            <a:pPr indent="-298450" lvl="0" marL="457200" rtl="0" algn="l">
              <a:spcBef>
                <a:spcPts val="0"/>
              </a:spcBef>
              <a:spcAft>
                <a:spcPts val="0"/>
              </a:spcAft>
              <a:buSzPts val="1100"/>
              <a:buChar char="-"/>
            </a:pPr>
            <a:r>
              <a:rPr lang="en"/>
              <a:t>To protect privacy, the vote arbiter will have no power over voter information. They see the total votes for each candidate, and for what position those candidates were running.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69810769cc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69810769cc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user requests election results through the application itself. They press a button which shows the results to the ongoing election.</a:t>
            </a:r>
            <a:r>
              <a:rPr lang="en"/>
              <a:t> Once we have verified that election period is over and that the results are accurate, we display them on screen.</a:t>
            </a:r>
            <a:endParaRPr/>
          </a:p>
          <a:p>
            <a:pPr indent="-298450" lvl="0" marL="457200" rtl="0" algn="l">
              <a:spcBef>
                <a:spcPts val="0"/>
              </a:spcBef>
              <a:spcAft>
                <a:spcPts val="0"/>
              </a:spcAft>
              <a:buSzPts val="1100"/>
              <a:buChar char="-"/>
            </a:pPr>
            <a:r>
              <a:rPr lang="en"/>
              <a:t>Depending on the type of election (FTFP, RBV, etc.), we will organize the tabulated vote counts for the user to read. Most likely, there will not be enough options for the readability of the data to be a problem in a simple bar graph. </a:t>
            </a:r>
            <a:endParaRPr/>
          </a:p>
          <a:p>
            <a:pPr indent="-298450" lvl="0" marL="457200" rtl="0" algn="l">
              <a:spcBef>
                <a:spcPts val="0"/>
              </a:spcBef>
              <a:spcAft>
                <a:spcPts val="0"/>
              </a:spcAft>
              <a:buSzPts val="1100"/>
              <a:buChar char="-"/>
            </a:pPr>
            <a:r>
              <a:rPr lang="en"/>
              <a:t>To ensure no prior training is required to use the system, we clearly label each button or functionality of the system so that it is understandable and seamless to use. The design of the UI and other elements is as simplistic as possible to ensure there is no confusion.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69810769cc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69810769cc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If the system were to crash, it should not become too much of an issue. Since we do not expect the actual tabulation of votes to take very long, even if the program were to crash mid-tabulation, there most likely wouldn’t be too much time loss, and since the votes are stored in a database </a:t>
            </a:r>
            <a:r>
              <a:rPr lang="en"/>
              <a:t>separate</a:t>
            </a:r>
            <a:r>
              <a:rPr lang="en"/>
              <a:t> from the system, crashing should not lose gathered data.</a:t>
            </a:r>
            <a:endParaRPr/>
          </a:p>
          <a:p>
            <a:pPr indent="-298450" lvl="0" marL="457200" rtl="0" algn="l">
              <a:spcBef>
                <a:spcPts val="0"/>
              </a:spcBef>
              <a:spcAft>
                <a:spcPts val="0"/>
              </a:spcAft>
              <a:buSzPts val="1100"/>
              <a:buChar char="-"/>
            </a:pPr>
            <a:r>
              <a:rPr lang="en"/>
              <a:t>It should not be possible for the system to corrupt or lose data. It is the job of the voting teams to actually compile the data, so the assumption is that we can always copy information from the database again should we need it. </a:t>
            </a:r>
            <a:endParaRPr/>
          </a:p>
          <a:p>
            <a:pPr indent="-298450" lvl="0" marL="457200" rtl="0" algn="l">
              <a:spcBef>
                <a:spcPts val="0"/>
              </a:spcBef>
              <a:spcAft>
                <a:spcPts val="0"/>
              </a:spcAft>
              <a:buSzPts val="1100"/>
              <a:buChar char="-"/>
            </a:pPr>
            <a:r>
              <a:rPr lang="en"/>
              <a:t>If the crash affects only the tabulation system, since it does not create data, only access it, the tabulation system would just restart the counting and </a:t>
            </a:r>
            <a:r>
              <a:rPr lang="en"/>
              <a:t>verifying</a:t>
            </a:r>
            <a:r>
              <a:rPr lang="en"/>
              <a:t> process from the beginning.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c0ab7dc6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c0ab7dc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According to USA’s official website, there are approximately 14,000 students enrolled at the </a:t>
            </a:r>
            <a:r>
              <a:rPr lang="en"/>
              <a:t>university. Additionally, the student-to-faculty ratio is 17:1, meaning there are approximately another 1,000 faculty members. Thus, a typical sample size would be no more than 20,000 votes per contest (extreme case), assuming each student only gets one vote for one candidate. That extra 5000 should hopefully be enough of a safety factor to prevent errors.</a:t>
            </a:r>
            <a:endParaRPr/>
          </a:p>
          <a:p>
            <a:pPr indent="-298450" lvl="0" marL="457200" rtl="0" algn="l">
              <a:spcBef>
                <a:spcPts val="0"/>
              </a:spcBef>
              <a:spcAft>
                <a:spcPts val="0"/>
              </a:spcAft>
              <a:buSzPts val="1100"/>
              <a:buChar char="-"/>
            </a:pPr>
            <a:r>
              <a:rPr lang="en"/>
              <a:t>The system should have no problem tabulating our estimated maximum of 20,000 votes in a single contest. It may even be able to handle more votes upon completion, but since we are only estimating 20,000 max votes, that is the number we are aiming for.</a:t>
            </a:r>
            <a:endParaRPr/>
          </a:p>
          <a:p>
            <a:pPr indent="-298450" lvl="0" marL="457200" rtl="0" algn="l">
              <a:spcBef>
                <a:spcPts val="0"/>
              </a:spcBef>
              <a:spcAft>
                <a:spcPts val="0"/>
              </a:spcAft>
              <a:buSzPts val="1100"/>
              <a:buChar char="-"/>
            </a:pPr>
            <a:r>
              <a:rPr lang="en"/>
              <a:t>This is a situational case, but assuming, for example, five contests are queued for tabulation, all with the 20,000 voter max from our estimate, then yes, it will most likely take a little longer. However, since it is not urgent for the tabulation process to be completed instantaneously, we estimate that a one hour grace period is fair enough for the system to complete an election’s tabulation and verification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c0ab7dc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4c0ab7dc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system must be able to handle the ballots from both </a:t>
            </a:r>
            <a:r>
              <a:rPr lang="en"/>
              <a:t>the mobile and desktop voting application databases. </a:t>
            </a:r>
            <a:r>
              <a:rPr lang="en">
                <a:solidFill>
                  <a:schemeClr val="dk1"/>
                </a:solidFill>
              </a:rPr>
              <a:t>We plan to coordinate with those teams and determine how they plan to format the data, and we will adjust our system accordingly to support that format</a:t>
            </a:r>
            <a:endParaRPr/>
          </a:p>
          <a:p>
            <a:pPr indent="-298450" lvl="0" marL="457200" rtl="0" algn="l">
              <a:spcBef>
                <a:spcPts val="0"/>
              </a:spcBef>
              <a:spcAft>
                <a:spcPts val="0"/>
              </a:spcAft>
              <a:buSzPts val="1100"/>
              <a:buChar char="-"/>
            </a:pPr>
            <a:r>
              <a:rPr lang="en"/>
              <a:t>Our system will receive the voting data from the database of the team responsible for</a:t>
            </a:r>
            <a:r>
              <a:rPr lang="en"/>
              <a:t> collecting the votes</a:t>
            </a:r>
            <a:r>
              <a:rPr lang="en"/>
              <a:t>, no matter how many </a:t>
            </a:r>
            <a:r>
              <a:rPr lang="en"/>
              <a:t>separate</a:t>
            </a:r>
            <a:r>
              <a:rPr lang="en"/>
              <a:t> databases the system must access.</a:t>
            </a:r>
            <a:endParaRPr/>
          </a:p>
          <a:p>
            <a:pPr indent="-298450" lvl="0" marL="457200" rtl="0" algn="l">
              <a:spcBef>
                <a:spcPts val="0"/>
              </a:spcBef>
              <a:spcAft>
                <a:spcPts val="0"/>
              </a:spcAft>
              <a:buSzPts val="1100"/>
              <a:buChar char="-"/>
            </a:pPr>
            <a:r>
              <a:rPr lang="en"/>
              <a:t>The Computer Center will take over operation of the software system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grpSp>
        <p:nvGrpSpPr>
          <p:cNvPr id="86" name="Google Shape;86;p4"/>
          <p:cNvGrpSpPr/>
          <p:nvPr/>
        </p:nvGrpSpPr>
        <p:grpSpPr>
          <a:xfrm>
            <a:off x="625966" y="299376"/>
            <a:ext cx="999312" cy="999312"/>
            <a:chOff x="348199" y="179450"/>
            <a:chExt cx="1116300" cy="1116300"/>
          </a:xfrm>
        </p:grpSpPr>
        <p:sp>
          <p:nvSpPr>
            <p:cNvPr id="87" name="Google Shape;87;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8.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ctrTitle"/>
          </p:nvPr>
        </p:nvSpPr>
        <p:spPr>
          <a:xfrm>
            <a:off x="443925" y="2531250"/>
            <a:ext cx="4140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System Design Overview</a:t>
            </a:r>
            <a:endParaRPr/>
          </a:p>
        </p:txBody>
      </p:sp>
      <p:sp>
        <p:nvSpPr>
          <p:cNvPr id="279" name="Google Shape;279;p13"/>
          <p:cNvSpPr txBox="1"/>
          <p:nvPr>
            <p:ph idx="1" type="subTitle"/>
          </p:nvPr>
        </p:nvSpPr>
        <p:spPr>
          <a:xfrm>
            <a:off x="443925" y="3942375"/>
            <a:ext cx="4255500" cy="6954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0"/>
              </a:spcBef>
              <a:spcAft>
                <a:spcPts val="0"/>
              </a:spcAft>
              <a:buSzPts val="523"/>
              <a:buNone/>
            </a:pPr>
            <a:r>
              <a:rPr b="1" lang="en" sz="1510">
                <a:latin typeface="Maven Pro"/>
                <a:ea typeface="Maven Pro"/>
                <a:cs typeface="Maven Pro"/>
                <a:sym typeface="Maven Pro"/>
              </a:rPr>
              <a:t>Group 5: Tabulation/Collection</a:t>
            </a:r>
            <a:endParaRPr b="1" sz="1510">
              <a:latin typeface="Maven Pro"/>
              <a:ea typeface="Maven Pro"/>
              <a:cs typeface="Maven Pro"/>
              <a:sym typeface="Maven Pro"/>
            </a:endParaRPr>
          </a:p>
          <a:p>
            <a:pPr indent="0" lvl="0" marL="0" rtl="0" algn="l">
              <a:lnSpc>
                <a:spcPct val="90000"/>
              </a:lnSpc>
              <a:spcBef>
                <a:spcPts val="0"/>
              </a:spcBef>
              <a:spcAft>
                <a:spcPts val="0"/>
              </a:spcAft>
              <a:buSzPts val="523"/>
              <a:buNone/>
            </a:pPr>
            <a:r>
              <a:rPr b="1" lang="en" sz="1510">
                <a:latin typeface="Maven Pro"/>
                <a:ea typeface="Maven Pro"/>
                <a:cs typeface="Maven Pro"/>
                <a:sym typeface="Maven Pro"/>
              </a:rPr>
              <a:t>Miguel Gapud, Abram Miller,</a:t>
            </a:r>
            <a:endParaRPr b="1" sz="1510">
              <a:latin typeface="Maven Pro"/>
              <a:ea typeface="Maven Pro"/>
              <a:cs typeface="Maven Pro"/>
              <a:sym typeface="Maven Pro"/>
            </a:endParaRPr>
          </a:p>
          <a:p>
            <a:pPr indent="0" lvl="0" marL="0" rtl="0" algn="l">
              <a:lnSpc>
                <a:spcPct val="90000"/>
              </a:lnSpc>
              <a:spcBef>
                <a:spcPts val="0"/>
              </a:spcBef>
              <a:spcAft>
                <a:spcPts val="0"/>
              </a:spcAft>
              <a:buSzPts val="523"/>
              <a:buNone/>
            </a:pPr>
            <a:r>
              <a:rPr b="1" lang="en" sz="1510">
                <a:latin typeface="Maven Pro"/>
                <a:ea typeface="Maven Pro"/>
                <a:cs typeface="Maven Pro"/>
                <a:sym typeface="Maven Pro"/>
              </a:rPr>
              <a:t>Marissa Morton, Michael Zuppardo </a:t>
            </a:r>
            <a:endParaRPr b="1" sz="151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diagram</a:t>
            </a:r>
            <a:endParaRPr/>
          </a:p>
        </p:txBody>
      </p:sp>
      <p:pic>
        <p:nvPicPr>
          <p:cNvPr id="333" name="Google Shape;333;p22"/>
          <p:cNvPicPr preferRelativeResize="0"/>
          <p:nvPr/>
        </p:nvPicPr>
        <p:blipFill>
          <a:blip r:embed="rId3">
            <a:alphaModFix/>
          </a:blip>
          <a:stretch>
            <a:fillRect/>
          </a:stretch>
        </p:blipFill>
        <p:spPr>
          <a:xfrm>
            <a:off x="1778151" y="1220676"/>
            <a:ext cx="5130500" cy="349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Object Model</a:t>
            </a:r>
            <a:endParaRPr/>
          </a:p>
        </p:txBody>
      </p:sp>
      <p:pic>
        <p:nvPicPr>
          <p:cNvPr id="339" name="Google Shape;339;p23"/>
          <p:cNvPicPr preferRelativeResize="0"/>
          <p:nvPr/>
        </p:nvPicPr>
        <p:blipFill>
          <a:blip r:embed="rId3">
            <a:alphaModFix/>
          </a:blip>
          <a:stretch>
            <a:fillRect/>
          </a:stretch>
        </p:blipFill>
        <p:spPr>
          <a:xfrm>
            <a:off x="2056612" y="1236075"/>
            <a:ext cx="4421176" cy="340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45" name="Google Shape;345;p24"/>
          <p:cNvPicPr preferRelativeResize="0"/>
          <p:nvPr/>
        </p:nvPicPr>
        <p:blipFill>
          <a:blip r:embed="rId3">
            <a:alphaModFix/>
          </a:blip>
          <a:stretch>
            <a:fillRect/>
          </a:stretch>
        </p:blipFill>
        <p:spPr>
          <a:xfrm>
            <a:off x="1777038" y="1211151"/>
            <a:ext cx="5589925" cy="3439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51" name="Google Shape;351;p25"/>
          <p:cNvPicPr preferRelativeResize="0"/>
          <p:nvPr/>
        </p:nvPicPr>
        <p:blipFill>
          <a:blip r:embed="rId3">
            <a:alphaModFix/>
          </a:blip>
          <a:stretch>
            <a:fillRect/>
          </a:stretch>
        </p:blipFill>
        <p:spPr>
          <a:xfrm>
            <a:off x="2709250" y="1219188"/>
            <a:ext cx="3609975" cy="361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57" name="Google Shape;357;p26"/>
          <p:cNvPicPr preferRelativeResize="0"/>
          <p:nvPr/>
        </p:nvPicPr>
        <p:blipFill>
          <a:blip r:embed="rId3">
            <a:alphaModFix/>
          </a:blip>
          <a:stretch>
            <a:fillRect/>
          </a:stretch>
        </p:blipFill>
        <p:spPr>
          <a:xfrm>
            <a:off x="5079425" y="1323988"/>
            <a:ext cx="3657600" cy="3667125"/>
          </a:xfrm>
          <a:prstGeom prst="rect">
            <a:avLst/>
          </a:prstGeom>
          <a:noFill/>
          <a:ln>
            <a:noFill/>
          </a:ln>
        </p:spPr>
      </p:pic>
      <p:pic>
        <p:nvPicPr>
          <p:cNvPr id="358" name="Google Shape;358;p26"/>
          <p:cNvPicPr preferRelativeResize="0"/>
          <p:nvPr/>
        </p:nvPicPr>
        <p:blipFill>
          <a:blip r:embed="rId4">
            <a:alphaModFix/>
          </a:blip>
          <a:stretch>
            <a:fillRect/>
          </a:stretch>
        </p:blipFill>
        <p:spPr>
          <a:xfrm>
            <a:off x="335788" y="1357325"/>
            <a:ext cx="3590925" cy="360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64" name="Google Shape;364;p27"/>
          <p:cNvPicPr preferRelativeResize="0"/>
          <p:nvPr/>
        </p:nvPicPr>
        <p:blipFill>
          <a:blip r:embed="rId3">
            <a:alphaModFix/>
          </a:blip>
          <a:stretch>
            <a:fillRect/>
          </a:stretch>
        </p:blipFill>
        <p:spPr>
          <a:xfrm>
            <a:off x="1777038" y="1287351"/>
            <a:ext cx="5589925" cy="3439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70" name="Google Shape;370;p28"/>
          <p:cNvPicPr preferRelativeResize="0"/>
          <p:nvPr/>
        </p:nvPicPr>
        <p:blipFill>
          <a:blip r:embed="rId3">
            <a:alphaModFix/>
          </a:blip>
          <a:stretch>
            <a:fillRect/>
          </a:stretch>
        </p:blipFill>
        <p:spPr>
          <a:xfrm>
            <a:off x="2990250" y="1247763"/>
            <a:ext cx="3657600" cy="366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76" name="Google Shape;376;p29"/>
          <p:cNvPicPr preferRelativeResize="0"/>
          <p:nvPr/>
        </p:nvPicPr>
        <p:blipFill>
          <a:blip r:embed="rId3">
            <a:alphaModFix/>
          </a:blip>
          <a:stretch>
            <a:fillRect/>
          </a:stretch>
        </p:blipFill>
        <p:spPr>
          <a:xfrm>
            <a:off x="1777038" y="1211151"/>
            <a:ext cx="5589925" cy="3439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82" name="Google Shape;382;p30"/>
          <p:cNvPicPr preferRelativeResize="0"/>
          <p:nvPr/>
        </p:nvPicPr>
        <p:blipFill>
          <a:blip r:embed="rId3">
            <a:alphaModFix/>
          </a:blip>
          <a:stretch>
            <a:fillRect/>
          </a:stretch>
        </p:blipFill>
        <p:spPr>
          <a:xfrm>
            <a:off x="613200" y="1356950"/>
            <a:ext cx="3413425" cy="3321825"/>
          </a:xfrm>
          <a:prstGeom prst="rect">
            <a:avLst/>
          </a:prstGeom>
          <a:noFill/>
          <a:ln>
            <a:noFill/>
          </a:ln>
        </p:spPr>
      </p:pic>
      <p:pic>
        <p:nvPicPr>
          <p:cNvPr id="383" name="Google Shape;383;p30"/>
          <p:cNvPicPr preferRelativeResize="0"/>
          <p:nvPr/>
        </p:nvPicPr>
        <p:blipFill>
          <a:blip r:embed="rId4">
            <a:alphaModFix/>
          </a:blip>
          <a:stretch>
            <a:fillRect/>
          </a:stretch>
        </p:blipFill>
        <p:spPr>
          <a:xfrm>
            <a:off x="4809000" y="1356949"/>
            <a:ext cx="3313083" cy="3321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89" name="Google Shape;389;p31"/>
          <p:cNvPicPr preferRelativeResize="0"/>
          <p:nvPr/>
        </p:nvPicPr>
        <p:blipFill>
          <a:blip r:embed="rId3">
            <a:alphaModFix/>
          </a:blip>
          <a:stretch>
            <a:fillRect/>
          </a:stretch>
        </p:blipFill>
        <p:spPr>
          <a:xfrm>
            <a:off x="1777038" y="1211151"/>
            <a:ext cx="5589925" cy="3439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 </a:t>
            </a:r>
            <a:endParaRPr/>
          </a:p>
        </p:txBody>
      </p:sp>
      <p:sp>
        <p:nvSpPr>
          <p:cNvPr id="285" name="Google Shape;285;p14"/>
          <p:cNvSpPr txBox="1"/>
          <p:nvPr/>
        </p:nvSpPr>
        <p:spPr>
          <a:xfrm>
            <a:off x="1303800" y="1368650"/>
            <a:ext cx="69645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RAD Overview</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Success Criteria Requirements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FURPS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Present Requirement and Analysis Diagrams</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Class and Object diagrams </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Use Case Model and UI </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Sequence Diagram</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Tracked Changes</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Diagram Changes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System Design Diagrams</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Component Diagram</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Tabulation System Diagram</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System Sequence Diagram</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Trace requirements through Design</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Questions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Model and UI</a:t>
            </a:r>
            <a:endParaRPr/>
          </a:p>
        </p:txBody>
      </p:sp>
      <p:pic>
        <p:nvPicPr>
          <p:cNvPr id="395" name="Google Shape;395;p32"/>
          <p:cNvPicPr preferRelativeResize="0"/>
          <p:nvPr/>
        </p:nvPicPr>
        <p:blipFill>
          <a:blip r:embed="rId3">
            <a:alphaModFix/>
          </a:blip>
          <a:stretch>
            <a:fillRect/>
          </a:stretch>
        </p:blipFill>
        <p:spPr>
          <a:xfrm>
            <a:off x="768225" y="1375475"/>
            <a:ext cx="3483650" cy="3456425"/>
          </a:xfrm>
          <a:prstGeom prst="rect">
            <a:avLst/>
          </a:prstGeom>
          <a:noFill/>
          <a:ln>
            <a:noFill/>
          </a:ln>
        </p:spPr>
      </p:pic>
      <p:pic>
        <p:nvPicPr>
          <p:cNvPr id="396" name="Google Shape;396;p32"/>
          <p:cNvPicPr preferRelativeResize="0"/>
          <p:nvPr/>
        </p:nvPicPr>
        <p:blipFill>
          <a:blip r:embed="rId4">
            <a:alphaModFix/>
          </a:blip>
          <a:stretch>
            <a:fillRect/>
          </a:stretch>
        </p:blipFill>
        <p:spPr>
          <a:xfrm>
            <a:off x="5004875" y="1346900"/>
            <a:ext cx="3483650" cy="351086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Diagram</a:t>
            </a:r>
            <a:endParaRPr/>
          </a:p>
        </p:txBody>
      </p:sp>
      <p:pic>
        <p:nvPicPr>
          <p:cNvPr id="402" name="Google Shape;402;p33"/>
          <p:cNvPicPr preferRelativeResize="0"/>
          <p:nvPr/>
        </p:nvPicPr>
        <p:blipFill>
          <a:blip r:embed="rId3">
            <a:alphaModFix/>
          </a:blip>
          <a:stretch>
            <a:fillRect/>
          </a:stretch>
        </p:blipFill>
        <p:spPr>
          <a:xfrm>
            <a:off x="809600" y="1575813"/>
            <a:ext cx="7277100" cy="277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1303800" y="598575"/>
            <a:ext cx="70305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Tracked Changes</a:t>
            </a:r>
            <a:endParaRPr/>
          </a:p>
        </p:txBody>
      </p:sp>
      <p:sp>
        <p:nvSpPr>
          <p:cNvPr id="408" name="Google Shape;408;p34"/>
          <p:cNvSpPr txBox="1"/>
          <p:nvPr>
            <p:ph idx="1" type="body"/>
          </p:nvPr>
        </p:nvSpPr>
        <p:spPr>
          <a:xfrm>
            <a:off x="1303800" y="1336725"/>
            <a:ext cx="7030500" cy="31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Critiques and Updates</a:t>
            </a:r>
            <a:endParaRPr/>
          </a:p>
          <a:p>
            <a:pPr indent="0" lvl="0" marL="0" rtl="0" algn="l">
              <a:spcBef>
                <a:spcPts val="1200"/>
              </a:spcBef>
              <a:spcAft>
                <a:spcPts val="0"/>
              </a:spcAft>
              <a:buNone/>
            </a:pPr>
            <a:r>
              <a:rPr lang="en"/>
              <a:t>Changes adopted: end user to student government representatives, winner to display vote count, added error logs(for auditing), added topic objec</a:t>
            </a:r>
            <a:r>
              <a:rPr lang="en"/>
              <a:t>t. </a:t>
            </a:r>
            <a:endParaRPr/>
          </a:p>
          <a:p>
            <a:pPr indent="0" lvl="0" marL="0" rtl="0" algn="l">
              <a:spcBef>
                <a:spcPts val="1200"/>
              </a:spcBef>
              <a:spcAft>
                <a:spcPts val="0"/>
              </a:spcAft>
              <a:buNone/>
            </a:pPr>
            <a:r>
              <a:rPr lang="en"/>
              <a:t>Did not move forward with: Election Setup</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Diagram Changes - Class</a:t>
            </a:r>
            <a:endParaRPr/>
          </a:p>
        </p:txBody>
      </p:sp>
      <p:pic>
        <p:nvPicPr>
          <p:cNvPr id="414" name="Google Shape;414;p35"/>
          <p:cNvPicPr preferRelativeResize="0"/>
          <p:nvPr/>
        </p:nvPicPr>
        <p:blipFill>
          <a:blip r:embed="rId3">
            <a:alphaModFix/>
          </a:blip>
          <a:stretch>
            <a:fillRect/>
          </a:stretch>
        </p:blipFill>
        <p:spPr>
          <a:xfrm>
            <a:off x="219904" y="2834625"/>
            <a:ext cx="3389975" cy="2308875"/>
          </a:xfrm>
          <a:prstGeom prst="rect">
            <a:avLst/>
          </a:prstGeom>
          <a:noFill/>
          <a:ln>
            <a:noFill/>
          </a:ln>
        </p:spPr>
      </p:pic>
      <p:pic>
        <p:nvPicPr>
          <p:cNvPr id="415" name="Google Shape;415;p35"/>
          <p:cNvPicPr preferRelativeResize="0"/>
          <p:nvPr/>
        </p:nvPicPr>
        <p:blipFill>
          <a:blip r:embed="rId4">
            <a:alphaModFix/>
          </a:blip>
          <a:stretch>
            <a:fillRect/>
          </a:stretch>
        </p:blipFill>
        <p:spPr>
          <a:xfrm>
            <a:off x="2981500" y="1597875"/>
            <a:ext cx="6162500" cy="3366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Diagram Changes - Object</a:t>
            </a:r>
            <a:endParaRPr/>
          </a:p>
        </p:txBody>
      </p:sp>
      <p:pic>
        <p:nvPicPr>
          <p:cNvPr id="421" name="Google Shape;421;p36"/>
          <p:cNvPicPr preferRelativeResize="0"/>
          <p:nvPr/>
        </p:nvPicPr>
        <p:blipFill>
          <a:blip r:embed="rId3">
            <a:alphaModFix/>
          </a:blip>
          <a:stretch>
            <a:fillRect/>
          </a:stretch>
        </p:blipFill>
        <p:spPr>
          <a:xfrm>
            <a:off x="150813" y="1597875"/>
            <a:ext cx="4421176" cy="3407975"/>
          </a:xfrm>
          <a:prstGeom prst="rect">
            <a:avLst/>
          </a:prstGeom>
          <a:noFill/>
          <a:ln>
            <a:noFill/>
          </a:ln>
        </p:spPr>
      </p:pic>
      <p:pic>
        <p:nvPicPr>
          <p:cNvPr id="422" name="Google Shape;422;p36"/>
          <p:cNvPicPr preferRelativeResize="0"/>
          <p:nvPr/>
        </p:nvPicPr>
        <p:blipFill>
          <a:blip r:embed="rId4">
            <a:alphaModFix/>
          </a:blip>
          <a:stretch>
            <a:fillRect/>
          </a:stretch>
        </p:blipFill>
        <p:spPr>
          <a:xfrm>
            <a:off x="4987801" y="1380550"/>
            <a:ext cx="3967576" cy="362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Diagram Changes - UI</a:t>
            </a:r>
            <a:endParaRPr/>
          </a:p>
        </p:txBody>
      </p:sp>
      <p:pic>
        <p:nvPicPr>
          <p:cNvPr id="428" name="Google Shape;428;p37"/>
          <p:cNvPicPr preferRelativeResize="0"/>
          <p:nvPr/>
        </p:nvPicPr>
        <p:blipFill>
          <a:blip r:embed="rId3">
            <a:alphaModFix/>
          </a:blip>
          <a:stretch>
            <a:fillRect/>
          </a:stretch>
        </p:blipFill>
        <p:spPr>
          <a:xfrm>
            <a:off x="152400" y="1597875"/>
            <a:ext cx="8839200" cy="2909641"/>
          </a:xfrm>
          <a:prstGeom prst="rect">
            <a:avLst/>
          </a:prstGeom>
          <a:noFill/>
          <a:ln>
            <a:noFill/>
          </a:ln>
        </p:spPr>
      </p:pic>
      <p:pic>
        <p:nvPicPr>
          <p:cNvPr id="429" name="Google Shape;429;p37"/>
          <p:cNvPicPr preferRelativeResize="0"/>
          <p:nvPr/>
        </p:nvPicPr>
        <p:blipFill>
          <a:blip r:embed="rId4">
            <a:alphaModFix/>
          </a:blip>
          <a:stretch>
            <a:fillRect/>
          </a:stretch>
        </p:blipFill>
        <p:spPr>
          <a:xfrm>
            <a:off x="0" y="1560146"/>
            <a:ext cx="9143999" cy="29851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 Diagrams</a:t>
            </a:r>
            <a:endParaRPr/>
          </a:p>
        </p:txBody>
      </p:sp>
      <p:pic>
        <p:nvPicPr>
          <p:cNvPr id="435" name="Google Shape;435;p38"/>
          <p:cNvPicPr preferRelativeResize="0"/>
          <p:nvPr/>
        </p:nvPicPr>
        <p:blipFill rotWithShape="1">
          <a:blip r:embed="rId3">
            <a:alphaModFix/>
          </a:blip>
          <a:srcRect b="0" l="0" r="-3284" t="0"/>
          <a:stretch/>
        </p:blipFill>
        <p:spPr>
          <a:xfrm>
            <a:off x="278700" y="1735800"/>
            <a:ext cx="8615874" cy="3050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 Diagrams</a:t>
            </a:r>
            <a:endParaRPr/>
          </a:p>
        </p:txBody>
      </p:sp>
      <p:pic>
        <p:nvPicPr>
          <p:cNvPr id="441" name="Google Shape;441;p39"/>
          <p:cNvPicPr preferRelativeResize="0"/>
          <p:nvPr/>
        </p:nvPicPr>
        <p:blipFill>
          <a:blip r:embed="rId3">
            <a:alphaModFix/>
          </a:blip>
          <a:stretch>
            <a:fillRect/>
          </a:stretch>
        </p:blipFill>
        <p:spPr>
          <a:xfrm>
            <a:off x="1303794" y="1172951"/>
            <a:ext cx="7526881" cy="3832049"/>
          </a:xfrm>
          <a:prstGeom prst="rect">
            <a:avLst/>
          </a:prstGeom>
          <a:noFill/>
          <a:ln>
            <a:noFill/>
          </a:ln>
        </p:spPr>
      </p:pic>
      <p:pic>
        <p:nvPicPr>
          <p:cNvPr id="442" name="Google Shape;442;p39"/>
          <p:cNvPicPr preferRelativeResize="0"/>
          <p:nvPr/>
        </p:nvPicPr>
        <p:blipFill>
          <a:blip r:embed="rId4">
            <a:alphaModFix/>
          </a:blip>
          <a:stretch>
            <a:fillRect/>
          </a:stretch>
        </p:blipFill>
        <p:spPr>
          <a:xfrm>
            <a:off x="1303800" y="1182175"/>
            <a:ext cx="7526875" cy="3813600"/>
          </a:xfrm>
          <a:prstGeom prst="rect">
            <a:avLst/>
          </a:prstGeom>
          <a:noFill/>
          <a:ln>
            <a:noFill/>
          </a:ln>
        </p:spPr>
      </p:pic>
      <p:pic>
        <p:nvPicPr>
          <p:cNvPr id="443" name="Google Shape;443;p39"/>
          <p:cNvPicPr preferRelativeResize="0"/>
          <p:nvPr/>
        </p:nvPicPr>
        <p:blipFill>
          <a:blip r:embed="rId5">
            <a:alphaModFix/>
          </a:blip>
          <a:stretch>
            <a:fillRect/>
          </a:stretch>
        </p:blipFill>
        <p:spPr>
          <a:xfrm>
            <a:off x="1303800" y="1186167"/>
            <a:ext cx="7526876" cy="3818832"/>
          </a:xfrm>
          <a:prstGeom prst="rect">
            <a:avLst/>
          </a:prstGeom>
          <a:noFill/>
          <a:ln>
            <a:noFill/>
          </a:ln>
        </p:spPr>
      </p:pic>
      <p:pic>
        <p:nvPicPr>
          <p:cNvPr id="444" name="Google Shape;444;p39"/>
          <p:cNvPicPr preferRelativeResize="0"/>
          <p:nvPr/>
        </p:nvPicPr>
        <p:blipFill>
          <a:blip r:embed="rId6">
            <a:alphaModFix/>
          </a:blip>
          <a:stretch>
            <a:fillRect/>
          </a:stretch>
        </p:blipFill>
        <p:spPr>
          <a:xfrm>
            <a:off x="1227600" y="1150474"/>
            <a:ext cx="7526875" cy="3845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 Diagrams</a:t>
            </a:r>
            <a:endParaRPr/>
          </a:p>
        </p:txBody>
      </p:sp>
      <p:pic>
        <p:nvPicPr>
          <p:cNvPr id="450" name="Google Shape;450;p40"/>
          <p:cNvPicPr preferRelativeResize="0"/>
          <p:nvPr/>
        </p:nvPicPr>
        <p:blipFill>
          <a:blip r:embed="rId3">
            <a:alphaModFix/>
          </a:blip>
          <a:stretch>
            <a:fillRect/>
          </a:stretch>
        </p:blipFill>
        <p:spPr>
          <a:xfrm>
            <a:off x="1414513" y="1247425"/>
            <a:ext cx="6314975" cy="37436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41"/>
          <p:cNvPicPr preferRelativeResize="0"/>
          <p:nvPr/>
        </p:nvPicPr>
        <p:blipFill>
          <a:blip r:embed="rId3">
            <a:alphaModFix/>
          </a:blip>
          <a:stretch>
            <a:fillRect/>
          </a:stretch>
        </p:blipFill>
        <p:spPr>
          <a:xfrm>
            <a:off x="6342375" y="2416238"/>
            <a:ext cx="2602275" cy="2584700"/>
          </a:xfrm>
          <a:prstGeom prst="rect">
            <a:avLst/>
          </a:prstGeom>
          <a:noFill/>
          <a:ln>
            <a:noFill/>
          </a:ln>
        </p:spPr>
      </p:pic>
      <p:sp>
        <p:nvSpPr>
          <p:cNvPr id="456" name="Google Shape;456;p41"/>
          <p:cNvSpPr txBox="1"/>
          <p:nvPr/>
        </p:nvSpPr>
        <p:spPr>
          <a:xfrm>
            <a:off x="1303800" y="1457125"/>
            <a:ext cx="5988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Support FPTP and RBV</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Calculate the winner, standings and votes per candidate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vote arbiter only has access to simple data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vote arbiter cannot manipulate the data using the system</a:t>
            </a:r>
            <a:endParaRPr>
              <a:latin typeface="Nunito"/>
              <a:ea typeface="Nunito"/>
              <a:cs typeface="Nunito"/>
              <a:sym typeface="Nunito"/>
            </a:endParaRPr>
          </a:p>
        </p:txBody>
      </p:sp>
      <p:sp>
        <p:nvSpPr>
          <p:cNvPr id="457" name="Google Shape;457;p41"/>
          <p:cNvSpPr txBox="1"/>
          <p:nvPr>
            <p:ph type="title"/>
          </p:nvPr>
        </p:nvSpPr>
        <p:spPr>
          <a:xfrm>
            <a:off x="1303800" y="5454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 requirements through Design</a:t>
            </a:r>
            <a:br>
              <a:rPr lang="en"/>
            </a:br>
            <a:r>
              <a:rPr lang="en"/>
              <a:t>Fu</a:t>
            </a:r>
            <a:r>
              <a:rPr lang="en"/>
              <a:t>nctionality</a:t>
            </a:r>
            <a:endParaRPr/>
          </a:p>
        </p:txBody>
      </p:sp>
      <p:pic>
        <p:nvPicPr>
          <p:cNvPr id="458" name="Google Shape;458;p41"/>
          <p:cNvPicPr preferRelativeResize="0"/>
          <p:nvPr/>
        </p:nvPicPr>
        <p:blipFill>
          <a:blip r:embed="rId4">
            <a:alphaModFix/>
          </a:blip>
          <a:stretch>
            <a:fillRect/>
          </a:stretch>
        </p:blipFill>
        <p:spPr>
          <a:xfrm>
            <a:off x="502225" y="2503825"/>
            <a:ext cx="5338305" cy="240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RAD Ove</a:t>
            </a:r>
            <a:r>
              <a:rPr lang="en"/>
              <a:t>r</a:t>
            </a:r>
            <a:r>
              <a:rPr lang="en"/>
              <a:t>vi</a:t>
            </a:r>
            <a:r>
              <a:rPr lang="en"/>
              <a:t>ew</a:t>
            </a:r>
            <a:endParaRPr/>
          </a:p>
        </p:txBody>
      </p:sp>
      <p:sp>
        <p:nvSpPr>
          <p:cNvPr id="291" name="Google Shape;291;p15"/>
          <p:cNvSpPr txBox="1"/>
          <p:nvPr/>
        </p:nvSpPr>
        <p:spPr>
          <a:xfrm>
            <a:off x="1303800" y="1597875"/>
            <a:ext cx="63627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The purpose is to count votes and handle vote weighting.</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We are creating a system that is secure, accurate, and that presents results in a structured way to only the proper people.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There is no centralized system for voting on campus, so we are creating one to be used in the student body and club elections.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When not done by pen and paper, most voting is done by Google Forms and Qualtrics.</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nvSpPr>
        <p:spPr>
          <a:xfrm>
            <a:off x="1303800" y="1597875"/>
            <a:ext cx="7920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The user uses simple buttons to get election results.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Data is organized to be simple to read.</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design of the UI is simplistic as possible as not not need training to navigate</a:t>
            </a:r>
            <a:endParaRPr>
              <a:latin typeface="Nunito"/>
              <a:ea typeface="Nunito"/>
              <a:cs typeface="Nunito"/>
              <a:sym typeface="Nunito"/>
            </a:endParaRPr>
          </a:p>
        </p:txBody>
      </p:sp>
      <p:sp>
        <p:nvSpPr>
          <p:cNvPr id="464" name="Google Shape;464;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Usability</a:t>
            </a:r>
            <a:endParaRPr/>
          </a:p>
        </p:txBody>
      </p:sp>
      <p:pic>
        <p:nvPicPr>
          <p:cNvPr id="465" name="Google Shape;465;p42"/>
          <p:cNvPicPr preferRelativeResize="0"/>
          <p:nvPr/>
        </p:nvPicPr>
        <p:blipFill>
          <a:blip r:embed="rId3">
            <a:alphaModFix/>
          </a:blip>
          <a:stretch>
            <a:fillRect/>
          </a:stretch>
        </p:blipFill>
        <p:spPr>
          <a:xfrm>
            <a:off x="425300" y="2429175"/>
            <a:ext cx="8293400" cy="2707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Reliability</a:t>
            </a:r>
            <a:endParaRPr/>
          </a:p>
        </p:txBody>
      </p:sp>
      <p:sp>
        <p:nvSpPr>
          <p:cNvPr id="471" name="Google Shape;471;p43"/>
          <p:cNvSpPr txBox="1"/>
          <p:nvPr/>
        </p:nvSpPr>
        <p:spPr>
          <a:xfrm>
            <a:off x="1303800" y="1597875"/>
            <a:ext cx="6630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The system does not overwrite existing data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system does not store sensitive data in active memory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system does not create data through a time intensive method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472" name="Google Shape;472;p43"/>
          <p:cNvPicPr preferRelativeResize="0"/>
          <p:nvPr/>
        </p:nvPicPr>
        <p:blipFill>
          <a:blip r:embed="rId3">
            <a:alphaModFix/>
          </a:blip>
          <a:stretch>
            <a:fillRect/>
          </a:stretch>
        </p:blipFill>
        <p:spPr>
          <a:xfrm>
            <a:off x="1902850" y="2571750"/>
            <a:ext cx="5338305" cy="2409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4"/>
          <p:cNvSpPr txBox="1"/>
          <p:nvPr/>
        </p:nvSpPr>
        <p:spPr>
          <a:xfrm>
            <a:off x="1303800" y="1597881"/>
            <a:ext cx="5770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Throughput of 20,000/hour worst case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78" name="Google Shape;478;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Performance</a:t>
            </a:r>
            <a:endParaRPr/>
          </a:p>
        </p:txBody>
      </p:sp>
      <p:pic>
        <p:nvPicPr>
          <p:cNvPr id="479" name="Google Shape;479;p44"/>
          <p:cNvPicPr preferRelativeResize="0"/>
          <p:nvPr/>
        </p:nvPicPr>
        <p:blipFill>
          <a:blip r:embed="rId3">
            <a:alphaModFix/>
          </a:blip>
          <a:stretch>
            <a:fillRect/>
          </a:stretch>
        </p:blipFill>
        <p:spPr>
          <a:xfrm>
            <a:off x="2468513" y="2164522"/>
            <a:ext cx="4206976" cy="2840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5"/>
          <p:cNvSpPr txBox="1"/>
          <p:nvPr/>
        </p:nvSpPr>
        <p:spPr>
          <a:xfrm>
            <a:off x="1303800" y="1597884"/>
            <a:ext cx="5770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Support Mobile and Desktop voting teams’ inputs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Event Logging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85" name="Google Shape;485;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Supportability</a:t>
            </a:r>
            <a:endParaRPr/>
          </a:p>
        </p:txBody>
      </p:sp>
      <p:pic>
        <p:nvPicPr>
          <p:cNvPr id="486" name="Google Shape;486;p45"/>
          <p:cNvPicPr preferRelativeResize="0"/>
          <p:nvPr/>
        </p:nvPicPr>
        <p:blipFill>
          <a:blip r:embed="rId3">
            <a:alphaModFix/>
          </a:blip>
          <a:stretch>
            <a:fillRect/>
          </a:stretch>
        </p:blipFill>
        <p:spPr>
          <a:xfrm>
            <a:off x="4870600" y="2429184"/>
            <a:ext cx="3897320" cy="2409517"/>
          </a:xfrm>
          <a:prstGeom prst="rect">
            <a:avLst/>
          </a:prstGeom>
          <a:noFill/>
          <a:ln>
            <a:noFill/>
          </a:ln>
        </p:spPr>
      </p:pic>
      <p:pic>
        <p:nvPicPr>
          <p:cNvPr id="487" name="Google Shape;487;p45"/>
          <p:cNvPicPr preferRelativeResize="0"/>
          <p:nvPr/>
        </p:nvPicPr>
        <p:blipFill>
          <a:blip r:embed="rId4">
            <a:alphaModFix/>
          </a:blip>
          <a:stretch>
            <a:fillRect/>
          </a:stretch>
        </p:blipFill>
        <p:spPr>
          <a:xfrm>
            <a:off x="1933375" y="2429184"/>
            <a:ext cx="2747437" cy="240951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6"/>
          <p:cNvSpPr txBox="1"/>
          <p:nvPr>
            <p:ph type="title"/>
          </p:nvPr>
        </p:nvSpPr>
        <p:spPr>
          <a:xfrm>
            <a:off x="1303800" y="598575"/>
            <a:ext cx="7030500" cy="9993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493" name="Google Shape;493;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Ask away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7" name="Shape 497"/>
        <p:cNvGrpSpPr/>
        <p:nvPr/>
      </p:nvGrpSpPr>
      <p:grpSpPr>
        <a:xfrm>
          <a:off x="0" y="0"/>
          <a:ext cx="0" cy="0"/>
          <a:chOff x="0" y="0"/>
          <a:chExt cx="0" cy="0"/>
        </a:xfrm>
      </p:grpSpPr>
      <p:sp>
        <p:nvSpPr>
          <p:cNvPr id="498" name="Google Shape;498;p4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 </a:t>
            </a:r>
            <a:r>
              <a:rPr lang="en"/>
              <a:t>Requirement</a:t>
            </a:r>
            <a:r>
              <a:rPr lang="en"/>
              <a:t> and </a:t>
            </a:r>
            <a:br>
              <a:rPr lang="en"/>
            </a:br>
            <a:r>
              <a:rPr lang="en"/>
              <a:t>Analysis Diagrams Mig</a:t>
            </a:r>
            <a:r>
              <a:rPr lang="en"/>
              <a:t>uel</a:t>
            </a:r>
            <a:r>
              <a:rPr lang="en"/>
              <a:t>,Abram,Alex</a:t>
            </a:r>
            <a:endParaRPr/>
          </a:p>
        </p:txBody>
      </p:sp>
      <p:sp>
        <p:nvSpPr>
          <p:cNvPr id="499" name="Google Shape;499;p47"/>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Diagrams</a:t>
            </a:r>
            <a:endParaRPr/>
          </a:p>
          <a:p>
            <a:pPr indent="0" lvl="0" marL="0" rtl="0" algn="l">
              <a:spcBef>
                <a:spcPts val="1200"/>
              </a:spcBef>
              <a:spcAft>
                <a:spcPts val="0"/>
              </a:spcAft>
              <a:buNone/>
            </a:pPr>
            <a:r>
              <a:rPr lang="en"/>
              <a:t>use case diagram</a:t>
            </a:r>
            <a:endParaRPr/>
          </a:p>
          <a:p>
            <a:pPr indent="0" lvl="0" marL="0" rtl="0" algn="l">
              <a:spcBef>
                <a:spcPts val="1200"/>
              </a:spcBef>
              <a:spcAft>
                <a:spcPts val="0"/>
              </a:spcAft>
              <a:buNone/>
            </a:pPr>
            <a:r>
              <a:rPr lang="en"/>
              <a:t>class diagram (?)</a:t>
            </a:r>
            <a:endParaRPr/>
          </a:p>
          <a:p>
            <a:pPr indent="0" lvl="0" marL="0" rtl="0" algn="l">
              <a:spcBef>
                <a:spcPts val="1200"/>
              </a:spcBef>
              <a:spcAft>
                <a:spcPts val="0"/>
              </a:spcAft>
              <a:buNone/>
            </a:pPr>
            <a:r>
              <a:rPr lang="en"/>
              <a:t>Analysis Diagrams</a:t>
            </a:r>
            <a:endParaRPr/>
          </a:p>
          <a:p>
            <a:pPr indent="0" lvl="0" marL="0" rtl="0" algn="l">
              <a:spcBef>
                <a:spcPts val="1200"/>
              </a:spcBef>
              <a:spcAft>
                <a:spcPts val="0"/>
              </a:spcAft>
              <a:buNone/>
            </a:pPr>
            <a:r>
              <a:rPr lang="en"/>
              <a:t>sequence diagrams (?)</a:t>
            </a:r>
            <a:endParaRPr/>
          </a:p>
          <a:p>
            <a:pPr indent="0" lvl="0" marL="0" rtl="0" algn="l">
              <a:spcBef>
                <a:spcPts val="1200"/>
              </a:spcBef>
              <a:spcAft>
                <a:spcPts val="1200"/>
              </a:spcAft>
              <a:buNone/>
            </a:pPr>
            <a:r>
              <a:rPr lang="en"/>
              <a:t>object diagrams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3" name="Shape 503"/>
        <p:cNvGrpSpPr/>
        <p:nvPr/>
      </p:nvGrpSpPr>
      <p:grpSpPr>
        <a:xfrm>
          <a:off x="0" y="0"/>
          <a:ext cx="0" cy="0"/>
          <a:chOff x="0" y="0"/>
          <a:chExt cx="0" cy="0"/>
        </a:xfrm>
      </p:grpSpPr>
      <p:sp>
        <p:nvSpPr>
          <p:cNvPr id="504" name="Google Shape;504;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Michael </a:t>
            </a:r>
            <a:endParaRPr/>
          </a:p>
        </p:txBody>
      </p:sp>
      <p:sp>
        <p:nvSpPr>
          <p:cNvPr id="505" name="Google Shape;505;p48"/>
          <p:cNvSpPr txBox="1"/>
          <p:nvPr/>
        </p:nvSpPr>
        <p:spPr>
          <a:xfrm>
            <a:off x="1391175" y="2110400"/>
            <a:ext cx="59889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Furps (functionality, usability, reliability, performance, supportability).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br>
              <a:rPr lang="en">
                <a:latin typeface="Nunito"/>
                <a:ea typeface="Nunito"/>
                <a:cs typeface="Nunito"/>
                <a:sym typeface="Nunito"/>
              </a:rPr>
            </a:br>
            <a:r>
              <a:rPr lang="en">
                <a:latin typeface="Nunito"/>
                <a:ea typeface="Nunito"/>
                <a:cs typeface="Nunito"/>
                <a:sym typeface="Nunito"/>
              </a:rPr>
              <a:t>PLAN: Make five slides for FURPS, spend approximately 45 seconds on each of those, then spend the remaining 1 minute 15 seconds on tracing design through requirements. </a:t>
            </a:r>
            <a:endParaRPr>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9" name="Shape 509"/>
        <p:cNvGrpSpPr/>
        <p:nvPr/>
      </p:nvGrpSpPr>
      <p:grpSpPr>
        <a:xfrm>
          <a:off x="0" y="0"/>
          <a:ext cx="0" cy="0"/>
          <a:chOff x="0" y="0"/>
          <a:chExt cx="0" cy="0"/>
        </a:xfrm>
      </p:grpSpPr>
      <p:sp>
        <p:nvSpPr>
          <p:cNvPr id="510" name="Google Shape;510;p4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we need - ADD THE EMAILS SHOWING THE REQUIREMENTS</a:t>
            </a:r>
            <a:endParaRPr/>
          </a:p>
        </p:txBody>
      </p:sp>
      <p:sp>
        <p:nvSpPr>
          <p:cNvPr id="511" name="Google Shape;511;p49"/>
          <p:cNvSpPr txBox="1"/>
          <p:nvPr/>
        </p:nvSpPr>
        <p:spPr>
          <a:xfrm>
            <a:off x="195043" y="2025975"/>
            <a:ext cx="81393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 what have we done, what did we do to improve that</a:t>
            </a:r>
            <a:endParaRPr/>
          </a:p>
          <a:p>
            <a:pPr indent="0" lvl="0" marL="0" rtl="0" algn="l">
              <a:spcBef>
                <a:spcPts val="0"/>
              </a:spcBef>
              <a:spcAft>
                <a:spcPts val="0"/>
              </a:spcAft>
              <a:buNone/>
            </a:pPr>
            <a:r>
              <a:rPr lang="en"/>
              <a:t>		○ create diagrams and review those diagrams</a:t>
            </a:r>
            <a:endParaRPr/>
          </a:p>
          <a:p>
            <a:pPr indent="0" lvl="0" marL="0" rtl="0" algn="l">
              <a:spcBef>
                <a:spcPts val="0"/>
              </a:spcBef>
              <a:spcAft>
                <a:spcPts val="0"/>
              </a:spcAft>
              <a:buNone/>
            </a:pPr>
            <a:r>
              <a:rPr lang="en"/>
              <a:t>		○ show how requirements affected the design</a:t>
            </a:r>
            <a:endParaRPr/>
          </a:p>
        </p:txBody>
      </p:sp>
      <p:sp>
        <p:nvSpPr>
          <p:cNvPr id="512" name="Google Shape;512;p49"/>
          <p:cNvSpPr txBox="1"/>
          <p:nvPr/>
        </p:nvSpPr>
        <p:spPr>
          <a:xfrm>
            <a:off x="996747" y="2845575"/>
            <a:ext cx="70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1. present Requirements anal alalalalysis diagrams</a:t>
            </a:r>
            <a:endParaRPr/>
          </a:p>
          <a:p>
            <a:pPr indent="0" lvl="0" marL="0" rtl="0" algn="l">
              <a:spcBef>
                <a:spcPts val="0"/>
              </a:spcBef>
              <a:spcAft>
                <a:spcPts val="0"/>
              </a:spcAft>
              <a:buNone/>
            </a:pPr>
            <a:r>
              <a:rPr lang="en"/>
              <a:t>	2. present system design diags - how are the systems going to interact</a:t>
            </a:r>
            <a:endParaRPr/>
          </a:p>
          <a:p>
            <a:pPr indent="0" lvl="0" marL="0" rtl="0" algn="l">
              <a:spcBef>
                <a:spcPts val="0"/>
              </a:spcBef>
              <a:spcAft>
                <a:spcPts val="0"/>
              </a:spcAft>
              <a:buNone/>
            </a:pPr>
            <a:r>
              <a:rPr lang="en"/>
              <a:t>	3. trace requirements through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Organize later</a:t>
            </a:r>
            <a:endParaRPr/>
          </a:p>
        </p:txBody>
      </p:sp>
      <p:sp>
        <p:nvSpPr>
          <p:cNvPr id="518" name="Google Shape;518;p50"/>
          <p:cNvSpPr txBox="1"/>
          <p:nvPr/>
        </p:nvSpPr>
        <p:spPr>
          <a:xfrm>
            <a:off x="587225" y="2143725"/>
            <a:ext cx="8016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As the tabulation team, our job is to count the votes in a secure, accurate manner.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 met on September 9th, September 23rd, and October 14th (today) to work on the project.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 worked on our project during lab time after class several times.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t/>
            </a:r>
            <a:endParaRPr>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2" name="Shape 522"/>
        <p:cNvGrpSpPr/>
        <p:nvPr/>
      </p:nvGrpSpPr>
      <p:grpSpPr>
        <a:xfrm>
          <a:off x="0" y="0"/>
          <a:ext cx="0" cy="0"/>
          <a:chOff x="0" y="0"/>
          <a:chExt cx="0" cy="0"/>
        </a:xfrm>
      </p:grpSpPr>
      <p:sp>
        <p:nvSpPr>
          <p:cNvPr id="523" name="Google Shape;523;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the diagrams</a:t>
            </a:r>
            <a:endParaRPr/>
          </a:p>
        </p:txBody>
      </p:sp>
      <p:pic>
        <p:nvPicPr>
          <p:cNvPr id="524" name="Google Shape;524;p51"/>
          <p:cNvPicPr preferRelativeResize="0"/>
          <p:nvPr/>
        </p:nvPicPr>
        <p:blipFill>
          <a:blip r:embed="rId3">
            <a:alphaModFix/>
          </a:blip>
          <a:stretch>
            <a:fillRect/>
          </a:stretch>
        </p:blipFill>
        <p:spPr>
          <a:xfrm>
            <a:off x="5485813" y="815576"/>
            <a:ext cx="3388200" cy="1297724"/>
          </a:xfrm>
          <a:prstGeom prst="rect">
            <a:avLst/>
          </a:prstGeom>
          <a:noFill/>
          <a:ln>
            <a:noFill/>
          </a:ln>
        </p:spPr>
      </p:pic>
      <p:pic>
        <p:nvPicPr>
          <p:cNvPr id="525" name="Google Shape;525;p51"/>
          <p:cNvPicPr preferRelativeResize="0"/>
          <p:nvPr/>
        </p:nvPicPr>
        <p:blipFill>
          <a:blip r:embed="rId4">
            <a:alphaModFix/>
          </a:blip>
          <a:stretch>
            <a:fillRect/>
          </a:stretch>
        </p:blipFill>
        <p:spPr>
          <a:xfrm>
            <a:off x="-103887" y="102788"/>
            <a:ext cx="2111775" cy="362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Success Criteria </a:t>
            </a:r>
            <a:r>
              <a:rPr lang="en"/>
              <a:t>Requirements</a:t>
            </a:r>
            <a:endParaRPr/>
          </a:p>
        </p:txBody>
      </p:sp>
      <p:sp>
        <p:nvSpPr>
          <p:cNvPr id="297" name="Google Shape;297;p16"/>
          <p:cNvSpPr txBox="1"/>
          <p:nvPr/>
        </p:nvSpPr>
        <p:spPr>
          <a:xfrm>
            <a:off x="1303800" y="1597875"/>
            <a:ext cx="65865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We are going to make an application that will receive votes, verify that we have as many ballots as voters interacting with the system, and display the vote count to the screen.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The system will be able to handle a number of votes equal to double the number of the student population to account for the case of a popular election of many candidates at once.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The system will also have a simple UI designed so the end user can operate the program without the need to undergo extensive training on system operation.</a:t>
            </a:r>
            <a:endParaRPr>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9" name="Shape 529"/>
        <p:cNvGrpSpPr/>
        <p:nvPr/>
      </p:nvGrpSpPr>
      <p:grpSpPr>
        <a:xfrm>
          <a:off x="0" y="0"/>
          <a:ext cx="0" cy="0"/>
          <a:chOff x="0" y="0"/>
          <a:chExt cx="0" cy="0"/>
        </a:xfrm>
      </p:grpSpPr>
      <p:sp>
        <p:nvSpPr>
          <p:cNvPr id="530" name="Google Shape;530;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Job</a:t>
            </a:r>
            <a:endParaRPr/>
          </a:p>
        </p:txBody>
      </p:sp>
      <p:sp>
        <p:nvSpPr>
          <p:cNvPr id="531" name="Google Shape;531;p52"/>
          <p:cNvSpPr txBox="1"/>
          <p:nvPr/>
        </p:nvSpPr>
        <p:spPr>
          <a:xfrm>
            <a:off x="636750" y="2023450"/>
            <a:ext cx="2922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Nunito"/>
                <a:ea typeface="Nunito"/>
                <a:cs typeface="Nunito"/>
                <a:sym typeface="Nunito"/>
              </a:rPr>
              <a:t>As the tabulation team, we are responsible for counting the votes securely and accurately.</a:t>
            </a:r>
            <a:endParaRPr>
              <a:latin typeface="Nunito"/>
              <a:ea typeface="Nunito"/>
              <a:cs typeface="Nunito"/>
              <a:sym typeface="Nunito"/>
            </a:endParaRPr>
          </a:p>
        </p:txBody>
      </p:sp>
      <p:pic>
        <p:nvPicPr>
          <p:cNvPr id="532" name="Google Shape;532;p52"/>
          <p:cNvPicPr preferRelativeResize="0"/>
          <p:nvPr/>
        </p:nvPicPr>
        <p:blipFill>
          <a:blip r:embed="rId3">
            <a:alphaModFix/>
          </a:blip>
          <a:stretch>
            <a:fillRect/>
          </a:stretch>
        </p:blipFill>
        <p:spPr>
          <a:xfrm>
            <a:off x="3878650" y="959288"/>
            <a:ext cx="4809400" cy="2959625"/>
          </a:xfrm>
          <a:prstGeom prst="rect">
            <a:avLst/>
          </a:prstGeom>
          <a:noFill/>
          <a:ln>
            <a:noFill/>
          </a:ln>
        </p:spPr>
      </p:pic>
      <p:sp>
        <p:nvSpPr>
          <p:cNvPr id="533" name="Google Shape;533;p52"/>
          <p:cNvSpPr txBox="1"/>
          <p:nvPr/>
        </p:nvSpPr>
        <p:spPr>
          <a:xfrm>
            <a:off x="558925" y="4202525"/>
            <a:ext cx="74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(Talk about the use case model and explain the different scenarios the end user can be in)</a:t>
            </a:r>
            <a:endParaRPr>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7" name="Shape 537"/>
        <p:cNvGrpSpPr/>
        <p:nvPr/>
      </p:nvGrpSpPr>
      <p:grpSpPr>
        <a:xfrm>
          <a:off x="0" y="0"/>
          <a:ext cx="0" cy="0"/>
          <a:chOff x="0" y="0"/>
          <a:chExt cx="0" cy="0"/>
        </a:xfrm>
      </p:grpSpPr>
      <p:sp>
        <p:nvSpPr>
          <p:cNvPr id="538" name="Google Shape;538;p53"/>
          <p:cNvSpPr/>
          <p:nvPr/>
        </p:nvSpPr>
        <p:spPr>
          <a:xfrm>
            <a:off x="-293925" y="-146950"/>
            <a:ext cx="9671100" cy="5376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3"/>
          <p:cNvSpPr txBox="1"/>
          <p:nvPr/>
        </p:nvSpPr>
        <p:spPr>
          <a:xfrm>
            <a:off x="0" y="0"/>
            <a:ext cx="30000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1. Present Requirement and Analysis Diagrams</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2. Present System Design Diagrams</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3. Trace requirements through Design</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1. </a:t>
            </a:r>
            <a:r>
              <a:rPr lang="en" sz="1150">
                <a:solidFill>
                  <a:schemeClr val="lt1"/>
                </a:solidFill>
                <a:highlight>
                  <a:srgbClr val="000000"/>
                </a:highlight>
                <a:latin typeface="Courier New"/>
                <a:ea typeface="Courier New"/>
                <a:cs typeface="Courier New"/>
                <a:sym typeface="Courier New"/>
              </a:rPr>
              <a:t>The first item reflects the work that your group did to complete the RAD assignment. At a minimum, the representation should incorporate the requirements and analysis documents that you submitted to satisfy the requirements of the graded RAD lab, including any update/improvement that your team may desire to make to the baselined requirements and analysis documents. As discussed in class, you may also want to address the process that your team employed in producing the requirements and analysis documents.</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a:t>
            </a:r>
            <a:endParaRPr sz="1500">
              <a:solidFill>
                <a:schemeClr val="lt1"/>
              </a:solidFill>
              <a:highlight>
                <a:srgbClr val="000000"/>
              </a:highlight>
            </a:endParaRPr>
          </a:p>
        </p:txBody>
      </p:sp>
      <p:sp>
        <p:nvSpPr>
          <p:cNvPr id="540" name="Google Shape;540;p53"/>
          <p:cNvSpPr txBox="1"/>
          <p:nvPr/>
        </p:nvSpPr>
        <p:spPr>
          <a:xfrm>
            <a:off x="2897350" y="-88500"/>
            <a:ext cx="3000000" cy="461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2. The second item reflects the work that your team will accomplish in the next step of the development process (i.e. System Design), possibly including supporting documents such as your team lab journal entries.</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3. The final item requires that your team show how the requirements evolved in to the system design, i.e. trace the requirements through analysis and into your design.</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a:t>
            </a:r>
            <a:endParaRPr sz="1500">
              <a:solidFill>
                <a:schemeClr val="lt1"/>
              </a:solidFill>
              <a:highlight>
                <a:srgbClr val="000000"/>
              </a:highlight>
            </a:endParaRPr>
          </a:p>
        </p:txBody>
      </p:sp>
      <p:sp>
        <p:nvSpPr>
          <p:cNvPr id="541" name="Google Shape;541;p53"/>
          <p:cNvSpPr txBox="1"/>
          <p:nvPr/>
        </p:nvSpPr>
        <p:spPr>
          <a:xfrm>
            <a:off x="5897350" y="374250"/>
            <a:ext cx="30000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&gt; Just to clarify, what exactly are the “System Design Diagrams” that we need to present?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lt1"/>
                </a:solidFill>
                <a:highlight>
                  <a:srgbClr val="000000"/>
                </a:highlight>
                <a:latin typeface="Courier New"/>
                <a:ea typeface="Courier New"/>
                <a:cs typeface="Courier New"/>
                <a:sym typeface="Courier New"/>
              </a:rPr>
              <a:t>Good question! The answer is in the textbook and our slides. Chapter 6 and the associated class presentation describe the system design process, e.g. describing how to transition from the “problem” diagrams from the analysis phase to the “solution” diagrams that are developed in system design, e.g. it describes partitioning as being a key element of system design.</a:t>
            </a:r>
            <a:endParaRPr sz="1150">
              <a:solidFill>
                <a:schemeClr val="lt1"/>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lt1"/>
              </a:solidFill>
              <a:highlight>
                <a:srgbClr val="000000"/>
              </a:highlight>
            </a:endParaRPr>
          </a:p>
          <a:p>
            <a:pPr indent="0" lvl="0" marL="0" rtl="0" algn="l">
              <a:spcBef>
                <a:spcPts val="0"/>
              </a:spcBef>
              <a:spcAft>
                <a:spcPts val="0"/>
              </a:spcAft>
              <a:buNone/>
            </a:pPr>
            <a:r>
              <a:t/>
            </a:r>
            <a:endParaRPr sz="1150">
              <a:solidFill>
                <a:schemeClr val="lt1"/>
              </a:solidFill>
              <a:highlight>
                <a:srgbClr val="000000"/>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nvSpPr>
        <p:spPr>
          <a:xfrm>
            <a:off x="1303800" y="1597875"/>
            <a:ext cx="598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Functionality</a:t>
            </a:r>
            <a:r>
              <a:rPr lang="en">
                <a:latin typeface="Nunito"/>
                <a:ea typeface="Nunito"/>
                <a:cs typeface="Nunito"/>
                <a:sym typeface="Nunito"/>
              </a:rPr>
              <a:t>: The behavior of the system, including the features it has and the functions it can execute.</a:t>
            </a:r>
            <a:br>
              <a:rPr lang="en">
                <a:latin typeface="Nunito"/>
                <a:ea typeface="Nunito"/>
                <a:cs typeface="Nunito"/>
                <a:sym typeface="Nunito"/>
              </a:rPr>
            </a:b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What kind of information is tabulated by the system?</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What kind of information does the system allow the user to view?</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What can the vote </a:t>
            </a:r>
            <a:r>
              <a:rPr lang="en">
                <a:latin typeface="Nunito"/>
                <a:ea typeface="Nunito"/>
                <a:cs typeface="Nunito"/>
                <a:sym typeface="Nunito"/>
              </a:rPr>
              <a:t>arbiter</a:t>
            </a:r>
            <a:r>
              <a:rPr lang="en">
                <a:latin typeface="Nunito"/>
                <a:ea typeface="Nunito"/>
                <a:cs typeface="Nunito"/>
                <a:sym typeface="Nunito"/>
              </a:rPr>
              <a:t> do with the tabulated data?</a:t>
            </a:r>
            <a:endParaRPr>
              <a:latin typeface="Nunito"/>
              <a:ea typeface="Nunito"/>
              <a:cs typeface="Nunito"/>
              <a:sym typeface="Nunito"/>
            </a:endParaRPr>
          </a:p>
        </p:txBody>
      </p:sp>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Functionality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1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1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1000"/>
                                        <p:tgtEl>
                                          <p:spTgt spid="3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nvSpPr>
        <p:spPr>
          <a:xfrm>
            <a:off x="1303800" y="1597875"/>
            <a:ext cx="598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Usability</a:t>
            </a:r>
            <a:r>
              <a:rPr lang="en">
                <a:latin typeface="Nunito"/>
                <a:ea typeface="Nunito"/>
                <a:cs typeface="Nunito"/>
                <a:sym typeface="Nunito"/>
              </a:rPr>
              <a:t>: The ease with which a user can learn to operate, prepare inputs for, and interpret outputs of a system or component.</a:t>
            </a:r>
            <a:br>
              <a:rPr lang="en">
                <a:latin typeface="Nunito"/>
                <a:ea typeface="Nunito"/>
                <a:cs typeface="Nunito"/>
                <a:sym typeface="Nunito"/>
              </a:rPr>
            </a:b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How </a:t>
            </a:r>
            <a:r>
              <a:rPr lang="en">
                <a:latin typeface="Nunito"/>
                <a:ea typeface="Nunito"/>
                <a:cs typeface="Nunito"/>
                <a:sym typeface="Nunito"/>
              </a:rPr>
              <a:t>does the user request election results?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How does the user read election results?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What systems are in place to ensure no prior training is required?</a:t>
            </a:r>
            <a:endParaRPr>
              <a:latin typeface="Nunito"/>
              <a:ea typeface="Nunito"/>
              <a:cs typeface="Nunito"/>
              <a:sym typeface="Nunito"/>
            </a:endParaRPr>
          </a:p>
        </p:txBody>
      </p:sp>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Usability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10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1000"/>
                                        <p:tgtEl>
                                          <p:spTgt spid="3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Reliability</a:t>
            </a:r>
            <a:endParaRPr/>
          </a:p>
        </p:txBody>
      </p:sp>
      <p:sp>
        <p:nvSpPr>
          <p:cNvPr id="315" name="Google Shape;315;p19"/>
          <p:cNvSpPr txBox="1"/>
          <p:nvPr/>
        </p:nvSpPr>
        <p:spPr>
          <a:xfrm>
            <a:off x="1303800" y="1597875"/>
            <a:ext cx="5829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Reliability</a:t>
            </a:r>
            <a:r>
              <a:rPr lang="en">
                <a:latin typeface="Nunito"/>
                <a:ea typeface="Nunito"/>
                <a:cs typeface="Nunito"/>
                <a:sym typeface="Nunito"/>
              </a:rPr>
              <a:t>: The ability of a system or component to perform its required functions under stated conditions for a specified period of time. </a:t>
            </a:r>
            <a:endParaRPr sz="1100"/>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What issues are generated from a system crash?</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How does the system ensure data is not corrupted upon a crash?</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How does the system recover after a crash?</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10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10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1000"/>
                                        <p:tgtEl>
                                          <p:spTgt spid="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animEffect filter="fade" transition="in">
                                      <p:cBhvr>
                                        <p:cTn dur="1000"/>
                                        <p:tgtEl>
                                          <p:spTgt spid="3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animEffect filter="fade" transition="in">
                                      <p:cBhvr>
                                        <p:cTn dur="1000"/>
                                        <p:tgtEl>
                                          <p:spTgt spid="3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animEffect filter="fade" transition="in">
                                      <p:cBhvr>
                                        <p:cTn dur="1000"/>
                                        <p:tgtEl>
                                          <p:spTgt spid="3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7" st="7"/>
                                            </p:txEl>
                                          </p:spTgt>
                                        </p:tgtEl>
                                        <p:attrNameLst>
                                          <p:attrName>style.visibility</p:attrName>
                                        </p:attrNameLst>
                                      </p:cBhvr>
                                      <p:to>
                                        <p:strVal val="visible"/>
                                      </p:to>
                                    </p:set>
                                    <p:animEffect filter="fade" transition="in">
                                      <p:cBhvr>
                                        <p:cTn dur="1000"/>
                                        <p:tgtEl>
                                          <p:spTgt spid="3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8" st="8"/>
                                            </p:txEl>
                                          </p:spTgt>
                                        </p:tgtEl>
                                        <p:attrNameLst>
                                          <p:attrName>style.visibility</p:attrName>
                                        </p:attrNameLst>
                                      </p:cBhvr>
                                      <p:to>
                                        <p:strVal val="visible"/>
                                      </p:to>
                                    </p:set>
                                    <p:animEffect filter="fade" transition="in">
                                      <p:cBhvr>
                                        <p:cTn dur="1000"/>
                                        <p:tgtEl>
                                          <p:spTgt spid="3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9" st="9"/>
                                            </p:txEl>
                                          </p:spTgt>
                                        </p:tgtEl>
                                        <p:attrNameLst>
                                          <p:attrName>style.visibility</p:attrName>
                                        </p:attrNameLst>
                                      </p:cBhvr>
                                      <p:to>
                                        <p:strVal val="visible"/>
                                      </p:to>
                                    </p:set>
                                    <p:animEffect filter="fade" transition="in">
                                      <p:cBhvr>
                                        <p:cTn dur="1000"/>
                                        <p:tgtEl>
                                          <p:spTgt spid="31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nvSpPr>
        <p:spPr>
          <a:xfrm>
            <a:off x="1303800" y="1597884"/>
            <a:ext cx="5770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Performance</a:t>
            </a:r>
            <a:r>
              <a:rPr lang="en">
                <a:latin typeface="Nunito"/>
                <a:ea typeface="Nunito"/>
                <a:cs typeface="Nunito"/>
                <a:sym typeface="Nunito"/>
              </a:rPr>
              <a:t>: R</a:t>
            </a:r>
            <a:r>
              <a:rPr lang="en">
                <a:latin typeface="Nunito"/>
                <a:ea typeface="Nunito"/>
                <a:cs typeface="Nunito"/>
                <a:sym typeface="Nunito"/>
              </a:rPr>
              <a:t>equirements that are concerned with quantifiable attributes of the system such as response time, throughput, availability, and accuracy.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What is a typical sample size of votes to tally?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How </a:t>
            </a:r>
            <a:r>
              <a:rPr lang="en">
                <a:latin typeface="Nunito"/>
                <a:ea typeface="Nunito"/>
                <a:cs typeface="Nunito"/>
                <a:sym typeface="Nunito"/>
              </a:rPr>
              <a:t>many votes will </a:t>
            </a:r>
            <a:r>
              <a:rPr lang="en">
                <a:latin typeface="Nunito"/>
                <a:ea typeface="Nunito"/>
                <a:cs typeface="Nunito"/>
                <a:sym typeface="Nunito"/>
              </a:rPr>
              <a:t>the system be able to tabulate?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What if multiple contests must be tabulated at the same time?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Performance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10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10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10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10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1000"/>
                                        <p:tgtEl>
                                          <p:spTgt spid="3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1000"/>
                                        <p:tgtEl>
                                          <p:spTgt spid="3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Effect filter="fade" transition="in">
                                      <p:cBhvr>
                                        <p:cTn dur="1000"/>
                                        <p:tgtEl>
                                          <p:spTgt spid="3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animEffect filter="fade" transition="in">
                                      <p:cBhvr>
                                        <p:cTn dur="1000"/>
                                        <p:tgtEl>
                                          <p:spTgt spid="3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8" st="8"/>
                                            </p:txEl>
                                          </p:spTgt>
                                        </p:tgtEl>
                                        <p:attrNameLst>
                                          <p:attrName>style.visibility</p:attrName>
                                        </p:attrNameLst>
                                      </p:cBhvr>
                                      <p:to>
                                        <p:strVal val="visible"/>
                                      </p:to>
                                    </p:set>
                                    <p:animEffect filter="fade" transition="in">
                                      <p:cBhvr>
                                        <p:cTn dur="1000"/>
                                        <p:tgtEl>
                                          <p:spTgt spid="3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9" st="9"/>
                                            </p:txEl>
                                          </p:spTgt>
                                        </p:tgtEl>
                                        <p:attrNameLst>
                                          <p:attrName>style.visibility</p:attrName>
                                        </p:attrNameLst>
                                      </p:cBhvr>
                                      <p:to>
                                        <p:strVal val="visible"/>
                                      </p:to>
                                    </p:set>
                                    <p:animEffect filter="fade" transition="in">
                                      <p:cBhvr>
                                        <p:cTn dur="1000"/>
                                        <p:tgtEl>
                                          <p:spTgt spid="32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nvSpPr>
        <p:spPr>
          <a:xfrm>
            <a:off x="1303800" y="1597884"/>
            <a:ext cx="5770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Nunito"/>
                <a:ea typeface="Nunito"/>
                <a:cs typeface="Nunito"/>
                <a:sym typeface="Nunito"/>
              </a:rPr>
              <a:t>Supportability</a:t>
            </a:r>
            <a:r>
              <a:rPr lang="en">
                <a:latin typeface="Nunito"/>
                <a:ea typeface="Nunito"/>
                <a:cs typeface="Nunito"/>
                <a:sym typeface="Nunito"/>
              </a:rPr>
              <a:t>: The system can access new specified vote databases without changing source code.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What formats must the system support?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In what way will the system be able to access voting data?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Who will maintain the system?</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FURPS- Supportability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10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1000"/>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1000"/>
                                        <p:tgtEl>
                                          <p:spTgt spid="3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Effect filter="fade" transition="in">
                                      <p:cBhvr>
                                        <p:cTn dur="1000"/>
                                        <p:tgtEl>
                                          <p:spTgt spid="3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animEffect filter="fade" transition="in">
                                      <p:cBhvr>
                                        <p:cTn dur="1000"/>
                                        <p:tgtEl>
                                          <p:spTgt spid="3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animEffect filter="fade" transition="in">
                                      <p:cBhvr>
                                        <p:cTn dur="1000"/>
                                        <p:tgtEl>
                                          <p:spTgt spid="3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