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54" d="100"/>
          <a:sy n="154" d="100"/>
        </p:scale>
        <p:origin x="68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02da62114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02da62114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We used D=25 to make the deviation of predicted ratings smaller. (Model is more certain about the prediction)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faf64a84e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faf64a84e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faf64a84e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faf64a84e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035727f9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035727f9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02da6211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02da6211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02da6211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02da6211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02da62114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02da62114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02da62114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02da62114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035727f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035727f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02da62114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02da62114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07c0fcf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07c0fcf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02da62114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02da62114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035727f9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035727f9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03d39a67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03d39a67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07c0fcf7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207c0fcf7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07c0fcf7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207c0fcf7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07c0fcf7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07c0fcf7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07c0fcf7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07c0fcf7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02da62114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02da62114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02da6211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02da6211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Normally and i.i.d. random noise (epsilon)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prob of R is the produc of the prob of each rating in the 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Each user and movie latent feature is normally distributed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02da62114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02da62114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We want to maximize the “likelihood” of U and V (slightly different though).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Reduce num of hyperparameters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02da62114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02da62114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07c0fcf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07c0fcf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89025" y="107792"/>
            <a:ext cx="30267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 i="0">
                <a:solidFill>
                  <a:srgbClr val="3333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8467" y="2210175"/>
            <a:ext cx="8577300" cy="1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SzPts val="2500"/>
              <a:buNone/>
              <a:defRPr sz="2500"/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SzPts val="2500"/>
              <a:buNone/>
              <a:defRPr sz="2500"/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SzPts val="2500"/>
              <a:buNone/>
              <a:defRPr sz="2500"/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SzPts val="2500"/>
              <a:buNone/>
              <a:defRPr sz="2500"/>
            </a:lvl5pPr>
            <a:lvl6pPr marL="2743200" lvl="5" indent="-228600" algn="l">
              <a:spcBef>
                <a:spcPts val="1200"/>
              </a:spcBef>
              <a:spcAft>
                <a:spcPts val="0"/>
              </a:spcAft>
              <a:buSzPts val="2500"/>
              <a:buNone/>
              <a:defRPr sz="2500"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SzPts val="2500"/>
              <a:buNone/>
              <a:defRPr sz="2500"/>
            </a:lvl7pPr>
            <a:lvl8pPr marL="3657600" lvl="7" indent="-228600" algn="l">
              <a:spcBef>
                <a:spcPts val="1200"/>
              </a:spcBef>
              <a:spcAft>
                <a:spcPts val="0"/>
              </a:spcAft>
              <a:buSzPts val="2500"/>
              <a:buNone/>
              <a:defRPr sz="2500"/>
            </a:lvl8pPr>
            <a:lvl9pPr marL="4114800" lvl="8" indent="-228600" algn="l">
              <a:spcBef>
                <a:spcPts val="1200"/>
              </a:spcBef>
              <a:spcAft>
                <a:spcPts val="12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4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4"/>
            <a:ext cx="2103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25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25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25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25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25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25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25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25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25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3600"/>
              <a:t>Personalized Movie Recommendation using Probabilistic Matrix Factorization and Bayesian Reasoning</a:t>
            </a:r>
            <a:endParaRPr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C255E-568D-E62B-6619-DF2FC3EB6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Model training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174" y="1540450"/>
            <a:ext cx="4272600" cy="341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40454"/>
            <a:ext cx="4272600" cy="341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3000" y="923375"/>
            <a:ext cx="4779750" cy="7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Inference Using Fitted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General Recommendation Process</a:t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445900" y="1230350"/>
            <a:ext cx="1883100" cy="803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Fitted U and V matrix &amp; covariance matrices</a:t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445888" y="2619375"/>
            <a:ext cx="1883100" cy="903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Predictor</a:t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445950" y="4107700"/>
            <a:ext cx="1883100" cy="803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New user provided ratings </a:t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2754638" y="2669025"/>
            <a:ext cx="1326000" cy="803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Predicted ratings for other movies</a:t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4506275" y="2619375"/>
            <a:ext cx="1883100" cy="903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Classify, filter &amp; sort by predicted ratings</a:t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6815013" y="2669025"/>
            <a:ext cx="1883100" cy="803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Recommendations</a:t>
            </a: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1238650" y="2108463"/>
            <a:ext cx="297600" cy="436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/>
          <p:nvPr/>
        </p:nvSpPr>
        <p:spPr>
          <a:xfrm rot="10800000" flipH="1">
            <a:off x="1238650" y="3594239"/>
            <a:ext cx="297600" cy="441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2393025" y="2912175"/>
            <a:ext cx="297600" cy="31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4144663" y="2912175"/>
            <a:ext cx="297600" cy="31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6453400" y="2912175"/>
            <a:ext cx="297600" cy="31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4506275" y="4107700"/>
            <a:ext cx="1883100" cy="803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Desired rating range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 rot="10800000" flipH="1">
            <a:off x="5298975" y="3594239"/>
            <a:ext cx="297600" cy="441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Multivariate Gaussian Does not Work Well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977400" cy="19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24425"/>
            <a:ext cx="3661853" cy="16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1141750" y="2953625"/>
            <a:ext cx="302700" cy="370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1444450" y="2953625"/>
            <a:ext cx="17862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Learning Joint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9200" y="1017725"/>
            <a:ext cx="1920214" cy="3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9200" y="1388525"/>
            <a:ext cx="3661850" cy="1062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7">
            <a:alphaModFix/>
          </a:blip>
          <a:srcRect t="8398" b="10531"/>
          <a:stretch/>
        </p:blipFill>
        <p:spPr>
          <a:xfrm>
            <a:off x="4349200" y="3006550"/>
            <a:ext cx="3709274" cy="193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>
            <a:off x="4572000" y="2543188"/>
            <a:ext cx="302700" cy="370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874700" y="2543188"/>
            <a:ext cx="2730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For each unrated movie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6949800" y="3090200"/>
            <a:ext cx="20685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Recommendation Score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65" name="Google Shape;165;p26"/>
          <p:cNvCxnSpPr>
            <a:endCxn id="164" idx="1"/>
          </p:cNvCxnSpPr>
          <p:nvPr/>
        </p:nvCxnSpPr>
        <p:spPr>
          <a:xfrm rot="-5400000">
            <a:off x="6384900" y="3583100"/>
            <a:ext cx="729000" cy="4008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Multivariate Gaussian Does not Work Well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5885100" y="2386338"/>
            <a:ext cx="2730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Overall Precision: 0.64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56" y="1017735"/>
            <a:ext cx="4776225" cy="382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Using Partial PMF to Learn the “Taste” of New User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l="4840" t="57657" r="-4839"/>
          <a:stretch/>
        </p:blipFill>
        <p:spPr>
          <a:xfrm>
            <a:off x="1650075" y="3220776"/>
            <a:ext cx="5843849" cy="161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l="4680" t="20873" r="-4680" b="42343"/>
          <a:stretch/>
        </p:blipFill>
        <p:spPr>
          <a:xfrm>
            <a:off x="1650075" y="1815350"/>
            <a:ext cx="5843849" cy="14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79124"/>
          <a:stretch/>
        </p:blipFill>
        <p:spPr>
          <a:xfrm>
            <a:off x="1650075" y="1017725"/>
            <a:ext cx="5843849" cy="7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Using Partial PMF to Learn the “Taste” of New User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79124"/>
          <a:stretch/>
        </p:blipFill>
        <p:spPr>
          <a:xfrm>
            <a:off x="1650075" y="1017725"/>
            <a:ext cx="5843849" cy="7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 rotWithShape="1">
          <a:blip r:embed="rId4">
            <a:alphaModFix/>
          </a:blip>
          <a:srcRect t="66128" b="-3"/>
          <a:stretch/>
        </p:blipFill>
        <p:spPr>
          <a:xfrm>
            <a:off x="1650075" y="3351903"/>
            <a:ext cx="5055026" cy="78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 rotWithShape="1">
          <a:blip r:embed="rId4">
            <a:alphaModFix/>
          </a:blip>
          <a:srcRect b="33875"/>
          <a:stretch/>
        </p:blipFill>
        <p:spPr>
          <a:xfrm>
            <a:off x="1650075" y="1815350"/>
            <a:ext cx="5055026" cy="1536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0075" y="4149525"/>
            <a:ext cx="5055024" cy="76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Recommendation by Predicting User’s Ratings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65924"/>
          <a:stretch/>
        </p:blipFill>
        <p:spPr>
          <a:xfrm>
            <a:off x="311700" y="1017725"/>
            <a:ext cx="8520599" cy="191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 rotWithShape="1">
          <a:blip r:embed="rId4">
            <a:alphaModFix/>
          </a:blip>
          <a:srcRect b="35629"/>
          <a:stretch/>
        </p:blipFill>
        <p:spPr>
          <a:xfrm>
            <a:off x="311700" y="2973050"/>
            <a:ext cx="8520600" cy="19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Partial PMF Yields High Precision and Recall</a:t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311700" y="1144700"/>
            <a:ext cx="426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Overall Precision: 0.87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4572150" y="1144700"/>
            <a:ext cx="426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Overall Precision: 0.62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5525"/>
            <a:ext cx="4260300" cy="340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6" y="1515485"/>
            <a:ext cx="4260300" cy="340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Partial PMF Yields High Precision and Recall</a:t>
            </a:r>
            <a:endParaRPr/>
          </a:p>
        </p:txBody>
      </p:sp>
      <p:sp>
        <p:nvSpPr>
          <p:cNvPr id="211" name="Google Shape;211;p32"/>
          <p:cNvSpPr txBox="1"/>
          <p:nvPr/>
        </p:nvSpPr>
        <p:spPr>
          <a:xfrm>
            <a:off x="311700" y="1144700"/>
            <a:ext cx="426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Overall Recall: 0.73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4572150" y="1144700"/>
            <a:ext cx="426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Overall Recall: 0.50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515485"/>
            <a:ext cx="4260300" cy="3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6" y="1515485"/>
            <a:ext cx="4260300" cy="340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Introduction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chemeClr val="dk1"/>
                </a:solidFill>
              </a:rPr>
              <a:t>The Challenge: 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chemeClr val="dk1"/>
                </a:solidFill>
              </a:rPr>
              <a:t>With countless options, finding the right movie can be overwhelming and </a:t>
            </a:r>
            <a:r>
              <a:rPr lang="da" b="1">
                <a:solidFill>
                  <a:schemeClr val="dk1"/>
                </a:solidFill>
              </a:rPr>
              <a:t>time-consuming.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chemeClr val="dk1"/>
                </a:solidFill>
              </a:rPr>
              <a:t>Project Goal: 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chemeClr val="dk1"/>
                </a:solidFill>
              </a:rPr>
              <a:t>Create personalized movie recommendations using </a:t>
            </a:r>
            <a:r>
              <a:rPr lang="da" b="1">
                <a:solidFill>
                  <a:schemeClr val="dk1"/>
                </a:solidFill>
              </a:rPr>
              <a:t>probabilistic machine learning</a:t>
            </a:r>
            <a:r>
              <a:rPr lang="da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Estimating Variance of Predicted Ratings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9"/>
            <a:ext cx="4260298" cy="1071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89325"/>
            <a:ext cx="4260300" cy="216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 rotWithShape="1">
          <a:blip r:embed="rId5">
            <a:alphaModFix/>
          </a:blip>
          <a:srcRect b="39305"/>
          <a:stretch/>
        </p:blipFill>
        <p:spPr>
          <a:xfrm>
            <a:off x="311700" y="4252976"/>
            <a:ext cx="4260299" cy="7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017732"/>
            <a:ext cx="4260301" cy="1147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165451"/>
            <a:ext cx="4260298" cy="156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3727363"/>
            <a:ext cx="4260298" cy="949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Predictions and Standard Deviations</a:t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9400"/>
            <a:ext cx="4260300" cy="340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59395"/>
            <a:ext cx="4260300" cy="340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Experiments and Analysis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Results</a:t>
            </a: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Input Size: Proportion of observed ratings used as input</a:t>
            </a: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39092"/>
            <a:ext cx="8839203" cy="165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Future Work</a:t>
            </a:r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a" sz="1600" i="1">
                <a:solidFill>
                  <a:schemeClr val="dk1"/>
                </a:solidFill>
              </a:rPr>
              <a:t>Algorithmic improvements:</a:t>
            </a:r>
            <a:r>
              <a:rPr lang="da" sz="1600">
                <a:solidFill>
                  <a:schemeClr val="dk1"/>
                </a:solidFill>
              </a:rPr>
              <a:t> Develop an algorithm that uses both U and V during prediction to improve accuracy and robustness.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a" sz="1600" i="1">
                <a:solidFill>
                  <a:schemeClr val="dk1"/>
                </a:solidFill>
              </a:rPr>
              <a:t>Scalability:</a:t>
            </a:r>
            <a:r>
              <a:rPr lang="da" sz="1600">
                <a:solidFill>
                  <a:schemeClr val="dk1"/>
                </a:solidFill>
              </a:rPr>
              <a:t> Test the model on larger datasets to evaluate scalability and generalization.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a" sz="1600" i="1">
                <a:solidFill>
                  <a:schemeClr val="dk1"/>
                </a:solidFill>
              </a:rPr>
              <a:t>Hyperparameter optimization:</a:t>
            </a:r>
            <a:r>
              <a:rPr lang="da" sz="1600">
                <a:solidFill>
                  <a:schemeClr val="dk1"/>
                </a:solidFill>
              </a:rPr>
              <a:t> Use advanced techniques like grid search or Bayesian optimization to fine-tune model parameters for better performance.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a" sz="1600" i="1">
                <a:solidFill>
                  <a:schemeClr val="dk1"/>
                </a:solidFill>
              </a:rPr>
              <a:t>Additional features:</a:t>
            </a:r>
            <a:r>
              <a:rPr lang="da" sz="1600">
                <a:solidFill>
                  <a:schemeClr val="dk1"/>
                </a:solidFill>
              </a:rPr>
              <a:t> Incorporate for example user demographics, movie genres, and metadata to enrich recommendations.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a" sz="1600" i="1">
                <a:solidFill>
                  <a:schemeClr val="dk1"/>
                </a:solidFill>
              </a:rPr>
              <a:t>Evaluation Metrics: </a:t>
            </a:r>
            <a:r>
              <a:rPr lang="da" sz="1600">
                <a:solidFill>
                  <a:schemeClr val="dk1"/>
                </a:solidFill>
              </a:rPr>
              <a:t>Introduce metrics like AUC to provide a more comprehensive assessment of recommendation quality.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a" sz="1600" i="1">
                <a:solidFill>
                  <a:schemeClr val="dk1"/>
                </a:solidFill>
              </a:rPr>
              <a:t>Online learning: </a:t>
            </a:r>
            <a:r>
              <a:rPr lang="da" sz="1600">
                <a:solidFill>
                  <a:schemeClr val="dk1"/>
                </a:solidFill>
              </a:rPr>
              <a:t>Enable the model to update </a:t>
            </a:r>
            <a:r>
              <a:rPr lang="da" sz="1600" i="1">
                <a:solidFill>
                  <a:schemeClr val="dk1"/>
                </a:solidFill>
              </a:rPr>
              <a:t>U</a:t>
            </a:r>
            <a:r>
              <a:rPr lang="da" sz="1600">
                <a:solidFill>
                  <a:schemeClr val="dk1"/>
                </a:solidFill>
              </a:rPr>
              <a:t> and </a:t>
            </a:r>
            <a:r>
              <a:rPr lang="da" sz="1600" i="1">
                <a:solidFill>
                  <a:schemeClr val="dk1"/>
                </a:solidFill>
              </a:rPr>
              <a:t>V</a:t>
            </a:r>
            <a:r>
              <a:rPr lang="da" sz="1600">
                <a:solidFill>
                  <a:schemeClr val="dk1"/>
                </a:solidFill>
              </a:rPr>
              <a:t> in real time when users rate new movies.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Overview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a">
                <a:solidFill>
                  <a:schemeClr val="dk1"/>
                </a:solidFill>
              </a:rPr>
              <a:t>Start by analyzing a set of user movie ratings and </a:t>
            </a:r>
            <a:r>
              <a:rPr lang="da" b="1">
                <a:solidFill>
                  <a:schemeClr val="dk1"/>
                </a:solidFill>
              </a:rPr>
              <a:t>learn</a:t>
            </a:r>
            <a:r>
              <a:rPr lang="da">
                <a:solidFill>
                  <a:schemeClr val="dk1"/>
                </a:solidFill>
              </a:rPr>
              <a:t> user preferences and movie feature from training data.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a">
                <a:solidFill>
                  <a:schemeClr val="dk1"/>
                </a:solidFill>
              </a:rPr>
              <a:t>New user input is used to learn user preference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a">
                <a:solidFill>
                  <a:schemeClr val="dk1"/>
                </a:solidFill>
              </a:rPr>
              <a:t>User preference and  movie features will be used to predict user ratings for movies not yet rated.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a">
                <a:solidFill>
                  <a:schemeClr val="dk1"/>
                </a:solidFill>
              </a:rPr>
              <a:t>Movies are ranked by the predicted rating providing recommendations with the highest </a:t>
            </a:r>
            <a:r>
              <a:rPr lang="da" b="1">
                <a:solidFill>
                  <a:schemeClr val="dk1"/>
                </a:solidFill>
              </a:rPr>
              <a:t>likelihood</a:t>
            </a:r>
            <a:r>
              <a:rPr lang="da">
                <a:solidFill>
                  <a:schemeClr val="dk1"/>
                </a:solidFill>
              </a:rPr>
              <a:t> of satisfaction.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Data processing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a">
                <a:solidFill>
                  <a:schemeClr val="dk1"/>
                </a:solidFill>
              </a:rPr>
              <a:t>Load Raw Data: Import movie ratings and metadata from CSV files into dataframes.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a">
                <a:solidFill>
                  <a:schemeClr val="dk1"/>
                </a:solidFill>
              </a:rPr>
              <a:t>Filter Data: Retain only active users and frequently rated movies based on a user-defined threshold.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a">
                <a:solidFill>
                  <a:schemeClr val="dk1"/>
                </a:solidFill>
              </a:rPr>
              <a:t>Create Rating Matrix: Transform filtered ratings data into a matrix, with users as rows and movies as columns.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a">
                <a:solidFill>
                  <a:schemeClr val="dk1"/>
                </a:solidFill>
              </a:rPr>
              <a:t>Split Data: Divide the rating matrix into training (80%) and testing (20%) sets for model evaluation.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Probabilistic Matrix Factorization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(PMF)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Probabilistic Matrix Factorization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525" y="1613300"/>
            <a:ext cx="5200175" cy="7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400" y="1017725"/>
            <a:ext cx="1657350" cy="68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5526" y="2353748"/>
            <a:ext cx="5302176" cy="9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0062" y="3323200"/>
            <a:ext cx="3183876" cy="16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a"/>
              <a:t>Probabilistic Matrix Factorization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50" y="1928100"/>
            <a:ext cx="8340525" cy="10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75" y="1272850"/>
            <a:ext cx="7342200" cy="52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7715250" y="1298350"/>
            <a:ext cx="4557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5165" y="3496125"/>
            <a:ext cx="144631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4700" y="3462088"/>
            <a:ext cx="1446300" cy="640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a"/>
              <a:t>Probabilistic Matrix Factorization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851" y="1691875"/>
            <a:ext cx="7060300" cy="17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9638" y="3782350"/>
            <a:ext cx="5304701" cy="12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846625" y="3461550"/>
            <a:ext cx="41559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1"/>
                </a:solidFill>
              </a:rPr>
              <a:t>Gradient descent: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846625" y="10177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1"/>
                </a:solidFill>
              </a:rPr>
              <a:t>Loss derivatives: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Experiment Settings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chemeClr val="dk1"/>
                </a:solidFill>
              </a:rPr>
              <a:t>Test data: MovieLens 100K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chemeClr val="dk1"/>
                </a:solidFill>
              </a:rPr>
              <a:t>Evaluation Metrics: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a">
                <a:solidFill>
                  <a:schemeClr val="dk1"/>
                </a:solidFill>
              </a:rPr>
              <a:t>Precision (P): Proportion of relevant recommendations out of all recommendations</a:t>
            </a:r>
            <a:endParaRPr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a">
                <a:solidFill>
                  <a:schemeClr val="dk1"/>
                </a:solidFill>
              </a:rPr>
              <a:t>Recall (R)：Proportion of relevant recommendations out of all relevant movies</a:t>
            </a:r>
            <a:endParaRPr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a">
                <a:solidFill>
                  <a:schemeClr val="dk1"/>
                </a:solidFill>
              </a:rPr>
              <a:t>F1-Score (F1): Harmonic mean of P and 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a">
                <a:solidFill>
                  <a:schemeClr val="dk1"/>
                </a:solidFill>
              </a:rPr>
              <a:t>Mean Absolute Error (MAE): Average absolute difference between predicted and actual ratings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Macintosh PowerPoint</Application>
  <PresentationFormat>On-screen Show (16:9)</PresentationFormat>
  <Paragraphs>87</Paragraphs>
  <Slides>24</Slides>
  <Notes>24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Simple Light</vt:lpstr>
      <vt:lpstr>Personalized Movie Recommendation using Probabilistic Matrix Factorization and Bayesian Reasoning</vt:lpstr>
      <vt:lpstr>Introduction</vt:lpstr>
      <vt:lpstr>Overview</vt:lpstr>
      <vt:lpstr>Data processing </vt:lpstr>
      <vt:lpstr>Probabilistic Matrix Factorization (PMF)</vt:lpstr>
      <vt:lpstr>Probabilistic Matrix Factorization</vt:lpstr>
      <vt:lpstr>Probabilistic Matrix Factorization</vt:lpstr>
      <vt:lpstr>Probabilistic Matrix Factorization</vt:lpstr>
      <vt:lpstr>Experiment Settings</vt:lpstr>
      <vt:lpstr>Model training</vt:lpstr>
      <vt:lpstr>Inference Using Fitted Model</vt:lpstr>
      <vt:lpstr>General Recommendation Process</vt:lpstr>
      <vt:lpstr>Multivariate Gaussian Does not Work Well</vt:lpstr>
      <vt:lpstr>Multivariate Gaussian Does not Work Well</vt:lpstr>
      <vt:lpstr>Using Partial PMF to Learn the “Taste” of New User</vt:lpstr>
      <vt:lpstr>Using Partial PMF to Learn the “Taste” of New User</vt:lpstr>
      <vt:lpstr>Recommendation by Predicting User’s Ratings</vt:lpstr>
      <vt:lpstr>Partial PMF Yields High Precision and Recall</vt:lpstr>
      <vt:lpstr>Partial PMF Yields High Precision and Recall</vt:lpstr>
      <vt:lpstr>Estimating Variance of Predicted Ratings</vt:lpstr>
      <vt:lpstr>Predictions and Standard Deviations</vt:lpstr>
      <vt:lpstr>Experiments and Analysis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Michael Williams</cp:lastModifiedBy>
  <cp:revision>1</cp:revision>
  <dcterms:modified xsi:type="dcterms:W3CDTF">2024-12-19T01:32:25Z</dcterms:modified>
</cp:coreProperties>
</file>