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9" r:id="rId11"/>
    <p:sldId id="264" r:id="rId12"/>
    <p:sldId id="268" r:id="rId13"/>
    <p:sldId id="265" r:id="rId14"/>
    <p:sldId id="266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6-12-2017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917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6-12-2017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39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6-12-2017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72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6-12-2017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6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6-12-2017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352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6-12-2017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430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6-12-2017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42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6-12-2017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14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6-12-2017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76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6-12-2017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061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53F8-45F4-4924-B9C9-305402299CCE}" type="datetimeFigureOut">
              <a:rPr lang="nl-NL" smtClean="0"/>
              <a:t>6-12-2017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687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53F8-45F4-4924-B9C9-305402299CCE}" type="datetimeFigureOut">
              <a:rPr lang="nl-NL" smtClean="0"/>
              <a:t>6-12-2017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1523-A943-4A06-BC7A-DCC844460C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816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pc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923" y="4797152"/>
            <a:ext cx="7772400" cy="1470025"/>
          </a:xfrm>
        </p:spPr>
        <p:txBody>
          <a:bodyPr/>
          <a:lstStyle/>
          <a:p>
            <a:r>
              <a:rPr lang="nl-NL" dirty="0" smtClean="0"/>
              <a:t>Workshop </a:t>
            </a:r>
            <a:endParaRPr lang="nl-NL" dirty="0"/>
          </a:p>
        </p:txBody>
      </p:sp>
      <p:sp>
        <p:nvSpPr>
          <p:cNvPr id="4" name="AutoShape 2" descr="Afbeeldingsresultaat voor grpc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AutoShape 4" descr="Afbeeldingsresultaat voor grpc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0" name="Picture 6" descr="Afbeeldingsresultaat voor grpc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35191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30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grpc </a:t>
            </a:r>
            <a:r>
              <a:rPr lang="nl-NL" sz="2800" dirty="0" smtClean="0"/>
              <a:t>code </a:t>
            </a:r>
            <a:r>
              <a:rPr lang="nl-NL" sz="2800" dirty="0" smtClean="0"/>
              <a:t>.. 2b, async request client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 is identiek.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//client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asyncStub.getFeature(request, responseObserver);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StreamObserver&lt;Feature&gt; getObserver(CountDownLatch cdl)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new StreamObserver&lt;TranslateStringMsg&gt;() {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void onNext(TranslateStringMsg msg) {...}</a:t>
            </a:r>
          </a:p>
          <a:p>
            <a:pPr marL="0" indent="0">
              <a:buNone/>
            </a:pP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void onError(Throwable t)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{cdl.countDown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();}</a:t>
            </a:r>
          </a:p>
          <a:p>
            <a:pPr marL="0" indent="0">
              <a:buNone/>
            </a:pP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void onCompleted() {</a:t>
            </a: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cdl.countDown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9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grpc code .. 3a streaming api, server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Voorbeeld:  </a:t>
            </a:r>
            <a:r>
              <a:rPr lang="en-US" sz="2400" dirty="0" err="1">
                <a:solidFill>
                  <a:schemeClr val="tx2"/>
                </a:solidFill>
              </a:rPr>
              <a:t>rpc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RecordRoute</a:t>
            </a:r>
            <a:r>
              <a:rPr lang="en-US" sz="2400" dirty="0">
                <a:solidFill>
                  <a:schemeClr val="tx2"/>
                </a:solidFill>
              </a:rPr>
              <a:t>(stream Point) returns (</a:t>
            </a:r>
            <a:r>
              <a:rPr lang="en-US" sz="2400" dirty="0" err="1">
                <a:solidFill>
                  <a:schemeClr val="tx2"/>
                </a:solidFill>
              </a:rPr>
              <a:t>RouteSummary</a:t>
            </a:r>
            <a:r>
              <a:rPr lang="en-US" sz="2400" dirty="0">
                <a:solidFill>
                  <a:schemeClr val="tx2"/>
                </a:solidFill>
              </a:rPr>
              <a:t>) {}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&lt;Point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recordRoute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RouteSummary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700" b="1" dirty="0" smtClean="0"/>
          </a:p>
          <a:p>
            <a:pPr marL="0" indent="0">
              <a:buNone/>
            </a:pPr>
            <a:r>
              <a:rPr lang="en-US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new StreamObserver&lt;Point&gt;() {</a:t>
            </a: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(Point point) {</a:t>
            </a: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RouteSummary.newBuilder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()..</a:t>
            </a:r>
            <a:r>
              <a:rPr lang="nl-NL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17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17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/>
              <a:t>grpc code .. </a:t>
            </a:r>
            <a:r>
              <a:rPr lang="nl-NL" sz="2800" dirty="0" smtClean="0"/>
              <a:t>3b </a:t>
            </a:r>
            <a:r>
              <a:rPr lang="nl-NL" sz="2800" dirty="0"/>
              <a:t>streaming api, </a:t>
            </a:r>
            <a:r>
              <a:rPr lang="nl-NL" sz="2800" dirty="0" smtClean="0"/>
              <a:t>client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voorb:  </a:t>
            </a:r>
            <a:r>
              <a:rPr lang="en-US" sz="2000" dirty="0" err="1" smtClean="0">
                <a:solidFill>
                  <a:schemeClr val="tx2"/>
                </a:solidFill>
              </a:rPr>
              <a:t>rpc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RecordRoute</a:t>
            </a:r>
            <a:r>
              <a:rPr lang="en-US" sz="2000" dirty="0" smtClean="0">
                <a:solidFill>
                  <a:schemeClr val="tx2"/>
                </a:solidFill>
              </a:rPr>
              <a:t>(stream Point) returns (</a:t>
            </a:r>
            <a:r>
              <a:rPr lang="en-US" sz="2000" dirty="0" err="1" smtClean="0">
                <a:solidFill>
                  <a:schemeClr val="tx2"/>
                </a:solidFill>
              </a:rPr>
              <a:t>RouteSummary</a:t>
            </a:r>
            <a:r>
              <a:rPr lang="en-US" sz="2000" dirty="0" smtClean="0">
                <a:solidFill>
                  <a:schemeClr val="tx2"/>
                </a:solidFill>
              </a:rPr>
              <a:t>) {}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StreamObserver&lt;Point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reqObserver 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asyncStub.recordRoute(respObserver);</a:t>
            </a:r>
          </a:p>
          <a:p>
            <a:pPr marL="0" indent="0">
              <a:buNone/>
            </a:pPr>
            <a:endParaRPr lang="nl-NL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StreamObserver&lt;RouteSummary&gt; responseObserver = new StreamObserver&lt;RouteSummary&gt;()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onNext(RouteSummary summary)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nl-NL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doe iets met summary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onError(Throwable t)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nl-NL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onCompleted() {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info("Finished RecordRoute");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finishLatch.countDown();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l-NL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9153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grpc </a:t>
            </a:r>
            <a:r>
              <a:rPr lang="nl-NL" sz="2800" dirty="0" smtClean="0"/>
              <a:t>code </a:t>
            </a:r>
            <a:r>
              <a:rPr lang="nl-NL" sz="2800" dirty="0" smtClean="0"/>
              <a:t>.. </a:t>
            </a:r>
            <a:r>
              <a:rPr lang="nl-NL" sz="2800" smtClean="0"/>
              <a:t>4 bi-directional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</a:t>
            </a:r>
            <a:r>
              <a:rPr lang="nl-NL" sz="2400" dirty="0">
                <a:solidFill>
                  <a:schemeClr val="tx2"/>
                </a:solidFill>
              </a:rPr>
              <a:t>erve</a:t>
            </a:r>
            <a:r>
              <a:rPr lang="nl-NL" sz="2400" dirty="0" smtClean="0">
                <a:solidFill>
                  <a:schemeClr val="tx2"/>
                </a:solidFill>
              </a:rPr>
              <a:t>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Voorbeeld: </a:t>
            </a:r>
            <a:r>
              <a:rPr lang="en-US" sz="2400" dirty="0" err="1">
                <a:solidFill>
                  <a:schemeClr val="tx2"/>
                </a:solidFill>
              </a:rPr>
              <a:t>rpc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RouteChat</a:t>
            </a:r>
            <a:r>
              <a:rPr lang="en-US" sz="2400" dirty="0">
                <a:solidFill>
                  <a:schemeClr val="tx2"/>
                </a:solidFill>
              </a:rPr>
              <a:t>(stream </a:t>
            </a:r>
            <a:r>
              <a:rPr lang="en-US" sz="2400" dirty="0" err="1">
                <a:solidFill>
                  <a:schemeClr val="tx2"/>
                </a:solidFill>
              </a:rPr>
              <a:t>RouteNote</a:t>
            </a:r>
            <a:r>
              <a:rPr lang="en-US" sz="2400" dirty="0">
                <a:solidFill>
                  <a:schemeClr val="tx2"/>
                </a:solidFill>
              </a:rPr>
              <a:t>) returns (stream </a:t>
            </a:r>
            <a:r>
              <a:rPr lang="en-US" sz="2400" dirty="0" err="1">
                <a:solidFill>
                  <a:schemeClr val="tx2"/>
                </a:solidFill>
              </a:rPr>
              <a:t>RouteNote</a:t>
            </a:r>
            <a:r>
              <a:rPr lang="en-US" sz="2400" dirty="0">
                <a:solidFill>
                  <a:schemeClr val="tx2"/>
                </a:solidFill>
              </a:rPr>
              <a:t>) {}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RouteNote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routeChat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RouteNote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/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StreamObserver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/>
              <a:t>RouteNote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/>
              <a:t>RouteNote</a:t>
            </a:r>
            <a:r>
              <a:rPr lang="en-US" sz="2000" dirty="0"/>
              <a:t>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note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RouteNote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929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Hands-on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Volg de aanwijzing in :</a:t>
            </a:r>
          </a:p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doc\workshop-hanson.pdf</a:t>
            </a:r>
          </a:p>
          <a:p>
            <a:pPr marL="0" indent="0">
              <a:buNone/>
            </a:pP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Met hints in </a:t>
            </a:r>
            <a:r>
              <a:rPr lang="nl-NL" sz="2400" dirty="0" err="1" smtClean="0">
                <a:solidFill>
                  <a:schemeClr val="tx2"/>
                </a:solidFill>
              </a:rPr>
              <a:t>doc</a:t>
            </a:r>
            <a:r>
              <a:rPr lang="nl-NL" sz="2400" dirty="0" smtClean="0">
                <a:solidFill>
                  <a:schemeClr val="tx2"/>
                </a:solidFill>
              </a:rPr>
              <a:t>\hints.txt (en deze presentatie)</a:t>
            </a:r>
          </a:p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(en werkende code in: \doc\working-code )</a:t>
            </a:r>
          </a:p>
          <a:p>
            <a:pPr marL="0" indent="0">
              <a:buNone/>
            </a:pP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tx2"/>
                </a:solidFill>
              </a:rPr>
              <a:t>Zie verder : </a:t>
            </a:r>
            <a:r>
              <a:rPr lang="nl-NL" sz="2400" dirty="0">
                <a:solidFill>
                  <a:schemeClr val="tx2"/>
                </a:solidFill>
                <a:hlinkClick r:id="rId2"/>
              </a:rPr>
              <a:t>http://www.grpc.io</a:t>
            </a:r>
            <a:r>
              <a:rPr lang="nl-NL" sz="2400" dirty="0" smtClean="0">
                <a:solidFill>
                  <a:schemeClr val="tx2"/>
                </a:solidFill>
                <a:hlinkClick r:id="rId2"/>
              </a:rPr>
              <a:t>/</a:t>
            </a:r>
            <a:endParaRPr lang="nl-NL" sz="24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nl-NL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3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196752"/>
            <a:ext cx="8964488" cy="458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51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92480" cy="466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26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Why</a:t>
            </a:r>
            <a:r>
              <a:rPr lang="nl-NL" dirty="0" smtClean="0"/>
              <a:t> </a:t>
            </a:r>
            <a:r>
              <a:rPr lang="nl-NL" dirty="0" err="1" smtClean="0"/>
              <a:t>Grpc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/>
          <a:lstStyle/>
          <a:p>
            <a:r>
              <a:rPr lang="nl-NL" dirty="0" smtClean="0"/>
              <a:t>Heeft de voordelen van </a:t>
            </a:r>
            <a:r>
              <a:rPr lang="nl-NL" dirty="0" err="1" smtClean="0"/>
              <a:t>SoapUI</a:t>
            </a:r>
            <a:r>
              <a:rPr lang="nl-NL" dirty="0" smtClean="0"/>
              <a:t> :</a:t>
            </a:r>
            <a:br>
              <a:rPr lang="nl-NL" dirty="0" smtClean="0"/>
            </a:br>
            <a:r>
              <a:rPr lang="nl-NL" dirty="0" smtClean="0"/>
              <a:t>- contract</a:t>
            </a:r>
            <a:br>
              <a:rPr lang="nl-NL" dirty="0" smtClean="0"/>
            </a:br>
            <a:r>
              <a:rPr lang="nl-NL" dirty="0" smtClean="0"/>
              <a:t>- security (verschillende modellen)</a:t>
            </a:r>
            <a:br>
              <a:rPr lang="nl-NL" dirty="0" smtClean="0"/>
            </a:br>
            <a:r>
              <a:rPr lang="nl-NL" dirty="0" smtClean="0"/>
              <a:t>- code generatie</a:t>
            </a:r>
          </a:p>
          <a:p>
            <a:r>
              <a:rPr lang="nl-NL" dirty="0" smtClean="0"/>
              <a:t>En heeft de voordelen </a:t>
            </a:r>
            <a:r>
              <a:rPr lang="nl-NL" dirty="0" err="1" smtClean="0"/>
              <a:t>Json</a:t>
            </a:r>
            <a:r>
              <a:rPr lang="nl-NL" dirty="0" smtClean="0"/>
              <a:t>/Rest</a:t>
            </a:r>
            <a:br>
              <a:rPr lang="nl-NL" dirty="0" smtClean="0"/>
            </a:br>
            <a:r>
              <a:rPr lang="nl-NL" dirty="0" smtClean="0"/>
              <a:t>- speed</a:t>
            </a:r>
            <a:br>
              <a:rPr lang="nl-NL" dirty="0" smtClean="0"/>
            </a:br>
            <a:r>
              <a:rPr lang="nl-NL" dirty="0" smtClean="0"/>
              <a:t>- eenvoud</a:t>
            </a:r>
          </a:p>
          <a:p>
            <a:pPr marL="0" indent="0">
              <a:buNone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8612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Protobuf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1454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200" dirty="0" smtClean="0">
                <a:solidFill>
                  <a:schemeClr val="tx2"/>
                </a:solidFill>
              </a:rPr>
              <a:t>Contract wordt vastgelegd in een .</a:t>
            </a:r>
            <a:r>
              <a:rPr lang="nl-NL" sz="2200" dirty="0" err="1" smtClean="0">
                <a:solidFill>
                  <a:schemeClr val="tx2"/>
                </a:solidFill>
              </a:rPr>
              <a:t>proto</a:t>
            </a:r>
            <a:r>
              <a:rPr lang="nl-NL" sz="2200" dirty="0" smtClean="0">
                <a:solidFill>
                  <a:schemeClr val="tx2"/>
                </a:solidFill>
              </a:rPr>
              <a:t> file, en van daaruit wordt code gegenereerd.</a:t>
            </a:r>
            <a:br>
              <a:rPr lang="nl-NL" sz="2200" dirty="0" smtClean="0">
                <a:solidFill>
                  <a:schemeClr val="tx2"/>
                </a:solidFill>
              </a:rPr>
            </a:br>
            <a:r>
              <a:rPr lang="nl-NL" sz="2200" dirty="0" smtClean="0">
                <a:solidFill>
                  <a:schemeClr val="tx2"/>
                </a:solidFill>
              </a:rPr>
              <a:t>Syntax:</a:t>
            </a: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/>
              <a:t/>
            </a:r>
            <a:br>
              <a:rPr lang="nl-NL" sz="2200" dirty="0" smtClean="0"/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ServiceNaam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MethodeAbc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returns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rpc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MethodeYYY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(stream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returns (stream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{}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string Naam = 1;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int64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GeboorteDatum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bytes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RuweData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3;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repeated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Adres = 4;</a:t>
            </a:r>
          </a:p>
          <a:p>
            <a:pPr marL="0" indent="0">
              <a:buNone/>
            </a:pP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GeslachtMsg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geslacht = 5;</a:t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9155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Protobuf</a:t>
            </a:r>
            <a:r>
              <a:rPr lang="nl-NL" sz="2800" dirty="0" smtClean="0"/>
              <a:t> vervolg …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13690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‘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inheritance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 is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supported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GenericMsg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Specific01Msg specific01 = 1;</a:t>
            </a:r>
          </a:p>
          <a:p>
            <a:pPr marL="0" indent="0">
              <a:buNone/>
            </a:pP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Specific02Msg specific02 </a:t>
            </a:r>
            <a:r>
              <a:rPr lang="nl-NL" sz="1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..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enumerations</a:t>
            </a:r>
            <a:r>
              <a:rPr lang="nl-NL" sz="190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nl-NL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GeslachtMsg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MAN = 0;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VROUW = 1;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NEUTRAAL = 2;</a:t>
            </a:r>
            <a:br>
              <a:rPr lang="nl-NL" sz="17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nl-NL" sz="1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file(s)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lang="nl-NL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nl-NL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“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andere.proto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”; </a:t>
            </a:r>
          </a:p>
          <a:p>
            <a:pPr marL="0" indent="0">
              <a:buNone/>
            </a:pPr>
            <a:endParaRPr lang="nl-NL" sz="2200" dirty="0" smtClean="0"/>
          </a:p>
        </p:txBody>
      </p:sp>
    </p:spTree>
    <p:extLst>
      <p:ext uri="{BB962C8B-B14F-4D97-AF65-F5344CB8AC3E}">
        <p14:creationId xmlns:p14="http://schemas.microsoft.com/office/powerpoint/2010/main" val="47320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Protobuf</a:t>
            </a:r>
            <a:r>
              <a:rPr lang="nl-NL" sz="2800" dirty="0" smtClean="0"/>
              <a:t> vervolg …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13690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Compileren </a:t>
            </a:r>
            <a:r>
              <a:rPr lang="nl-NL" sz="2400" dirty="0">
                <a:solidFill>
                  <a:schemeClr val="tx2"/>
                </a:solidFill>
              </a:rPr>
              <a:t>kan met </a:t>
            </a:r>
            <a:r>
              <a:rPr lang="nl-NL" sz="2400" dirty="0" err="1">
                <a:solidFill>
                  <a:schemeClr val="tx2"/>
                </a:solidFill>
              </a:rPr>
              <a:t>protoc</a:t>
            </a:r>
            <a:r>
              <a:rPr lang="nl-NL" sz="2400" dirty="0">
                <a:solidFill>
                  <a:schemeClr val="tx2"/>
                </a:solidFill>
              </a:rPr>
              <a:t>, </a:t>
            </a:r>
            <a:r>
              <a:rPr lang="nl-NL" sz="2400" dirty="0" err="1">
                <a:solidFill>
                  <a:schemeClr val="tx2"/>
                </a:solidFill>
              </a:rPr>
              <a:t>mvn</a:t>
            </a:r>
            <a:r>
              <a:rPr lang="nl-NL" sz="2400" dirty="0">
                <a:solidFill>
                  <a:schemeClr val="tx2"/>
                </a:solidFill>
              </a:rPr>
              <a:t> en/of </a:t>
            </a:r>
            <a:r>
              <a:rPr lang="nl-NL" sz="2400" dirty="0" err="1">
                <a:solidFill>
                  <a:schemeClr val="tx2"/>
                </a:solidFill>
              </a:rPr>
              <a:t>gradle</a:t>
            </a:r>
            <a:r>
              <a:rPr lang="nl-NL" sz="2400" dirty="0">
                <a:solidFill>
                  <a:schemeClr val="tx2"/>
                </a:solidFill>
              </a:rPr>
              <a:t> :</a:t>
            </a: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protobuf:compile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protobuf:compile-custom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nl-NL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tx2"/>
                </a:solidFill>
              </a:rPr>
              <a:t>Deze genereerd code in ./target/</a:t>
            </a:r>
            <a:r>
              <a:rPr lang="nl-NL" sz="2400" dirty="0" err="1">
                <a:solidFill>
                  <a:schemeClr val="tx2"/>
                </a:solidFill>
              </a:rPr>
              <a:t>generated</a:t>
            </a:r>
            <a:r>
              <a:rPr lang="nl-NL" sz="2400" dirty="0">
                <a:solidFill>
                  <a:schemeClr val="tx2"/>
                </a:solidFill>
              </a:rPr>
              <a:t>-source/</a:t>
            </a:r>
            <a:r>
              <a:rPr lang="nl-NL" sz="2400" dirty="0" err="1">
                <a:solidFill>
                  <a:schemeClr val="tx2"/>
                </a:solidFill>
              </a:rPr>
              <a:t>protobuf</a:t>
            </a:r>
            <a:r>
              <a:rPr lang="nl-NL" sz="2400" dirty="0">
                <a:solidFill>
                  <a:schemeClr val="tx2"/>
                </a:solidFill>
              </a:rPr>
              <a:t>/</a:t>
            </a:r>
            <a:r>
              <a:rPr lang="nl-NL" sz="2400" dirty="0" err="1">
                <a:solidFill>
                  <a:schemeClr val="tx2"/>
                </a:solidFill>
              </a:rPr>
              <a:t>java</a:t>
            </a:r>
            <a:r>
              <a:rPr lang="nl-NL" sz="2400" dirty="0">
                <a:solidFill>
                  <a:schemeClr val="tx2"/>
                </a:solidFill>
              </a:rPr>
              <a:t>  </a:t>
            </a:r>
            <a:r>
              <a:rPr lang="nl-NL" sz="2400" dirty="0" smtClean="0">
                <a:solidFill>
                  <a:schemeClr val="tx2"/>
                </a:solidFill>
              </a:rPr>
              <a:t>:</a:t>
            </a:r>
            <a:r>
              <a:rPr lang="nl-NL" sz="2200" dirty="0">
                <a:solidFill>
                  <a:schemeClr val="tx2"/>
                </a:solidFill>
              </a:rPr>
              <a:t/>
            </a:r>
            <a:br>
              <a:rPr lang="nl-NL" sz="2200" dirty="0">
                <a:solidFill>
                  <a:schemeClr val="tx2"/>
                </a:solidFill>
              </a:rPr>
            </a:br>
            <a: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  <a:t>XxxMsg.java + XxxMsgOrBuilder.java </a:t>
            </a:r>
            <a:br>
              <a:rPr lang="nl-NL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 smtClean="0">
                <a:solidFill>
                  <a:schemeClr val="tx2"/>
                </a:solidFill>
              </a:rPr>
              <a:t>resp</a:t>
            </a:r>
            <a:r>
              <a:rPr lang="nl-NL" sz="2200" dirty="0" smtClean="0">
                <a:solidFill>
                  <a:schemeClr val="tx2"/>
                </a:solidFill>
              </a:rPr>
              <a:t>: ./target/</a:t>
            </a:r>
            <a:r>
              <a:rPr lang="nl-NL" sz="2200" dirty="0" err="1" smtClean="0">
                <a:solidFill>
                  <a:schemeClr val="tx2"/>
                </a:solidFill>
              </a:rPr>
              <a:t>generated</a:t>
            </a:r>
            <a:r>
              <a:rPr lang="nl-NL" sz="2200" dirty="0" smtClean="0">
                <a:solidFill>
                  <a:schemeClr val="tx2"/>
                </a:solidFill>
              </a:rPr>
              <a:t>-source/</a:t>
            </a:r>
            <a:r>
              <a:rPr lang="nl-NL" sz="2200" dirty="0" err="1" smtClean="0">
                <a:solidFill>
                  <a:schemeClr val="tx2"/>
                </a:solidFill>
              </a:rPr>
              <a:t>protobuf</a:t>
            </a:r>
            <a:r>
              <a:rPr lang="nl-NL" sz="2200" dirty="0" smtClean="0">
                <a:solidFill>
                  <a:schemeClr val="tx2"/>
                </a:solidFill>
              </a:rPr>
              <a:t>/</a:t>
            </a:r>
            <a:r>
              <a:rPr lang="nl-NL" sz="2200" dirty="0" err="1" smtClean="0">
                <a:solidFill>
                  <a:schemeClr val="tx2"/>
                </a:solidFill>
              </a:rPr>
              <a:t>java-grpc</a:t>
            </a:r>
            <a:r>
              <a:rPr lang="nl-NL" sz="2200" dirty="0" smtClean="0">
                <a:solidFill>
                  <a:schemeClr val="tx2"/>
                </a:solidFill>
              </a:rPr>
              <a:t> </a:t>
            </a:r>
            <a:r>
              <a:rPr lang="nl-NL" sz="2200" dirty="0" smtClean="0"/>
              <a:t>:</a:t>
            </a:r>
          </a:p>
          <a:p>
            <a:pPr marL="0" indent="0">
              <a:buNone/>
            </a:pP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ServiceNaam</a:t>
            </a:r>
            <a:r>
              <a:rPr lang="nl-NL" sz="2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Grpc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.java </a:t>
            </a:r>
            <a:r>
              <a:rPr lang="nl-NL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deze bevat:</a:t>
            </a:r>
            <a:br>
              <a:rPr lang="nl-NL" sz="22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newStub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newBlockingStub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l-NL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channel</a:t>
            </a: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ServiceNaamGrpc.ServiceNaamImplBase</a:t>
            </a:r>
            <a:r>
              <a:rPr lang="nl-NL" sz="2200" dirty="0" smtClean="0"/>
              <a:t> </a:t>
            </a:r>
          </a:p>
          <a:p>
            <a:pPr marL="0" indent="0">
              <a:buNone/>
            </a:pPr>
            <a:endParaRPr lang="nl-NL" sz="2200" dirty="0" smtClean="0"/>
          </a:p>
        </p:txBody>
      </p:sp>
    </p:spTree>
    <p:extLst>
      <p:ext uri="{BB962C8B-B14F-4D97-AF65-F5344CB8AC3E}">
        <p14:creationId xmlns:p14="http://schemas.microsoft.com/office/powerpoint/2010/main" val="140288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err="1" smtClean="0"/>
              <a:t>Implement</a:t>
            </a:r>
            <a:r>
              <a:rPr lang="nl-NL" sz="2800" dirty="0" smtClean="0"/>
              <a:t> </a:t>
            </a:r>
            <a:r>
              <a:rPr lang="nl-NL" sz="2800" dirty="0" err="1" smtClean="0"/>
              <a:t>grpc</a:t>
            </a:r>
            <a:r>
              <a:rPr lang="nl-NL" sz="2800" dirty="0" smtClean="0"/>
              <a:t> code ..1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Starten van de server (zonder security)</a:t>
            </a:r>
            <a:endParaRPr lang="nl-NL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000" dirty="0"/>
              <a:t>server = </a:t>
            </a:r>
            <a:r>
              <a:rPr lang="nl-NL" sz="2000" dirty="0" err="1"/>
              <a:t>ServerBuilder.forPort</a:t>
            </a:r>
            <a:r>
              <a:rPr lang="nl-NL" sz="2000" dirty="0"/>
              <a:t>(int).</a:t>
            </a:r>
            <a:r>
              <a:rPr lang="nl-NL" sz="2000" dirty="0" err="1" smtClean="0"/>
              <a:t>addService</a:t>
            </a:r>
            <a:r>
              <a:rPr lang="nl-NL" sz="2000" dirty="0" smtClean="0"/>
              <a:t>(service-</a:t>
            </a:r>
            <a:r>
              <a:rPr lang="nl-NL" sz="2000" dirty="0" err="1" smtClean="0"/>
              <a:t>impl</a:t>
            </a:r>
            <a:r>
              <a:rPr lang="nl-NL" sz="2000" dirty="0"/>
              <a:t>).</a:t>
            </a:r>
            <a:r>
              <a:rPr lang="nl-NL" sz="2000" dirty="0" err="1"/>
              <a:t>build</a:t>
            </a:r>
            <a:r>
              <a:rPr lang="nl-NL" sz="2000" dirty="0"/>
              <a:t>();</a:t>
            </a:r>
          </a:p>
          <a:p>
            <a:pPr marL="0" indent="0">
              <a:buNone/>
            </a:pPr>
            <a:r>
              <a:rPr lang="nl-NL" sz="2000" dirty="0" err="1"/>
              <a:t>server.start</a:t>
            </a:r>
            <a:r>
              <a:rPr lang="nl-NL" sz="2000" dirty="0" smtClean="0"/>
              <a:t>();</a:t>
            </a:r>
            <a:br>
              <a:rPr lang="nl-NL" sz="2000" dirty="0" smtClean="0"/>
            </a:br>
            <a: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l-NL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l-NL" sz="2000" dirty="0" smtClean="0">
                <a:solidFill>
                  <a:schemeClr val="tx2"/>
                </a:solidFill>
              </a:rPr>
              <a:t>Starten </a:t>
            </a:r>
            <a:r>
              <a:rPr lang="nl-NL" sz="2000" dirty="0">
                <a:solidFill>
                  <a:schemeClr val="tx2"/>
                </a:solidFill>
              </a:rPr>
              <a:t>van de </a:t>
            </a:r>
            <a:r>
              <a:rPr lang="nl-NL" sz="2000" dirty="0" err="1" smtClean="0">
                <a:solidFill>
                  <a:schemeClr val="tx2"/>
                </a:solidFill>
              </a:rPr>
              <a:t>client</a:t>
            </a:r>
            <a:r>
              <a:rPr lang="nl-NL" sz="2000" dirty="0" smtClean="0">
                <a:solidFill>
                  <a:schemeClr val="tx2"/>
                </a:solidFill>
              </a:rPr>
              <a:t> (zonder security):</a:t>
            </a:r>
            <a:br>
              <a:rPr lang="nl-NL" sz="2000" dirty="0" smtClean="0">
                <a:solidFill>
                  <a:schemeClr val="tx2"/>
                </a:solidFill>
              </a:rPr>
            </a:br>
            <a:r>
              <a:rPr lang="nl-NL" sz="2000" dirty="0" err="1"/>
              <a:t>channel</a:t>
            </a:r>
            <a:r>
              <a:rPr lang="nl-NL" sz="2000" dirty="0"/>
              <a:t> = </a:t>
            </a:r>
            <a:r>
              <a:rPr lang="nl-NL" sz="2000" dirty="0" err="1"/>
              <a:t>ManagedChannelBuilder.forAddress</a:t>
            </a:r>
            <a:r>
              <a:rPr lang="nl-NL" sz="2000" dirty="0"/>
              <a:t>(host, port).</a:t>
            </a:r>
            <a:r>
              <a:rPr lang="nl-NL" sz="2000" dirty="0" err="1"/>
              <a:t>usePlaintext</a:t>
            </a:r>
            <a:r>
              <a:rPr lang="nl-NL" sz="2000" dirty="0"/>
              <a:t>(</a:t>
            </a:r>
            <a:r>
              <a:rPr lang="nl-NL" sz="2000" dirty="0" err="1"/>
              <a:t>true</a:t>
            </a:r>
            <a:r>
              <a:rPr lang="nl-NL" sz="2000" dirty="0"/>
              <a:t>));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/>
            </a:r>
            <a:br>
              <a:rPr lang="nl-NL" sz="2000" dirty="0" smtClean="0">
                <a:solidFill>
                  <a:schemeClr val="tx2"/>
                </a:solidFill>
              </a:rPr>
            </a:br>
            <a:r>
              <a:rPr lang="nl-NL" sz="2000" dirty="0" smtClean="0">
                <a:solidFill>
                  <a:schemeClr val="tx2"/>
                </a:solidFill>
              </a:rPr>
              <a:t>//</a:t>
            </a:r>
            <a:r>
              <a:rPr lang="nl-NL" sz="2000" dirty="0" err="1" smtClean="0">
                <a:solidFill>
                  <a:schemeClr val="tx2"/>
                </a:solidFill>
              </a:rPr>
              <a:t>todo</a:t>
            </a:r>
            <a:r>
              <a:rPr lang="nl-NL" sz="2000" dirty="0" smtClean="0">
                <a:solidFill>
                  <a:schemeClr val="tx2"/>
                </a:solidFill>
              </a:rPr>
              <a:t> secure</a:t>
            </a:r>
          </a:p>
          <a:p>
            <a:pPr marL="0" indent="0">
              <a:buNone/>
            </a:pPr>
            <a:endParaRPr lang="nl-NL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0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grpc </a:t>
            </a:r>
            <a:r>
              <a:rPr lang="nl-NL" sz="2800" dirty="0" smtClean="0"/>
              <a:t>code </a:t>
            </a:r>
            <a:r>
              <a:rPr lang="nl-NL" sz="2800" dirty="0" smtClean="0"/>
              <a:t>.. 2, sync request server &amp; client</a:t>
            </a:r>
            <a:endParaRPr lang="nl-N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424936" cy="56886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smtClean="0">
                <a:solidFill>
                  <a:schemeClr val="tx2"/>
                </a:solidFill>
              </a:rPr>
              <a:t>Server, </a:t>
            </a:r>
            <a:r>
              <a:rPr lang="nl-NL" sz="2400" dirty="0" err="1" smtClean="0">
                <a:solidFill>
                  <a:schemeClr val="tx2"/>
                </a:solidFill>
              </a:rPr>
              <a:t>implement</a:t>
            </a:r>
            <a:r>
              <a:rPr lang="nl-NL" sz="2400" dirty="0" smtClean="0">
                <a:solidFill>
                  <a:schemeClr val="tx2"/>
                </a:solidFill>
              </a:rPr>
              <a:t> services:</a:t>
            </a:r>
          </a:p>
          <a:p>
            <a:pPr marL="0" indent="0">
              <a:buNone/>
            </a:pPr>
            <a:r>
              <a:rPr lang="nl-NL" sz="2000" dirty="0" smtClean="0">
                <a:solidFill>
                  <a:schemeClr val="tx2"/>
                </a:solidFill>
              </a:rPr>
              <a:t>Maak een class die: </a:t>
            </a:r>
            <a:r>
              <a:rPr lang="nl-NL" sz="20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ServiceNaamGrpc.ServiceNaamImplBase</a:t>
            </a:r>
            <a:r>
              <a:rPr lang="nl-NL" sz="2000" dirty="0">
                <a:solidFill>
                  <a:schemeClr val="tx2"/>
                </a:solidFill>
              </a:rPr>
              <a:t> </a:t>
            </a:r>
            <a:r>
              <a:rPr lang="nl-NL" sz="2000" dirty="0" err="1" smtClean="0">
                <a:solidFill>
                  <a:schemeClr val="tx2"/>
                </a:solidFill>
              </a:rPr>
              <a:t>extends</a:t>
            </a:r>
            <a:r>
              <a:rPr lang="nl-NL" sz="2000" dirty="0" smtClean="0">
                <a:solidFill>
                  <a:schemeClr val="tx2"/>
                </a:solidFill>
              </a:rPr>
              <a:t>, en implementeer de bijbehorende methodes. 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tx2"/>
                </a:solidFill>
              </a:rPr>
              <a:t>Voorbeeld:  rpc GetFeature(Point) returns (Feature) </a:t>
            </a:r>
            <a:r>
              <a:rPr lang="nl-NL" sz="2000" dirty="0" smtClean="0">
                <a:solidFill>
                  <a:schemeClr val="tx2"/>
                </a:solidFill>
              </a:rPr>
              <a:t>{}</a:t>
            </a:r>
            <a:br>
              <a:rPr lang="nl-NL" sz="2000" dirty="0" smtClean="0">
                <a:solidFill>
                  <a:schemeClr val="tx2"/>
                </a:solidFill>
              </a:rPr>
            </a:br>
            <a:endParaRPr lang="nl-NL" sz="20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nl-NL" sz="2000" dirty="0" smtClean="0">
                <a:solidFill>
                  <a:schemeClr val="accent1">
                    <a:lumMod val="50000"/>
                  </a:schemeClr>
                </a:solidFill>
              </a:rPr>
              <a:t>//server</a:t>
            </a:r>
            <a:endParaRPr lang="nl-NL" sz="2000" dirty="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Override  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nl-NL" sz="20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nl-NL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getFeature(Point request, StreamObserver&lt;Feature&gt; 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responseObserver.onNext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(Feature);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nl-NL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responseObserver.onCompleted</a:t>
            </a: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--- //client</a:t>
            </a:r>
            <a:endParaRPr lang="nl-NL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nsolas" panose="020B0609020204030204" pitchFamily="49" charset="0"/>
                <a:cs typeface="Consolas" panose="020B0609020204030204" pitchFamily="49" charset="0"/>
              </a:rPr>
              <a:t>feature = blockingStub.getFeature(request</a:t>
            </a:r>
            <a:r>
              <a:rPr lang="nl-NL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nl-N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73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297</Words>
  <Application>Microsoft Office PowerPoint</Application>
  <PresentationFormat>On-screen Show (4:3)</PresentationFormat>
  <Paragraphs>137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Workshop </vt:lpstr>
      <vt:lpstr>PowerPoint Presentation</vt:lpstr>
      <vt:lpstr>PowerPoint Presentation</vt:lpstr>
      <vt:lpstr>Why Grpc </vt:lpstr>
      <vt:lpstr>Protobuf</vt:lpstr>
      <vt:lpstr>Protobuf vervolg …</vt:lpstr>
      <vt:lpstr>Protobuf vervolg …</vt:lpstr>
      <vt:lpstr>Implement grpc code ..1</vt:lpstr>
      <vt:lpstr>grpc code .. 2, sync request server &amp; client</vt:lpstr>
      <vt:lpstr>grpc code .. 2b, async request client</vt:lpstr>
      <vt:lpstr>grpc code .. 3a streaming api, server</vt:lpstr>
      <vt:lpstr>grpc code .. 3b streaming api, client</vt:lpstr>
      <vt:lpstr>grpc code .. 4 bi-directional</vt:lpstr>
      <vt:lpstr>Hands-on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grpcs</dc:title>
  <dc:creator>rbakkerus</dc:creator>
  <cp:lastModifiedBy>Bakkerus, J.R. (Robin)</cp:lastModifiedBy>
  <cp:revision>45</cp:revision>
  <dcterms:created xsi:type="dcterms:W3CDTF">2017-05-10T18:16:39Z</dcterms:created>
  <dcterms:modified xsi:type="dcterms:W3CDTF">2017-12-06T09:46:02Z</dcterms:modified>
</cp:coreProperties>
</file>