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8" r:id="rId12"/>
    <p:sldId id="265" r:id="rId13"/>
    <p:sldId id="266" r:id="rId14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0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53F8-45F4-4924-B9C9-305402299CCE}" type="datetimeFigureOut">
              <a:rPr lang="nl-NL" smtClean="0"/>
              <a:t>4-12-2017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1523-A943-4A06-BC7A-DCC844460C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9176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53F8-45F4-4924-B9C9-305402299CCE}" type="datetimeFigureOut">
              <a:rPr lang="nl-NL" smtClean="0"/>
              <a:t>4-12-2017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1523-A943-4A06-BC7A-DCC844460C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6391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53F8-45F4-4924-B9C9-305402299CCE}" type="datetimeFigureOut">
              <a:rPr lang="nl-NL" smtClean="0"/>
              <a:t>4-12-2017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1523-A943-4A06-BC7A-DCC844460C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1722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53F8-45F4-4924-B9C9-305402299CCE}" type="datetimeFigureOut">
              <a:rPr lang="nl-NL" smtClean="0"/>
              <a:t>4-12-2017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1523-A943-4A06-BC7A-DCC844460C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2068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53F8-45F4-4924-B9C9-305402299CCE}" type="datetimeFigureOut">
              <a:rPr lang="nl-NL" smtClean="0"/>
              <a:t>4-12-2017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1523-A943-4A06-BC7A-DCC844460C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3521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53F8-45F4-4924-B9C9-305402299CCE}" type="datetimeFigureOut">
              <a:rPr lang="nl-NL" smtClean="0"/>
              <a:t>4-12-2017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1523-A943-4A06-BC7A-DCC844460C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74309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53F8-45F4-4924-B9C9-305402299CCE}" type="datetimeFigureOut">
              <a:rPr lang="nl-NL" smtClean="0"/>
              <a:t>4-12-2017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1523-A943-4A06-BC7A-DCC844460C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428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53F8-45F4-4924-B9C9-305402299CCE}" type="datetimeFigureOut">
              <a:rPr lang="nl-NL" smtClean="0"/>
              <a:t>4-12-2017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1523-A943-4A06-BC7A-DCC844460C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8149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53F8-45F4-4924-B9C9-305402299CCE}" type="datetimeFigureOut">
              <a:rPr lang="nl-NL" smtClean="0"/>
              <a:t>4-12-2017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1523-A943-4A06-BC7A-DCC844460C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7680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53F8-45F4-4924-B9C9-305402299CCE}" type="datetimeFigureOut">
              <a:rPr lang="nl-NL" smtClean="0"/>
              <a:t>4-12-2017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1523-A943-4A06-BC7A-DCC844460C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0613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53F8-45F4-4924-B9C9-305402299CCE}" type="datetimeFigureOut">
              <a:rPr lang="nl-NL" smtClean="0"/>
              <a:t>4-12-2017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1523-A943-4A06-BC7A-DCC844460C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6871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F53F8-45F4-4924-B9C9-305402299CCE}" type="datetimeFigureOut">
              <a:rPr lang="nl-NL" smtClean="0"/>
              <a:t>4-12-2017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F1523-A943-4A06-BC7A-DCC844460C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8163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rpc.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5923" y="4797152"/>
            <a:ext cx="7772400" cy="1470025"/>
          </a:xfrm>
        </p:spPr>
        <p:txBody>
          <a:bodyPr/>
          <a:lstStyle/>
          <a:p>
            <a:r>
              <a:rPr lang="nl-NL" dirty="0" smtClean="0"/>
              <a:t>Workshop </a:t>
            </a:r>
            <a:endParaRPr lang="nl-NL" dirty="0"/>
          </a:p>
        </p:txBody>
      </p:sp>
      <p:sp>
        <p:nvSpPr>
          <p:cNvPr id="4" name="AutoShape 2" descr="Afbeeldingsresultaat voor grpc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5" name="AutoShape 4" descr="Afbeeldingsresultaat voor grpc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030" name="Picture 6" descr="Afbeeldingsresultaat voor grpc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535191"/>
            <a:ext cx="607695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7306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nl-NL" sz="2800" dirty="0" smtClean="0"/>
              <a:t>Implement grpc code vervolg .. </a:t>
            </a:r>
            <a:r>
              <a:rPr lang="nl-NL" sz="2800" dirty="0" smtClean="0"/>
              <a:t>3a(server)</a:t>
            </a:r>
            <a:endParaRPr lang="nl-NL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8424936" cy="5688632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l-NL" sz="2400" dirty="0" smtClean="0">
                <a:solidFill>
                  <a:schemeClr val="tx2"/>
                </a:solidFill>
              </a:rPr>
              <a:t>Server, </a:t>
            </a:r>
            <a:r>
              <a:rPr lang="nl-NL" sz="2400" dirty="0" err="1" smtClean="0">
                <a:solidFill>
                  <a:schemeClr val="tx2"/>
                </a:solidFill>
              </a:rPr>
              <a:t>implement</a:t>
            </a:r>
            <a:r>
              <a:rPr lang="nl-NL" sz="2400" dirty="0" smtClean="0">
                <a:solidFill>
                  <a:schemeClr val="tx2"/>
                </a:solidFill>
              </a:rPr>
              <a:t> services:</a:t>
            </a:r>
          </a:p>
          <a:p>
            <a:pPr marL="0" indent="0">
              <a:buNone/>
            </a:pPr>
            <a:r>
              <a:rPr lang="nl-NL" sz="2000" dirty="0" smtClean="0">
                <a:solidFill>
                  <a:schemeClr val="tx2"/>
                </a:solidFill>
              </a:rPr>
              <a:t>Voorbeeld:  </a:t>
            </a:r>
            <a:r>
              <a:rPr lang="en-US" sz="2400" dirty="0" err="1">
                <a:solidFill>
                  <a:schemeClr val="tx2"/>
                </a:solidFill>
              </a:rPr>
              <a:t>rpc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RecordRoute</a:t>
            </a:r>
            <a:r>
              <a:rPr lang="en-US" sz="2400" dirty="0">
                <a:solidFill>
                  <a:schemeClr val="tx2"/>
                </a:solidFill>
              </a:rPr>
              <a:t>(stream Point) returns (</a:t>
            </a:r>
            <a:r>
              <a:rPr lang="en-US" sz="2400" dirty="0" err="1">
                <a:solidFill>
                  <a:schemeClr val="tx2"/>
                </a:solidFill>
              </a:rPr>
              <a:t>RouteSummary</a:t>
            </a:r>
            <a:r>
              <a:rPr lang="en-US" sz="2400" dirty="0">
                <a:solidFill>
                  <a:schemeClr val="tx2"/>
                </a:solidFill>
              </a:rPr>
              <a:t>) {}</a:t>
            </a:r>
            <a:endParaRPr lang="nl-NL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StreamObserver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&lt;Point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recordRoute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7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StreamObserver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7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RouteSummary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7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responseObserver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700" b="1" dirty="0" smtClean="0"/>
          </a:p>
          <a:p>
            <a:pPr marL="0" indent="0">
              <a:buNone/>
            </a:pPr>
            <a:r>
              <a:rPr lang="en-US" sz="17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nl-NL" sz="1700" dirty="0">
                <a:latin typeface="Consolas" panose="020B0609020204030204" pitchFamily="49" charset="0"/>
                <a:cs typeface="Consolas" panose="020B0609020204030204" pitchFamily="49" charset="0"/>
              </a:rPr>
              <a:t>new StreamObserver&lt;Point&gt;() {</a:t>
            </a:r>
          </a:p>
          <a:p>
            <a:pPr marL="0" indent="0">
              <a:buNone/>
            </a:pPr>
            <a:r>
              <a:rPr lang="nl-NL" sz="1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700" dirty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nl-NL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endParaRPr lang="nl-NL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7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nl-NL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nl-NL" sz="1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onNext</a:t>
            </a:r>
            <a:r>
              <a:rPr lang="nl-NL" sz="1700" dirty="0">
                <a:latin typeface="Consolas" panose="020B0609020204030204" pitchFamily="49" charset="0"/>
                <a:cs typeface="Consolas" panose="020B0609020204030204" pitchFamily="49" charset="0"/>
              </a:rPr>
              <a:t>(Point point) {</a:t>
            </a:r>
          </a:p>
          <a:p>
            <a:pPr marL="0" indent="0">
              <a:buNone/>
            </a:pPr>
            <a:r>
              <a:rPr lang="nl-NL" sz="1700" dirty="0">
                <a:latin typeface="Consolas" panose="020B0609020204030204" pitchFamily="49" charset="0"/>
                <a:cs typeface="Consolas" panose="020B0609020204030204" pitchFamily="49" charset="0"/>
              </a:rPr>
              <a:t>	...</a:t>
            </a:r>
          </a:p>
          <a:p>
            <a:pPr marL="0" indent="0">
              <a:buNone/>
            </a:pPr>
            <a:r>
              <a:rPr lang="nl-NL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7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nl-NL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700" dirty="0"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</a:p>
          <a:p>
            <a:pPr marL="0" indent="0">
              <a:buNone/>
            </a:pPr>
            <a:r>
              <a:rPr lang="nl-NL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7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nl-NL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nl-NL" sz="1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onError</a:t>
            </a:r>
            <a:r>
              <a:rPr lang="nl-NL" sz="17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Throwable</a:t>
            </a:r>
            <a:r>
              <a:rPr lang="nl-NL" sz="1700" dirty="0">
                <a:latin typeface="Consolas" panose="020B0609020204030204" pitchFamily="49" charset="0"/>
                <a:cs typeface="Consolas" panose="020B0609020204030204" pitchFamily="49" charset="0"/>
              </a:rPr>
              <a:t> t) {</a:t>
            </a:r>
          </a:p>
          <a:p>
            <a:pPr marL="0" indent="0">
              <a:buNone/>
            </a:pPr>
            <a:r>
              <a:rPr lang="nl-NL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nl-NL" sz="17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nl-NL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7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nl-NL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nl-NL" sz="1700" dirty="0"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</a:p>
          <a:p>
            <a:pPr marL="0" indent="0">
              <a:buNone/>
            </a:pPr>
            <a:r>
              <a:rPr lang="nl-NL" sz="1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public </a:t>
            </a:r>
            <a:r>
              <a:rPr lang="nl-NL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nl-NL" sz="1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onCompleted</a:t>
            </a:r>
            <a:r>
              <a:rPr lang="nl-NL" sz="17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nl-NL" sz="1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17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responseObserver.onNext</a:t>
            </a:r>
            <a:r>
              <a:rPr lang="nl-NL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7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RouteSummary.newBuilder</a:t>
            </a:r>
            <a:r>
              <a:rPr lang="nl-NL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()..</a:t>
            </a:r>
            <a:r>
              <a:rPr lang="nl-NL" sz="17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build</a:t>
            </a:r>
            <a:r>
              <a:rPr lang="nl-NL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nl-NL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7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responseObserver.onCompleted</a:t>
            </a:r>
            <a:r>
              <a:rPr lang="nl-NL" sz="17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nl-NL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br>
              <a:rPr lang="nl-NL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nl-NL" sz="17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93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nl-NL" sz="2800" dirty="0" smtClean="0"/>
              <a:t>Implement grpc code vervolg .. </a:t>
            </a:r>
            <a:r>
              <a:rPr lang="nl-NL" sz="2800" dirty="0" smtClean="0"/>
              <a:t>3b (client)</a:t>
            </a:r>
            <a:endParaRPr lang="nl-NL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8424936" cy="5688632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sz="2000" dirty="0" smtClean="0">
                <a:solidFill>
                  <a:schemeClr val="tx2"/>
                </a:solidFill>
              </a:rPr>
              <a:t>Server, </a:t>
            </a:r>
            <a:r>
              <a:rPr lang="nl-NL" sz="2000" dirty="0" err="1" smtClean="0">
                <a:solidFill>
                  <a:schemeClr val="tx2"/>
                </a:solidFill>
              </a:rPr>
              <a:t>implement</a:t>
            </a:r>
            <a:r>
              <a:rPr lang="nl-NL" sz="2000" dirty="0" smtClean="0">
                <a:solidFill>
                  <a:schemeClr val="tx2"/>
                </a:solidFill>
              </a:rPr>
              <a:t> services:</a:t>
            </a:r>
          </a:p>
          <a:p>
            <a:pPr marL="0" indent="0">
              <a:buNone/>
            </a:pPr>
            <a:r>
              <a:rPr lang="nl-NL" sz="2000" dirty="0" smtClean="0">
                <a:solidFill>
                  <a:schemeClr val="tx2"/>
                </a:solidFill>
              </a:rPr>
              <a:t>Voorbeeld:  </a:t>
            </a:r>
            <a:r>
              <a:rPr lang="en-US" sz="2000" dirty="0" err="1">
                <a:solidFill>
                  <a:schemeClr val="tx2"/>
                </a:solidFill>
              </a:rPr>
              <a:t>rpc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RecordRoute</a:t>
            </a:r>
            <a:r>
              <a:rPr lang="en-US" sz="2000" dirty="0">
                <a:solidFill>
                  <a:schemeClr val="tx2"/>
                </a:solidFill>
              </a:rPr>
              <a:t>(stream Point) returns (</a:t>
            </a:r>
            <a:r>
              <a:rPr lang="en-US" sz="2000" dirty="0" err="1">
                <a:solidFill>
                  <a:schemeClr val="tx2"/>
                </a:solidFill>
              </a:rPr>
              <a:t>RouteSummary</a:t>
            </a:r>
            <a:r>
              <a:rPr lang="en-US" sz="2000" dirty="0">
                <a:solidFill>
                  <a:schemeClr val="tx2"/>
                </a:solidFill>
              </a:rPr>
              <a:t>) {}</a:t>
            </a:r>
            <a:endParaRPr lang="nl-NL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StreamObserver&lt;Point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reqObserver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asyncStub.recordRoute(respObserver);</a:t>
            </a:r>
          </a:p>
          <a:p>
            <a:pPr marL="0" indent="0">
              <a:buNone/>
            </a:pPr>
            <a:endParaRPr lang="nl-NL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StreamObserver&lt;RouteSummary&gt; responseObserver = new StreamObserver&lt;RouteSummary&gt;() {</a:t>
            </a:r>
          </a:p>
          <a:p>
            <a:pPr marL="0" indent="0">
              <a:buNone/>
            </a:pP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  @Override</a:t>
            </a:r>
          </a:p>
          <a:p>
            <a:pPr marL="0" indent="0">
              <a:buNone/>
            </a:pP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void onNext(RouteSummary summary) {</a:t>
            </a:r>
          </a:p>
          <a:p>
            <a:pPr marL="0" indent="0">
              <a:buNone/>
            </a:pP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		//doe iets met summary</a:t>
            </a:r>
          </a:p>
          <a:p>
            <a:pPr marL="0" indent="0">
              <a:buNone/>
            </a:pP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  @Override</a:t>
            </a:r>
          </a:p>
          <a:p>
            <a:pPr marL="0" indent="0">
              <a:buNone/>
            </a:pP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void onError(Throwable t) {</a:t>
            </a:r>
          </a:p>
          <a:p>
            <a:pPr marL="0" indent="0">
              <a:buNone/>
            </a:pP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  @Override</a:t>
            </a:r>
          </a:p>
          <a:p>
            <a:pPr marL="0" indent="0">
              <a:buNone/>
            </a:pP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void onCompleted() {</a:t>
            </a:r>
          </a:p>
          <a:p>
            <a:pPr marL="0" indent="0">
              <a:buNone/>
            </a:pP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info("Finished RecordRoute");</a:t>
            </a:r>
          </a:p>
          <a:p>
            <a:pPr marL="0" indent="0">
              <a:buNone/>
            </a:pP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finishLatch.countDown();</a:t>
            </a:r>
          </a:p>
          <a:p>
            <a:pPr marL="0" indent="0">
              <a:buNone/>
            </a:pP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532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nl-NL" sz="2800" dirty="0" err="1" smtClean="0"/>
              <a:t>Implement</a:t>
            </a:r>
            <a:r>
              <a:rPr lang="nl-NL" sz="2800" dirty="0" smtClean="0"/>
              <a:t> </a:t>
            </a:r>
            <a:r>
              <a:rPr lang="nl-NL" sz="2800" dirty="0" err="1" smtClean="0"/>
              <a:t>grpc</a:t>
            </a:r>
            <a:r>
              <a:rPr lang="nl-NL" sz="2800" dirty="0" smtClean="0"/>
              <a:t> code vervolg .. 4</a:t>
            </a:r>
            <a:endParaRPr lang="nl-NL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8424936" cy="5688632"/>
          </a:xfrm>
          <a:ln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nl-NL" sz="2400" dirty="0" smtClean="0">
                <a:solidFill>
                  <a:schemeClr val="tx2"/>
                </a:solidFill>
              </a:rPr>
              <a:t>S</a:t>
            </a:r>
            <a:r>
              <a:rPr lang="nl-NL" sz="2400" dirty="0">
                <a:solidFill>
                  <a:schemeClr val="tx2"/>
                </a:solidFill>
              </a:rPr>
              <a:t>erve</a:t>
            </a:r>
            <a:r>
              <a:rPr lang="nl-NL" sz="2400" dirty="0" smtClean="0">
                <a:solidFill>
                  <a:schemeClr val="tx2"/>
                </a:solidFill>
              </a:rPr>
              <a:t>r, </a:t>
            </a:r>
            <a:r>
              <a:rPr lang="nl-NL" sz="2400" dirty="0" err="1" smtClean="0">
                <a:solidFill>
                  <a:schemeClr val="tx2"/>
                </a:solidFill>
              </a:rPr>
              <a:t>implement</a:t>
            </a:r>
            <a:r>
              <a:rPr lang="nl-NL" sz="2400" dirty="0" smtClean="0">
                <a:solidFill>
                  <a:schemeClr val="tx2"/>
                </a:solidFill>
              </a:rPr>
              <a:t> services:</a:t>
            </a:r>
          </a:p>
          <a:p>
            <a:pPr marL="0" indent="0">
              <a:buNone/>
            </a:pPr>
            <a:r>
              <a:rPr lang="nl-NL" sz="2000" dirty="0" smtClean="0">
                <a:solidFill>
                  <a:schemeClr val="tx2"/>
                </a:solidFill>
              </a:rPr>
              <a:t>Voorbeeld: </a:t>
            </a:r>
            <a:r>
              <a:rPr lang="en-US" sz="2400" dirty="0" err="1">
                <a:solidFill>
                  <a:schemeClr val="tx2"/>
                </a:solidFill>
              </a:rPr>
              <a:t>rpc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RouteChat</a:t>
            </a:r>
            <a:r>
              <a:rPr lang="en-US" sz="2400" dirty="0">
                <a:solidFill>
                  <a:schemeClr val="tx2"/>
                </a:solidFill>
              </a:rPr>
              <a:t>(stream </a:t>
            </a:r>
            <a:r>
              <a:rPr lang="en-US" sz="2400" dirty="0" err="1">
                <a:solidFill>
                  <a:schemeClr val="tx2"/>
                </a:solidFill>
              </a:rPr>
              <a:t>RouteNote</a:t>
            </a:r>
            <a:r>
              <a:rPr lang="en-US" sz="2400" dirty="0">
                <a:solidFill>
                  <a:schemeClr val="tx2"/>
                </a:solidFill>
              </a:rPr>
              <a:t>) returns (stream </a:t>
            </a:r>
            <a:r>
              <a:rPr lang="en-US" sz="2400" dirty="0" err="1">
                <a:solidFill>
                  <a:schemeClr val="tx2"/>
                </a:solidFill>
              </a:rPr>
              <a:t>RouteNote</a:t>
            </a:r>
            <a:r>
              <a:rPr lang="en-US" sz="2400" dirty="0">
                <a:solidFill>
                  <a:schemeClr val="tx2"/>
                </a:solidFill>
              </a:rPr>
              <a:t>) {}</a:t>
            </a:r>
            <a:endParaRPr lang="nl-NL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nl-NL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StreamObserver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RouteNote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routeChat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StreamObserver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RouteNote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responseObserver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 smtClean="0"/>
              <a:t>{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nl-NL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StreamObserver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err="1" smtClean="0"/>
              <a:t>RouteNote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&gt;() 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 @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endParaRPr lang="nl-N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 public 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onNext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/>
              <a:t>RouteNote</a:t>
            </a:r>
            <a:r>
              <a:rPr lang="en-US" sz="2000" dirty="0"/>
              <a:t> </a:t>
            </a:r>
            <a:r>
              <a:rPr lang="nl-NL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note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...</a:t>
            </a: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NL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responseObserver.onNext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RouteNote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  <a:r>
              <a:rPr lang="nl-NL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build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nl-N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endParaRPr lang="nl-N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 @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endParaRPr lang="nl-N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 public 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onError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Throwable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t) {</a:t>
            </a: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endParaRPr lang="nl-N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 @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endParaRPr lang="nl-N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 public 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onCompleted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responseObserver.onCompleted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349294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nl-NL" sz="2800" dirty="0" smtClean="0"/>
              <a:t>Hands-on</a:t>
            </a:r>
            <a:endParaRPr lang="nl-NL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8424936" cy="568863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dirty="0" smtClean="0">
                <a:solidFill>
                  <a:schemeClr val="tx2"/>
                </a:solidFill>
              </a:rPr>
              <a:t>Volg de aanwijzing in :</a:t>
            </a:r>
          </a:p>
          <a:p>
            <a:pPr marL="0" indent="0">
              <a:buNone/>
            </a:pPr>
            <a:r>
              <a:rPr lang="nl-NL" sz="2400" dirty="0" smtClean="0">
                <a:solidFill>
                  <a:schemeClr val="tx2"/>
                </a:solidFill>
              </a:rPr>
              <a:t>doc\workshop-hanson.pdf</a:t>
            </a:r>
            <a:endParaRPr lang="nl-NL" sz="24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nl-NL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nl-NL" sz="2400" dirty="0" smtClean="0">
                <a:solidFill>
                  <a:schemeClr val="tx2"/>
                </a:solidFill>
              </a:rPr>
              <a:t>Met hints in </a:t>
            </a:r>
            <a:r>
              <a:rPr lang="nl-NL" sz="2400" dirty="0" err="1" smtClean="0">
                <a:solidFill>
                  <a:schemeClr val="tx2"/>
                </a:solidFill>
              </a:rPr>
              <a:t>doc</a:t>
            </a:r>
            <a:r>
              <a:rPr lang="nl-NL" sz="2400" dirty="0" smtClean="0">
                <a:solidFill>
                  <a:schemeClr val="tx2"/>
                </a:solidFill>
              </a:rPr>
              <a:t>\hints.txt (en deze presentatie)</a:t>
            </a:r>
          </a:p>
          <a:p>
            <a:pPr marL="0" indent="0">
              <a:buNone/>
            </a:pPr>
            <a:r>
              <a:rPr lang="nl-NL" sz="2400" dirty="0" smtClean="0">
                <a:solidFill>
                  <a:schemeClr val="tx2"/>
                </a:solidFill>
              </a:rPr>
              <a:t>(en werkende code in: \doc\working-code )</a:t>
            </a:r>
          </a:p>
          <a:p>
            <a:pPr marL="0" indent="0">
              <a:buNone/>
            </a:pPr>
            <a:endParaRPr lang="nl-NL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nl-NL" sz="2400" dirty="0">
                <a:solidFill>
                  <a:schemeClr val="tx2"/>
                </a:solidFill>
              </a:rPr>
              <a:t>Zie verder : </a:t>
            </a:r>
            <a:r>
              <a:rPr lang="nl-NL" sz="2400" dirty="0">
                <a:solidFill>
                  <a:schemeClr val="tx2"/>
                </a:solidFill>
                <a:hlinkClick r:id="rId2"/>
              </a:rPr>
              <a:t>http://www.grpc.io</a:t>
            </a:r>
            <a:r>
              <a:rPr lang="nl-NL" sz="2400" dirty="0" smtClean="0">
                <a:solidFill>
                  <a:schemeClr val="tx2"/>
                </a:solidFill>
                <a:hlinkClick r:id="rId2"/>
              </a:rPr>
              <a:t>/</a:t>
            </a:r>
            <a:endParaRPr lang="nl-NL" sz="24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nl-NL" sz="24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132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1196752"/>
            <a:ext cx="8964488" cy="4584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6515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96752"/>
            <a:ext cx="8892480" cy="4667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9262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nl-NL" dirty="0" err="1" smtClean="0"/>
              <a:t>Why</a:t>
            </a:r>
            <a:r>
              <a:rPr lang="nl-NL" dirty="0" smtClean="0"/>
              <a:t> </a:t>
            </a:r>
            <a:r>
              <a:rPr lang="nl-NL" dirty="0" err="1" smtClean="0"/>
              <a:t>Grpc</a:t>
            </a:r>
            <a:r>
              <a:rPr lang="nl-NL" dirty="0" smtClean="0"/>
              <a:t> 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363272" cy="5073427"/>
          </a:xfrm>
        </p:spPr>
        <p:txBody>
          <a:bodyPr/>
          <a:lstStyle/>
          <a:p>
            <a:r>
              <a:rPr lang="nl-NL" dirty="0" smtClean="0"/>
              <a:t>Heeft de voordelen van </a:t>
            </a:r>
            <a:r>
              <a:rPr lang="nl-NL" dirty="0" err="1" smtClean="0"/>
              <a:t>SoapUI</a:t>
            </a:r>
            <a:r>
              <a:rPr lang="nl-NL" dirty="0" smtClean="0"/>
              <a:t> :</a:t>
            </a:r>
            <a:br>
              <a:rPr lang="nl-NL" dirty="0" smtClean="0"/>
            </a:br>
            <a:r>
              <a:rPr lang="nl-NL" dirty="0" smtClean="0"/>
              <a:t>- contract</a:t>
            </a:r>
            <a:br>
              <a:rPr lang="nl-NL" dirty="0" smtClean="0"/>
            </a:br>
            <a:r>
              <a:rPr lang="nl-NL" dirty="0" smtClean="0"/>
              <a:t>- security (verschillende modellen)</a:t>
            </a:r>
            <a:br>
              <a:rPr lang="nl-NL" dirty="0" smtClean="0"/>
            </a:br>
            <a:r>
              <a:rPr lang="nl-NL" dirty="0" smtClean="0"/>
              <a:t>- code generatie</a:t>
            </a:r>
          </a:p>
          <a:p>
            <a:r>
              <a:rPr lang="nl-NL" dirty="0" smtClean="0"/>
              <a:t>En heeft de voordelen </a:t>
            </a:r>
            <a:r>
              <a:rPr lang="nl-NL" dirty="0" err="1" smtClean="0"/>
              <a:t>Json</a:t>
            </a:r>
            <a:r>
              <a:rPr lang="nl-NL" dirty="0" smtClean="0"/>
              <a:t>/Rest</a:t>
            </a:r>
            <a:br>
              <a:rPr lang="nl-NL" dirty="0" smtClean="0"/>
            </a:br>
            <a:r>
              <a:rPr lang="nl-NL" dirty="0" smtClean="0"/>
              <a:t>- speed</a:t>
            </a:r>
            <a:br>
              <a:rPr lang="nl-NL" dirty="0" smtClean="0"/>
            </a:br>
            <a:r>
              <a:rPr lang="nl-NL" dirty="0" smtClean="0"/>
              <a:t>- eenvoud</a:t>
            </a:r>
          </a:p>
          <a:p>
            <a:pPr marL="0" indent="0">
              <a:buNone/>
            </a:pP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386124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nl-NL" dirty="0" err="1" smtClean="0"/>
              <a:t>Protobuf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80728"/>
            <a:ext cx="8640960" cy="514543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NL" sz="2200" dirty="0" smtClean="0">
                <a:solidFill>
                  <a:schemeClr val="tx2"/>
                </a:solidFill>
              </a:rPr>
              <a:t>Contract wordt vastgelegd in een .</a:t>
            </a:r>
            <a:r>
              <a:rPr lang="nl-NL" sz="2200" dirty="0" err="1" smtClean="0">
                <a:solidFill>
                  <a:schemeClr val="tx2"/>
                </a:solidFill>
              </a:rPr>
              <a:t>proto</a:t>
            </a:r>
            <a:r>
              <a:rPr lang="nl-NL" sz="2200" dirty="0" smtClean="0">
                <a:solidFill>
                  <a:schemeClr val="tx2"/>
                </a:solidFill>
              </a:rPr>
              <a:t> file, en van daaruit wordt code gegenereerd.</a:t>
            </a:r>
            <a:br>
              <a:rPr lang="nl-NL" sz="2200" dirty="0" smtClean="0">
                <a:solidFill>
                  <a:schemeClr val="tx2"/>
                </a:solidFill>
              </a:rPr>
            </a:br>
            <a:r>
              <a:rPr lang="nl-NL" sz="2200" dirty="0" smtClean="0">
                <a:solidFill>
                  <a:schemeClr val="tx2"/>
                </a:solidFill>
              </a:rPr>
              <a:t>Syntax:</a:t>
            </a:r>
            <a:r>
              <a:rPr lang="nl-NL" sz="2200" dirty="0" smtClean="0"/>
              <a:t/>
            </a:r>
            <a:br>
              <a:rPr lang="nl-NL" sz="2200" dirty="0" smtClean="0"/>
            </a:br>
            <a:r>
              <a:rPr lang="nl-NL" sz="2200" dirty="0" smtClean="0"/>
              <a:t/>
            </a:r>
            <a:br>
              <a:rPr lang="nl-NL" sz="2200" dirty="0" smtClean="0"/>
            </a:b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service 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ServiceNaam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rpc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MethodeAbc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nl-NL" sz="2200" dirty="0">
                <a:latin typeface="Consolas" panose="020B0609020204030204" pitchFamily="49" charset="0"/>
                <a:cs typeface="Consolas" panose="020B0609020204030204" pitchFamily="49" charset="0"/>
              </a:rPr>
              <a:t>returns 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{}</a:t>
            </a:r>
            <a:b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rpc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MethodeYYY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(stream 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returns (stream 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{}</a:t>
            </a:r>
            <a:b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nl-NL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message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AbcMsg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string Naam = 1;</a:t>
            </a:r>
            <a:b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int64 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GeboorteDatum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2;</a:t>
            </a:r>
          </a:p>
          <a:p>
            <a:pPr marL="0" indent="0">
              <a:buNone/>
            </a:pPr>
            <a:r>
              <a:rPr lang="nl-NL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bytes 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RuweData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3;</a:t>
            </a:r>
            <a:b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repeated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Adres = 4;</a:t>
            </a:r>
          </a:p>
          <a:p>
            <a:pPr marL="0" indent="0">
              <a:buNone/>
            </a:pPr>
            <a:r>
              <a:rPr lang="nl-NL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GeslachtMsg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geslacht = 5;</a:t>
            </a:r>
            <a:b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nl-NL" sz="2400" dirty="0"/>
          </a:p>
          <a:p>
            <a:pPr marL="0" indent="0">
              <a:buNone/>
            </a:pPr>
            <a:endParaRPr lang="nl-NL" sz="2400" dirty="0" smtClean="0"/>
          </a:p>
        </p:txBody>
      </p:sp>
    </p:spTree>
    <p:extLst>
      <p:ext uri="{BB962C8B-B14F-4D97-AF65-F5344CB8AC3E}">
        <p14:creationId xmlns:p14="http://schemas.microsoft.com/office/powerpoint/2010/main" val="3915587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nl-NL" sz="2800" dirty="0" err="1" smtClean="0"/>
              <a:t>Protobuf</a:t>
            </a:r>
            <a:r>
              <a:rPr lang="nl-NL" sz="2800" dirty="0" smtClean="0"/>
              <a:t> vervolg …</a:t>
            </a:r>
            <a:endParaRPr lang="nl-NL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0728"/>
            <a:ext cx="8136904" cy="5616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‘</a:t>
            </a:r>
            <a:r>
              <a:rPr lang="nl-NL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inheritance</a:t>
            </a: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 is </a:t>
            </a:r>
            <a:r>
              <a:rPr lang="nl-NL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supported</a:t>
            </a: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l-NL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message</a:t>
            </a: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GenericMsg</a:t>
            </a: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nl-NL" sz="1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oneof</a:t>
            </a: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Specific01Msg specific01 = 1;</a:t>
            </a:r>
          </a:p>
          <a:p>
            <a:pPr marL="0" indent="0">
              <a:buNone/>
            </a:pPr>
            <a:r>
              <a:rPr lang="nl-NL" sz="19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Specific02Msg specific02 </a:t>
            </a:r>
            <a:r>
              <a:rPr lang="nl-NL" sz="19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2;</a:t>
            </a:r>
            <a:b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b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..</a:t>
            </a:r>
          </a:p>
          <a:p>
            <a:pPr marL="0" indent="0">
              <a:buNone/>
            </a:pP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nl-NL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enumerations</a:t>
            </a:r>
            <a:r>
              <a:rPr lang="nl-NL" sz="190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nl-NL" sz="1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GeslachtMsg</a:t>
            </a: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MAN = 0;</a:t>
            </a:r>
            <a:br>
              <a:rPr lang="nl-NL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VROUW = 1;</a:t>
            </a:r>
            <a:br>
              <a:rPr lang="nl-NL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NEUTRAAL = 2;</a:t>
            </a:r>
            <a:br>
              <a:rPr lang="nl-NL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nl-NL" sz="1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proto</a:t>
            </a: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file(s) </a:t>
            </a:r>
            <a:r>
              <a:rPr lang="nl-NL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can</a:t>
            </a: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be</a:t>
            </a: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used</a:t>
            </a: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nl-NL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import “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andere.proto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”; </a:t>
            </a:r>
          </a:p>
          <a:p>
            <a:pPr marL="0" indent="0">
              <a:buNone/>
            </a:pPr>
            <a:endParaRPr lang="nl-NL" sz="2200" dirty="0" smtClean="0"/>
          </a:p>
        </p:txBody>
      </p:sp>
    </p:spTree>
    <p:extLst>
      <p:ext uri="{BB962C8B-B14F-4D97-AF65-F5344CB8AC3E}">
        <p14:creationId xmlns:p14="http://schemas.microsoft.com/office/powerpoint/2010/main" val="473207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nl-NL" sz="2800" dirty="0" err="1" smtClean="0"/>
              <a:t>Protobuf</a:t>
            </a:r>
            <a:r>
              <a:rPr lang="nl-NL" sz="2800" dirty="0" smtClean="0"/>
              <a:t> vervolg …</a:t>
            </a:r>
            <a:endParaRPr lang="nl-NL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0728"/>
            <a:ext cx="8136904" cy="5616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dirty="0" smtClean="0">
                <a:solidFill>
                  <a:schemeClr val="tx2"/>
                </a:solidFill>
              </a:rPr>
              <a:t>Compileren </a:t>
            </a:r>
            <a:r>
              <a:rPr lang="nl-NL" sz="2400" dirty="0">
                <a:solidFill>
                  <a:schemeClr val="tx2"/>
                </a:solidFill>
              </a:rPr>
              <a:t>kan met </a:t>
            </a:r>
            <a:r>
              <a:rPr lang="nl-NL" sz="2400" dirty="0" err="1">
                <a:solidFill>
                  <a:schemeClr val="tx2"/>
                </a:solidFill>
              </a:rPr>
              <a:t>protoc</a:t>
            </a:r>
            <a:r>
              <a:rPr lang="nl-NL" sz="2400" dirty="0">
                <a:solidFill>
                  <a:schemeClr val="tx2"/>
                </a:solidFill>
              </a:rPr>
              <a:t>, </a:t>
            </a:r>
            <a:r>
              <a:rPr lang="nl-NL" sz="2400" dirty="0" err="1">
                <a:solidFill>
                  <a:schemeClr val="tx2"/>
                </a:solidFill>
              </a:rPr>
              <a:t>mvn</a:t>
            </a:r>
            <a:r>
              <a:rPr lang="nl-NL" sz="2400" dirty="0">
                <a:solidFill>
                  <a:schemeClr val="tx2"/>
                </a:solidFill>
              </a:rPr>
              <a:t> en/of </a:t>
            </a:r>
            <a:r>
              <a:rPr lang="nl-NL" sz="2400" dirty="0" err="1">
                <a:solidFill>
                  <a:schemeClr val="tx2"/>
                </a:solidFill>
              </a:rPr>
              <a:t>gradle</a:t>
            </a:r>
            <a:r>
              <a:rPr lang="nl-NL" sz="2400" dirty="0">
                <a:solidFill>
                  <a:schemeClr val="tx2"/>
                </a:solidFill>
              </a:rPr>
              <a:t> :</a:t>
            </a:r>
          </a:p>
          <a:p>
            <a:pPr marL="0" indent="0">
              <a:buNone/>
            </a:pP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mvn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protobuf:compile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mvn</a:t>
            </a:r>
            <a:r>
              <a:rPr lang="nl-NL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protobuf:compile-custom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nl-NL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>
                <a:solidFill>
                  <a:schemeClr val="tx2"/>
                </a:solidFill>
              </a:rPr>
              <a:t>Deze genereerd code in ./target/</a:t>
            </a:r>
            <a:r>
              <a:rPr lang="nl-NL" sz="2400" dirty="0" err="1">
                <a:solidFill>
                  <a:schemeClr val="tx2"/>
                </a:solidFill>
              </a:rPr>
              <a:t>generated</a:t>
            </a:r>
            <a:r>
              <a:rPr lang="nl-NL" sz="2400" dirty="0">
                <a:solidFill>
                  <a:schemeClr val="tx2"/>
                </a:solidFill>
              </a:rPr>
              <a:t>-source/</a:t>
            </a:r>
            <a:r>
              <a:rPr lang="nl-NL" sz="2400" dirty="0" err="1">
                <a:solidFill>
                  <a:schemeClr val="tx2"/>
                </a:solidFill>
              </a:rPr>
              <a:t>protobuf</a:t>
            </a:r>
            <a:r>
              <a:rPr lang="nl-NL" sz="2400" dirty="0">
                <a:solidFill>
                  <a:schemeClr val="tx2"/>
                </a:solidFill>
              </a:rPr>
              <a:t>/</a:t>
            </a:r>
            <a:r>
              <a:rPr lang="nl-NL" sz="2400" dirty="0" err="1">
                <a:solidFill>
                  <a:schemeClr val="tx2"/>
                </a:solidFill>
              </a:rPr>
              <a:t>java</a:t>
            </a:r>
            <a:r>
              <a:rPr lang="nl-NL" sz="2400" dirty="0">
                <a:solidFill>
                  <a:schemeClr val="tx2"/>
                </a:solidFill>
              </a:rPr>
              <a:t>  </a:t>
            </a:r>
            <a:r>
              <a:rPr lang="nl-NL" sz="2400" dirty="0" smtClean="0">
                <a:solidFill>
                  <a:schemeClr val="tx2"/>
                </a:solidFill>
              </a:rPr>
              <a:t>:</a:t>
            </a:r>
            <a:r>
              <a:rPr lang="nl-NL" sz="2200" dirty="0">
                <a:solidFill>
                  <a:schemeClr val="tx2"/>
                </a:solidFill>
              </a:rPr>
              <a:t/>
            </a:r>
            <a:br>
              <a:rPr lang="nl-NL" sz="2200" dirty="0">
                <a:solidFill>
                  <a:schemeClr val="tx2"/>
                </a:solidFill>
              </a:rPr>
            </a:br>
            <a:r>
              <a:rPr lang="nl-NL" sz="2200" dirty="0">
                <a:latin typeface="Consolas" panose="020B0609020204030204" pitchFamily="49" charset="0"/>
                <a:cs typeface="Consolas" panose="020B0609020204030204" pitchFamily="49" charset="0"/>
              </a:rPr>
              <a:t>XxxMsg.java + XxxMsgOrBuilder.java </a:t>
            </a:r>
            <a:br>
              <a:rPr lang="nl-NL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2200" dirty="0" err="1" smtClean="0">
                <a:solidFill>
                  <a:schemeClr val="tx2"/>
                </a:solidFill>
              </a:rPr>
              <a:t>resp</a:t>
            </a:r>
            <a:r>
              <a:rPr lang="nl-NL" sz="2200" dirty="0" smtClean="0">
                <a:solidFill>
                  <a:schemeClr val="tx2"/>
                </a:solidFill>
              </a:rPr>
              <a:t>: ./target/</a:t>
            </a:r>
            <a:r>
              <a:rPr lang="nl-NL" sz="2200" dirty="0" err="1" smtClean="0">
                <a:solidFill>
                  <a:schemeClr val="tx2"/>
                </a:solidFill>
              </a:rPr>
              <a:t>generated</a:t>
            </a:r>
            <a:r>
              <a:rPr lang="nl-NL" sz="2200" dirty="0" smtClean="0">
                <a:solidFill>
                  <a:schemeClr val="tx2"/>
                </a:solidFill>
              </a:rPr>
              <a:t>-source/</a:t>
            </a:r>
            <a:r>
              <a:rPr lang="nl-NL" sz="2200" dirty="0" err="1" smtClean="0">
                <a:solidFill>
                  <a:schemeClr val="tx2"/>
                </a:solidFill>
              </a:rPr>
              <a:t>protobuf</a:t>
            </a:r>
            <a:r>
              <a:rPr lang="nl-NL" sz="2200" dirty="0" smtClean="0">
                <a:solidFill>
                  <a:schemeClr val="tx2"/>
                </a:solidFill>
              </a:rPr>
              <a:t>/</a:t>
            </a:r>
            <a:r>
              <a:rPr lang="nl-NL" sz="2200" dirty="0" err="1" smtClean="0">
                <a:solidFill>
                  <a:schemeClr val="tx2"/>
                </a:solidFill>
              </a:rPr>
              <a:t>java-grpc</a:t>
            </a:r>
            <a:r>
              <a:rPr lang="nl-NL" sz="2200" dirty="0" smtClean="0">
                <a:solidFill>
                  <a:schemeClr val="tx2"/>
                </a:solidFill>
              </a:rPr>
              <a:t> </a:t>
            </a:r>
            <a:r>
              <a:rPr lang="nl-NL" sz="2200" dirty="0" smtClean="0"/>
              <a:t>:</a:t>
            </a:r>
          </a:p>
          <a:p>
            <a:pPr marL="0" indent="0">
              <a:buNone/>
            </a:pP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ServiceNaamGrpc.java </a:t>
            </a:r>
            <a:r>
              <a:rPr lang="nl-NL" sz="22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deze bevat:</a:t>
            </a:r>
            <a:br>
              <a:rPr lang="nl-NL" sz="22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newStub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channel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newBlockingStub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channel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ServiceNaamGrpc.ServiceNaamImplBase</a:t>
            </a:r>
            <a:r>
              <a:rPr lang="nl-NL" sz="2200" dirty="0" smtClean="0"/>
              <a:t> </a:t>
            </a:r>
          </a:p>
          <a:p>
            <a:pPr marL="0" indent="0">
              <a:buNone/>
            </a:pPr>
            <a:endParaRPr lang="nl-NL" sz="2200" dirty="0" smtClean="0"/>
          </a:p>
        </p:txBody>
      </p:sp>
    </p:spTree>
    <p:extLst>
      <p:ext uri="{BB962C8B-B14F-4D97-AF65-F5344CB8AC3E}">
        <p14:creationId xmlns:p14="http://schemas.microsoft.com/office/powerpoint/2010/main" val="1402880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nl-NL" sz="2800" dirty="0" err="1" smtClean="0"/>
              <a:t>Implement</a:t>
            </a:r>
            <a:r>
              <a:rPr lang="nl-NL" sz="2800" dirty="0" smtClean="0"/>
              <a:t> </a:t>
            </a:r>
            <a:r>
              <a:rPr lang="nl-NL" sz="2800" dirty="0" err="1" smtClean="0"/>
              <a:t>grpc</a:t>
            </a:r>
            <a:r>
              <a:rPr lang="nl-NL" sz="2800" dirty="0" smtClean="0"/>
              <a:t> code ..1</a:t>
            </a:r>
            <a:endParaRPr lang="nl-NL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8424936" cy="5688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dirty="0" smtClean="0">
                <a:solidFill>
                  <a:schemeClr val="tx2"/>
                </a:solidFill>
              </a:rPr>
              <a:t>Starten van de server (zonder security)</a:t>
            </a:r>
            <a:endParaRPr lang="nl-NL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nl-NL" sz="2000" dirty="0"/>
              <a:t>server = </a:t>
            </a:r>
            <a:r>
              <a:rPr lang="nl-NL" sz="2000" dirty="0" err="1"/>
              <a:t>ServerBuilder.forPort</a:t>
            </a:r>
            <a:r>
              <a:rPr lang="nl-NL" sz="2000" dirty="0"/>
              <a:t>(int).</a:t>
            </a:r>
            <a:r>
              <a:rPr lang="nl-NL" sz="2000" dirty="0" err="1" smtClean="0"/>
              <a:t>addService</a:t>
            </a:r>
            <a:r>
              <a:rPr lang="nl-NL" sz="2000" dirty="0" smtClean="0"/>
              <a:t>(service-</a:t>
            </a:r>
            <a:r>
              <a:rPr lang="nl-NL" sz="2000" dirty="0" err="1" smtClean="0"/>
              <a:t>impl</a:t>
            </a:r>
            <a:r>
              <a:rPr lang="nl-NL" sz="2000" dirty="0"/>
              <a:t>).</a:t>
            </a:r>
            <a:r>
              <a:rPr lang="nl-NL" sz="2000" dirty="0" err="1"/>
              <a:t>build</a:t>
            </a:r>
            <a:r>
              <a:rPr lang="nl-NL" sz="2000" dirty="0"/>
              <a:t>();</a:t>
            </a:r>
          </a:p>
          <a:p>
            <a:pPr marL="0" indent="0">
              <a:buNone/>
            </a:pPr>
            <a:r>
              <a:rPr lang="nl-NL" sz="2000" dirty="0" err="1"/>
              <a:t>server.start</a:t>
            </a:r>
            <a:r>
              <a:rPr lang="nl-NL" sz="2000" dirty="0" smtClean="0"/>
              <a:t>();</a:t>
            </a:r>
            <a:br>
              <a:rPr lang="nl-NL" sz="2000" dirty="0" smtClean="0"/>
            </a:b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2000" dirty="0" smtClean="0">
                <a:solidFill>
                  <a:schemeClr val="tx2"/>
                </a:solidFill>
              </a:rPr>
              <a:t>Starten </a:t>
            </a:r>
            <a:r>
              <a:rPr lang="nl-NL" sz="2000" dirty="0">
                <a:solidFill>
                  <a:schemeClr val="tx2"/>
                </a:solidFill>
              </a:rPr>
              <a:t>van de </a:t>
            </a:r>
            <a:r>
              <a:rPr lang="nl-NL" sz="2000" dirty="0" err="1" smtClean="0">
                <a:solidFill>
                  <a:schemeClr val="tx2"/>
                </a:solidFill>
              </a:rPr>
              <a:t>client</a:t>
            </a:r>
            <a:r>
              <a:rPr lang="nl-NL" sz="2000" dirty="0" smtClean="0">
                <a:solidFill>
                  <a:schemeClr val="tx2"/>
                </a:solidFill>
              </a:rPr>
              <a:t> (zonder security):</a:t>
            </a:r>
            <a:br>
              <a:rPr lang="nl-NL" sz="2000" dirty="0" smtClean="0">
                <a:solidFill>
                  <a:schemeClr val="tx2"/>
                </a:solidFill>
              </a:rPr>
            </a:br>
            <a:r>
              <a:rPr lang="nl-NL" sz="2000" dirty="0" err="1"/>
              <a:t>channel</a:t>
            </a:r>
            <a:r>
              <a:rPr lang="nl-NL" sz="2000" dirty="0"/>
              <a:t> = </a:t>
            </a:r>
            <a:r>
              <a:rPr lang="nl-NL" sz="2000" dirty="0" err="1"/>
              <a:t>ManagedChannelBuilder.forAddress</a:t>
            </a:r>
            <a:r>
              <a:rPr lang="nl-NL" sz="2000" dirty="0"/>
              <a:t>(host, port).</a:t>
            </a:r>
            <a:r>
              <a:rPr lang="nl-NL" sz="2000" dirty="0" err="1"/>
              <a:t>usePlaintext</a:t>
            </a:r>
            <a:r>
              <a:rPr lang="nl-NL" sz="2000" dirty="0"/>
              <a:t>(</a:t>
            </a:r>
            <a:r>
              <a:rPr lang="nl-NL" sz="2000" dirty="0" err="1"/>
              <a:t>true</a:t>
            </a:r>
            <a:r>
              <a:rPr lang="nl-NL" sz="2000" dirty="0"/>
              <a:t>));</a:t>
            </a:r>
          </a:p>
          <a:p>
            <a:pPr marL="0" indent="0">
              <a:buNone/>
            </a:pPr>
            <a:r>
              <a:rPr lang="nl-NL" sz="2000" dirty="0" smtClean="0">
                <a:solidFill>
                  <a:schemeClr val="tx2"/>
                </a:solidFill>
              </a:rPr>
              <a:t/>
            </a:r>
            <a:br>
              <a:rPr lang="nl-NL" sz="2000" dirty="0" smtClean="0">
                <a:solidFill>
                  <a:schemeClr val="tx2"/>
                </a:solidFill>
              </a:rPr>
            </a:br>
            <a:r>
              <a:rPr lang="nl-NL" sz="2000" dirty="0" smtClean="0">
                <a:solidFill>
                  <a:schemeClr val="tx2"/>
                </a:solidFill>
              </a:rPr>
              <a:t>//</a:t>
            </a:r>
            <a:r>
              <a:rPr lang="nl-NL" sz="2000" dirty="0" err="1" smtClean="0">
                <a:solidFill>
                  <a:schemeClr val="tx2"/>
                </a:solidFill>
              </a:rPr>
              <a:t>todo</a:t>
            </a:r>
            <a:r>
              <a:rPr lang="nl-NL" sz="2000" dirty="0" smtClean="0">
                <a:solidFill>
                  <a:schemeClr val="tx2"/>
                </a:solidFill>
              </a:rPr>
              <a:t> secure</a:t>
            </a:r>
          </a:p>
          <a:p>
            <a:pPr marL="0" indent="0">
              <a:buNone/>
            </a:pPr>
            <a:endParaRPr lang="nl-NL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909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nl-NL" sz="2800" dirty="0" err="1" smtClean="0"/>
              <a:t>Implement</a:t>
            </a:r>
            <a:r>
              <a:rPr lang="nl-NL" sz="2800" dirty="0" smtClean="0"/>
              <a:t> </a:t>
            </a:r>
            <a:r>
              <a:rPr lang="nl-NL" sz="2800" dirty="0" err="1" smtClean="0"/>
              <a:t>grpc</a:t>
            </a:r>
            <a:r>
              <a:rPr lang="nl-NL" sz="2800" dirty="0" smtClean="0"/>
              <a:t> code vervolg .. 2</a:t>
            </a:r>
            <a:endParaRPr lang="nl-NL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8424936" cy="568863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dirty="0" smtClean="0">
                <a:solidFill>
                  <a:schemeClr val="tx2"/>
                </a:solidFill>
              </a:rPr>
              <a:t>Server, </a:t>
            </a:r>
            <a:r>
              <a:rPr lang="nl-NL" sz="2400" dirty="0" err="1" smtClean="0">
                <a:solidFill>
                  <a:schemeClr val="tx2"/>
                </a:solidFill>
              </a:rPr>
              <a:t>implement</a:t>
            </a:r>
            <a:r>
              <a:rPr lang="nl-NL" sz="2400" dirty="0" smtClean="0">
                <a:solidFill>
                  <a:schemeClr val="tx2"/>
                </a:solidFill>
              </a:rPr>
              <a:t> services:</a:t>
            </a:r>
          </a:p>
          <a:p>
            <a:pPr marL="0" indent="0">
              <a:buNone/>
            </a:pPr>
            <a:r>
              <a:rPr lang="nl-NL" sz="2000" dirty="0" smtClean="0">
                <a:solidFill>
                  <a:schemeClr val="tx2"/>
                </a:solidFill>
              </a:rPr>
              <a:t>Maak een class die: </a:t>
            </a:r>
            <a:r>
              <a:rPr lang="nl-NL" sz="20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ServiceNaamGrpc.ServiceNaamImplBase</a:t>
            </a:r>
            <a:r>
              <a:rPr lang="nl-NL" sz="2000" dirty="0">
                <a:solidFill>
                  <a:schemeClr val="tx2"/>
                </a:solidFill>
              </a:rPr>
              <a:t> </a:t>
            </a:r>
            <a:r>
              <a:rPr lang="nl-NL" sz="2000" dirty="0" err="1" smtClean="0">
                <a:solidFill>
                  <a:schemeClr val="tx2"/>
                </a:solidFill>
              </a:rPr>
              <a:t>extends</a:t>
            </a:r>
            <a:r>
              <a:rPr lang="nl-NL" sz="2000" dirty="0" smtClean="0">
                <a:solidFill>
                  <a:schemeClr val="tx2"/>
                </a:solidFill>
              </a:rPr>
              <a:t>, en implementeer de bijbehorende methodes. 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tx2"/>
                </a:solidFill>
              </a:rPr>
              <a:t>Voorbeeld:  rpc GetFeature(Point) returns (Feature) </a:t>
            </a:r>
            <a:r>
              <a:rPr lang="nl-NL" sz="2000" dirty="0" smtClean="0">
                <a:solidFill>
                  <a:schemeClr val="tx2"/>
                </a:solidFill>
              </a:rPr>
              <a:t>{}</a:t>
            </a:r>
            <a:br>
              <a:rPr lang="nl-NL" sz="2000" dirty="0" smtClean="0">
                <a:solidFill>
                  <a:schemeClr val="tx2"/>
                </a:solidFill>
              </a:rPr>
            </a:br>
            <a:endParaRPr lang="nl-NL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endParaRPr lang="nl-N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nl-NL" sz="2000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nl-NL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getFeature(Point request, StreamObserver&lt;Feature&gt; 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responseObserver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responseObserver.onNext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(Feature);</a:t>
            </a:r>
            <a:endParaRPr lang="nl-N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responseObserver.onCompleted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---</a:t>
            </a:r>
            <a:endParaRPr lang="nl-NL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feature = blockingStub.getFeature(request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nl-N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738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236</Words>
  <Application>Microsoft Office PowerPoint</Application>
  <PresentationFormat>On-screen Show (4:3)</PresentationFormat>
  <Paragraphs>117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Workshop </vt:lpstr>
      <vt:lpstr>PowerPoint Presentation</vt:lpstr>
      <vt:lpstr>PowerPoint Presentation</vt:lpstr>
      <vt:lpstr>Why Grpc </vt:lpstr>
      <vt:lpstr>Protobuf</vt:lpstr>
      <vt:lpstr>Protobuf vervolg …</vt:lpstr>
      <vt:lpstr>Protobuf vervolg …</vt:lpstr>
      <vt:lpstr>Implement grpc code ..1</vt:lpstr>
      <vt:lpstr>Implement grpc code vervolg .. 2</vt:lpstr>
      <vt:lpstr>Implement grpc code vervolg .. 3a(server)</vt:lpstr>
      <vt:lpstr>Implement grpc code vervolg .. 3b (client)</vt:lpstr>
      <vt:lpstr>Implement grpc code vervolg .. 4</vt:lpstr>
      <vt:lpstr>Hands-on</vt:lpstr>
    </vt:vector>
  </TitlesOfParts>
  <Company>CGI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grpcs</dc:title>
  <dc:creator>rbakkerus</dc:creator>
  <cp:lastModifiedBy>Bakkerus, J.R. (Robin)</cp:lastModifiedBy>
  <cp:revision>36</cp:revision>
  <dcterms:created xsi:type="dcterms:W3CDTF">2017-05-10T18:16:39Z</dcterms:created>
  <dcterms:modified xsi:type="dcterms:W3CDTF">2017-12-04T13:19:56Z</dcterms:modified>
</cp:coreProperties>
</file>