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438912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1" userDrawn="1">
          <p15:clr>
            <a:srgbClr val="A4A3A4"/>
          </p15:clr>
        </p15:guide>
        <p15:guide id="4" orient="horz" pos="8328"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25" d="100"/>
          <a:sy n="25" d="100"/>
        </p:scale>
        <p:origin x="1651" y="-3043"/>
      </p:cViewPr>
      <p:guideLst>
        <p:guide orient="horz" pos="26624"/>
        <p:guide orient="horz" pos="7509"/>
        <p:guide orient="horz" pos="4711"/>
        <p:guide orient="horz" pos="8328"/>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3901017"/>
            <a:ext cx="6994525" cy="351133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3901017"/>
            <a:ext cx="20881977" cy="351133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0"/>
            <a:ext cx="14551027"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4"/>
            <a:ext cx="19750618"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3901017"/>
            <a:ext cx="27977306"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12678834"/>
            <a:ext cx="27977306" cy="2633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39990185"/>
            <a:ext cx="10427494"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6850" y="44399200"/>
            <a:ext cx="29984700" cy="1460500"/>
          </a:xfrm>
          <a:prstGeom prst="rect">
            <a:avLst/>
          </a:prstGeom>
        </p:spPr>
      </p:pic>
      <p:sp>
        <p:nvSpPr>
          <p:cNvPr id="1034" name="New shape"/>
          <p:cNvSpPr/>
          <p:nvPr/>
        </p:nvSpPr>
        <p:spPr>
          <a:xfrm>
            <a:off x="14668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2743200" y="498063"/>
            <a:ext cx="27432000"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7200" b="1" i="0" dirty="0">
                <a:solidFill>
                  <a:srgbClr val="5271FF"/>
                </a:solidFill>
                <a:effectLst/>
                <a:latin typeface="YADrv8McqlY 0"/>
              </a:rPr>
              <a:t>Identify fake Products using blockchain</a:t>
            </a:r>
          </a:p>
          <a:p>
            <a:r>
              <a:rPr lang="en-US" sz="7200" b="1" dirty="0">
                <a:solidFill>
                  <a:srgbClr val="5271FF"/>
                </a:solidFill>
                <a:latin typeface="YADrv8McqlY 0"/>
              </a:rPr>
              <a:t>(TrueTrace)</a:t>
            </a:r>
            <a:endParaRPr lang="en-US" sz="7200" b="1" dirty="0">
              <a:solidFill>
                <a:srgbClr val="5271FF"/>
              </a:solidFill>
              <a:effectLst/>
              <a:latin typeface="YADrv8McqlY 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223530" y="2786086"/>
            <a:ext cx="27432000" cy="3137782"/>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400" b="0" i="0" dirty="0">
                <a:solidFill>
                  <a:srgbClr val="191919"/>
                </a:solidFill>
                <a:effectLst/>
                <a:latin typeface="YACgETiWKS8 0"/>
              </a:rPr>
              <a:t>Michael Medhat Mounir</a:t>
            </a:r>
            <a:r>
              <a:rPr lang="en-US" sz="4400" dirty="0">
                <a:solidFill>
                  <a:srgbClr val="191919"/>
                </a:solidFill>
                <a:latin typeface="YACgETiWKS8 0"/>
              </a:rPr>
              <a:t>, </a:t>
            </a:r>
            <a:r>
              <a:rPr lang="en-US" sz="4400" b="0" i="0" dirty="0">
                <a:solidFill>
                  <a:srgbClr val="191919"/>
                </a:solidFill>
                <a:effectLst/>
                <a:latin typeface="YACgETiWKS8 0"/>
              </a:rPr>
              <a:t>Michael Farid Fouad</a:t>
            </a:r>
            <a:r>
              <a:rPr lang="en-US" sz="4400" dirty="0">
                <a:solidFill>
                  <a:srgbClr val="191919"/>
                </a:solidFill>
                <a:latin typeface="YACgETiWKS8 0"/>
              </a:rPr>
              <a:t>, </a:t>
            </a:r>
            <a:r>
              <a:rPr lang="en-US" sz="4400" b="0" i="0" dirty="0">
                <a:solidFill>
                  <a:srgbClr val="191919"/>
                </a:solidFill>
                <a:effectLst/>
                <a:latin typeface="YACgETiWKS8 0"/>
              </a:rPr>
              <a:t>Mario Mamdouh Reda</a:t>
            </a:r>
            <a:r>
              <a:rPr lang="en-US" sz="4400" dirty="0">
                <a:solidFill>
                  <a:srgbClr val="191919"/>
                </a:solidFill>
                <a:latin typeface="YACgETiWKS8 0"/>
              </a:rPr>
              <a:t>, </a:t>
            </a:r>
          </a:p>
          <a:p>
            <a:pPr algn="ctr"/>
            <a:r>
              <a:rPr lang="en-US" sz="4400" b="0" i="0" dirty="0">
                <a:solidFill>
                  <a:srgbClr val="191919"/>
                </a:solidFill>
                <a:effectLst/>
                <a:latin typeface="YACgETiWKS8 0"/>
              </a:rPr>
              <a:t>Kermina Ashraf Mikhail</a:t>
            </a:r>
            <a:r>
              <a:rPr lang="en-US" sz="4400" dirty="0">
                <a:solidFill>
                  <a:srgbClr val="191919"/>
                </a:solidFill>
                <a:latin typeface="YACgETiWKS8 0"/>
              </a:rPr>
              <a:t>, </a:t>
            </a:r>
            <a:r>
              <a:rPr lang="en-US" sz="4400" b="0" i="0" dirty="0">
                <a:solidFill>
                  <a:srgbClr val="191919"/>
                </a:solidFill>
                <a:effectLst/>
                <a:latin typeface="YACgETiWKS8 0"/>
              </a:rPr>
              <a:t>Philip Wagih George</a:t>
            </a:r>
            <a:endParaRPr lang="en-US" sz="4400" dirty="0">
              <a:solidFill>
                <a:srgbClr val="191919"/>
              </a:solidFill>
              <a:effectLst/>
              <a:latin typeface="YACgETiWKS8 0"/>
            </a:endParaRPr>
          </a:p>
          <a:p>
            <a:pPr algn="ctr"/>
            <a:r>
              <a:rPr lang="en-US" sz="4200" b="1" dirty="0">
                <a:solidFill>
                  <a:srgbClr val="5271FF"/>
                </a:solidFill>
                <a:latin typeface="+mj-lt"/>
              </a:rPr>
              <a:t>Supervisors : Dr. Elshaimaa Abo-Alian , TA. Esraa Karam </a:t>
            </a:r>
          </a:p>
          <a:p>
            <a:pPr algn="ctr"/>
            <a:r>
              <a:rPr lang="en-US" sz="4200" b="1" dirty="0">
                <a:solidFill>
                  <a:srgbClr val="5271FF"/>
                </a:solidFill>
                <a:latin typeface="+mj-lt"/>
              </a:rPr>
              <a:t>Information Systems Department Faculty of computer and Information Sciences Ain Shames University</a:t>
            </a:r>
          </a:p>
        </p:txBody>
      </p:sp>
      <p:sp>
        <p:nvSpPr>
          <p:cNvPr id="46" name="Rectangle 45">
            <a:extLst>
              <a:ext uri="{FF2B5EF4-FFF2-40B4-BE49-F238E27FC236}">
                <a16:creationId xmlns:a16="http://schemas.microsoft.com/office/drawing/2014/main" id="{2C718E78-BDD8-4BAD-851F-D423AE935B0D}"/>
              </a:ext>
            </a:extLst>
          </p:cNvPr>
          <p:cNvSpPr/>
          <p:nvPr/>
        </p:nvSpPr>
        <p:spPr>
          <a:xfrm>
            <a:off x="955978" y="17498607"/>
            <a:ext cx="15216870" cy="7277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16970010" y="23050747"/>
            <a:ext cx="15216870" cy="5676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49" name="Rectangle 48">
            <a:extLst>
              <a:ext uri="{FF2B5EF4-FFF2-40B4-BE49-F238E27FC236}">
                <a16:creationId xmlns:a16="http://schemas.microsoft.com/office/drawing/2014/main" id="{8F25EFAD-7AAF-4CAF-BA69-869B3D423F7F}"/>
              </a:ext>
            </a:extLst>
          </p:cNvPr>
          <p:cNvSpPr/>
          <p:nvPr/>
        </p:nvSpPr>
        <p:spPr>
          <a:xfrm>
            <a:off x="896491" y="6248401"/>
            <a:ext cx="15216870" cy="10815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2" name="Rectangle 51">
            <a:extLst>
              <a:ext uri="{FF2B5EF4-FFF2-40B4-BE49-F238E27FC236}">
                <a16:creationId xmlns:a16="http://schemas.microsoft.com/office/drawing/2014/main" id="{F6D8A1CF-B987-4F36-8586-4BEDACCCAB04}"/>
              </a:ext>
            </a:extLst>
          </p:cNvPr>
          <p:cNvSpPr/>
          <p:nvPr/>
        </p:nvSpPr>
        <p:spPr>
          <a:xfrm>
            <a:off x="16970010" y="29223980"/>
            <a:ext cx="15216870" cy="668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3" name="TextBox 52">
            <a:extLst>
              <a:ext uri="{FF2B5EF4-FFF2-40B4-BE49-F238E27FC236}">
                <a16:creationId xmlns:a16="http://schemas.microsoft.com/office/drawing/2014/main" id="{B9BDD4D7-12C6-4DBA-AD93-2C88BC17BC8B}"/>
              </a:ext>
            </a:extLst>
          </p:cNvPr>
          <p:cNvSpPr txBox="1"/>
          <p:nvPr/>
        </p:nvSpPr>
        <p:spPr>
          <a:xfrm>
            <a:off x="1301816" y="19323199"/>
            <a:ext cx="14376936" cy="4401205"/>
          </a:xfrm>
          <a:prstGeom prst="rect">
            <a:avLst/>
          </a:prstGeom>
          <a:noFill/>
        </p:spPr>
        <p:txBody>
          <a:bodyPr wrap="square" rtlCol="0">
            <a:spAutoFit/>
          </a:bodyPr>
          <a:lstStyle>
            <a:defPPr>
              <a:defRPr kern="1200"/>
            </a:defPPr>
          </a:lstStyle>
          <a:p>
            <a:pPr algn="just"/>
            <a:r>
              <a:rPr lang="en-US" sz="4000" b="0" i="0" dirty="0">
                <a:effectLst/>
                <a:latin typeface="+mn-lt"/>
              </a:rPr>
              <a:t>A blockchain is a decentralized, distributed, and frequently public digital ledger made up of entries called blocks.</a:t>
            </a:r>
            <a:endParaRPr lang="en-US" sz="4000" dirty="0">
              <a:effectLst/>
              <a:latin typeface="+mn-lt"/>
            </a:endParaRPr>
          </a:p>
          <a:p>
            <a:pPr algn="just"/>
            <a:r>
              <a:rPr lang="en-US" sz="4000" b="0" i="0" dirty="0">
                <a:effectLst/>
                <a:latin typeface="+mn-lt"/>
              </a:rPr>
              <a:t>These Blocks are used for logging transactions across numerous computers so that any associated block cannot be changed retrospectively without changing all succeeding blocks. </a:t>
            </a:r>
            <a:endParaRPr lang="en-US" sz="4000" dirty="0">
              <a:effectLst/>
              <a:latin typeface="+mn-lt"/>
            </a:endParaRPr>
          </a:p>
          <a:p>
            <a:pPr algn="just"/>
            <a:r>
              <a:rPr lang="en-US" sz="4000" b="0" i="0" dirty="0">
                <a:effectLst/>
                <a:latin typeface="+mn-lt"/>
              </a:rPr>
              <a:t>Blockchain technology provides security as the transaction is stored on the network and a hash code is generated for that product. </a:t>
            </a:r>
            <a:endParaRPr lang="en-US" sz="4000" dirty="0">
              <a:effectLst/>
              <a:latin typeface="+mn-lt"/>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1153558" y="18029380"/>
            <a:ext cx="14525194" cy="1015663"/>
          </a:xfrm>
          <a:prstGeom prst="rect">
            <a:avLst/>
          </a:prstGeom>
          <a:noFill/>
        </p:spPr>
        <p:txBody>
          <a:bodyPr wrap="square" rtlCol="0">
            <a:spAutoFit/>
          </a:bodyPr>
          <a:lstStyle>
            <a:defPPr>
              <a:defRPr kern="1200"/>
            </a:defPPr>
          </a:lstStyle>
          <a:p>
            <a:r>
              <a:rPr lang="en-US" sz="6000" b="1" dirty="0">
                <a:solidFill>
                  <a:srgbClr val="5271FF"/>
                </a:solidFill>
                <a:latin typeface="+mj-lt"/>
              </a:rPr>
              <a:t>Introduction</a:t>
            </a:r>
            <a:endParaRPr lang="en-US" sz="5400" b="1" dirty="0">
              <a:solidFill>
                <a:srgbClr val="5271FF"/>
              </a:solidFill>
              <a:latin typeface="+mj-lt"/>
            </a:endParaRPr>
          </a:p>
        </p:txBody>
      </p:sp>
      <p:sp>
        <p:nvSpPr>
          <p:cNvPr id="55" name="Rectangle 54">
            <a:extLst>
              <a:ext uri="{FF2B5EF4-FFF2-40B4-BE49-F238E27FC236}">
                <a16:creationId xmlns:a16="http://schemas.microsoft.com/office/drawing/2014/main" id="{32418A42-DDE0-497E-98DF-5F9BFF98DA6B}"/>
              </a:ext>
            </a:extLst>
          </p:cNvPr>
          <p:cNvSpPr/>
          <p:nvPr/>
        </p:nvSpPr>
        <p:spPr>
          <a:xfrm>
            <a:off x="16939530" y="36498645"/>
            <a:ext cx="15216870" cy="6627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6" name="TextBox 55">
            <a:extLst>
              <a:ext uri="{FF2B5EF4-FFF2-40B4-BE49-F238E27FC236}">
                <a16:creationId xmlns:a16="http://schemas.microsoft.com/office/drawing/2014/main" id="{1D434DB1-CA03-4AE7-BD42-F2F4837CE20D}"/>
              </a:ext>
            </a:extLst>
          </p:cNvPr>
          <p:cNvSpPr txBox="1"/>
          <p:nvPr/>
        </p:nvSpPr>
        <p:spPr>
          <a:xfrm>
            <a:off x="17212770" y="37494072"/>
            <a:ext cx="14525194" cy="5632311"/>
          </a:xfrm>
          <a:prstGeom prst="rect">
            <a:avLst/>
          </a:prstGeom>
          <a:noFill/>
        </p:spPr>
        <p:txBody>
          <a:bodyPr wrap="square" rtlCol="0">
            <a:spAutoFit/>
          </a:bodyPr>
          <a:lstStyle>
            <a:defPPr>
              <a:defRPr kern="1200"/>
            </a:defPPr>
          </a:lstStyle>
          <a:p>
            <a:pPr algn="just"/>
            <a:r>
              <a:rPr lang="en-US" sz="3600" b="1" dirty="0">
                <a:solidFill>
                  <a:srgbClr val="191919"/>
                </a:solidFill>
                <a:latin typeface="+mj-lt"/>
              </a:rPr>
              <a:t>1- </a:t>
            </a:r>
            <a:r>
              <a:rPr lang="en-US" sz="3600" b="0" i="0" dirty="0">
                <a:solidFill>
                  <a:srgbClr val="191919"/>
                </a:solidFill>
                <a:effectLst/>
                <a:latin typeface="+mj-lt"/>
              </a:rPr>
              <a:t>D. </a:t>
            </a:r>
            <a:r>
              <a:rPr lang="en-US" sz="3600" b="0" i="0" dirty="0" err="1">
                <a:solidFill>
                  <a:srgbClr val="191919"/>
                </a:solidFill>
                <a:effectLst/>
                <a:latin typeface="+mj-lt"/>
              </a:rPr>
              <a:t>Khazanchi</a:t>
            </a:r>
            <a:r>
              <a:rPr lang="en-US" sz="3600" b="0" i="0" dirty="0">
                <a:solidFill>
                  <a:srgbClr val="191919"/>
                </a:solidFill>
                <a:effectLst/>
                <a:latin typeface="+mj-lt"/>
              </a:rPr>
              <a:t>, A. Kumar Vyas, K. Kant Hiran, S. </a:t>
            </a:r>
            <a:r>
              <a:rPr lang="en-US" sz="3600" b="0" i="0" dirty="0" err="1">
                <a:solidFill>
                  <a:srgbClr val="191919"/>
                </a:solidFill>
                <a:effectLst/>
                <a:latin typeface="+mj-lt"/>
              </a:rPr>
              <a:t>Padmanaban</a:t>
            </a:r>
            <a:r>
              <a:rPr lang="en-US" sz="3600" b="0" i="0" dirty="0">
                <a:solidFill>
                  <a:srgbClr val="191919"/>
                </a:solidFill>
                <a:effectLst/>
                <a:latin typeface="+mj-lt"/>
              </a:rPr>
              <a:t>, “Blockchain 3.0 for Sustainable Development 1st Edition”, 2021 ISBN 978-3-11-070245-3</a:t>
            </a:r>
            <a:endParaRPr lang="en-US" sz="3600" dirty="0">
              <a:solidFill>
                <a:srgbClr val="191919"/>
              </a:solidFill>
              <a:effectLst/>
              <a:latin typeface="+mj-lt"/>
            </a:endParaRPr>
          </a:p>
          <a:p>
            <a:pPr algn="just"/>
            <a:r>
              <a:rPr lang="en-US" sz="3600" b="1" dirty="0">
                <a:solidFill>
                  <a:srgbClr val="191919"/>
                </a:solidFill>
                <a:latin typeface="+mj-lt"/>
              </a:rPr>
              <a:t>2- </a:t>
            </a:r>
            <a:r>
              <a:rPr lang="en-US" sz="3600" b="0" i="0" dirty="0">
                <a:solidFill>
                  <a:srgbClr val="191919"/>
                </a:solidFill>
                <a:effectLst/>
                <a:latin typeface="+mj-lt"/>
              </a:rPr>
              <a:t>B. </a:t>
            </a:r>
            <a:r>
              <a:rPr lang="en-US" sz="3600" b="0" i="0" dirty="0" err="1">
                <a:solidFill>
                  <a:srgbClr val="191919"/>
                </a:solidFill>
                <a:effectLst/>
                <a:latin typeface="+mj-lt"/>
              </a:rPr>
              <a:t>Adsul</a:t>
            </a:r>
            <a:r>
              <a:rPr lang="en-US" sz="3600" b="0" i="0" dirty="0">
                <a:solidFill>
                  <a:srgbClr val="191919"/>
                </a:solidFill>
                <a:effectLst/>
                <a:latin typeface="+mj-lt"/>
              </a:rPr>
              <a:t> and S. </a:t>
            </a:r>
            <a:r>
              <a:rPr lang="en-US" sz="3600" b="0" i="0" dirty="0" err="1">
                <a:solidFill>
                  <a:srgbClr val="191919"/>
                </a:solidFill>
                <a:effectLst/>
                <a:latin typeface="+mj-lt"/>
              </a:rPr>
              <a:t>Kosbatwar</a:t>
            </a:r>
            <a:r>
              <a:rPr lang="en-US" sz="3600" b="0" i="0" dirty="0">
                <a:solidFill>
                  <a:srgbClr val="191919"/>
                </a:solidFill>
                <a:effectLst/>
                <a:latin typeface="+mj-lt"/>
              </a:rPr>
              <a:t>. A novel approach for traceability &amp; detection of counterfeit medicines through blockchain. Technical Report 2539, </a:t>
            </a:r>
            <a:r>
              <a:rPr lang="en-US" sz="3600" b="0" i="0" dirty="0" err="1">
                <a:solidFill>
                  <a:srgbClr val="191919"/>
                </a:solidFill>
                <a:effectLst/>
                <a:latin typeface="+mj-lt"/>
              </a:rPr>
              <a:t>EasyChair</a:t>
            </a:r>
            <a:r>
              <a:rPr lang="en-US" sz="3600" b="0" i="0" dirty="0">
                <a:solidFill>
                  <a:srgbClr val="191919"/>
                </a:solidFill>
                <a:effectLst/>
                <a:latin typeface="+mj-lt"/>
              </a:rPr>
              <a:t>, February 2020.</a:t>
            </a:r>
            <a:endParaRPr lang="en-US" sz="3600" dirty="0">
              <a:solidFill>
                <a:srgbClr val="191919"/>
              </a:solidFill>
              <a:effectLst/>
              <a:latin typeface="+mj-lt"/>
            </a:endParaRPr>
          </a:p>
          <a:p>
            <a:pPr algn="just"/>
            <a:r>
              <a:rPr lang="en-US" sz="3600" b="1" dirty="0">
                <a:solidFill>
                  <a:srgbClr val="191919"/>
                </a:solidFill>
                <a:latin typeface="+mj-lt"/>
              </a:rPr>
              <a:t>3-</a:t>
            </a:r>
            <a:r>
              <a:rPr lang="en-US" sz="3600" dirty="0">
                <a:solidFill>
                  <a:srgbClr val="191919"/>
                </a:solidFill>
                <a:latin typeface="+mj-lt"/>
              </a:rPr>
              <a:t> </a:t>
            </a:r>
            <a:r>
              <a:rPr lang="en-US" sz="3600" b="0" i="0" dirty="0">
                <a:solidFill>
                  <a:srgbClr val="191919"/>
                </a:solidFill>
                <a:effectLst/>
                <a:latin typeface="+mj-lt"/>
              </a:rPr>
              <a:t>G. </a:t>
            </a:r>
            <a:r>
              <a:rPr lang="en-US" sz="3600" b="0" i="0" dirty="0" err="1">
                <a:solidFill>
                  <a:srgbClr val="191919"/>
                </a:solidFill>
                <a:effectLst/>
                <a:latin typeface="+mj-lt"/>
              </a:rPr>
              <a:t>Blossey</a:t>
            </a:r>
            <a:r>
              <a:rPr lang="en-US" sz="3600" b="0" i="0" dirty="0">
                <a:solidFill>
                  <a:srgbClr val="191919"/>
                </a:solidFill>
                <a:effectLst/>
                <a:latin typeface="+mj-lt"/>
              </a:rPr>
              <a:t>, J. Eisenhardt, and G. Hahn. Blockchain technology in supply chain management: an application perspective. In Proc. of the 52nd Hawaii International Conference on System Sciences (HICSS’19), Hawaii, USA, January 2019.</a:t>
            </a:r>
            <a:endParaRPr lang="en-US" sz="3600" dirty="0">
              <a:solidFill>
                <a:srgbClr val="191919"/>
              </a:solidFill>
              <a:effectLst/>
              <a:latin typeface="+mj-lt"/>
            </a:endParaRPr>
          </a:p>
        </p:txBody>
      </p:sp>
      <p:sp>
        <p:nvSpPr>
          <p:cNvPr id="57" name="TextBox 56">
            <a:extLst>
              <a:ext uri="{FF2B5EF4-FFF2-40B4-BE49-F238E27FC236}">
                <a16:creationId xmlns:a16="http://schemas.microsoft.com/office/drawing/2014/main" id="{992CC346-56CD-4384-BB14-A915BC781C78}"/>
              </a:ext>
            </a:extLst>
          </p:cNvPr>
          <p:cNvSpPr txBox="1"/>
          <p:nvPr/>
        </p:nvSpPr>
        <p:spPr>
          <a:xfrm>
            <a:off x="17437228" y="36678486"/>
            <a:ext cx="14525194" cy="923330"/>
          </a:xfrm>
          <a:prstGeom prst="rect">
            <a:avLst/>
          </a:prstGeom>
          <a:noFill/>
        </p:spPr>
        <p:txBody>
          <a:bodyPr wrap="square" rtlCol="0">
            <a:spAutoFit/>
          </a:bodyPr>
          <a:lstStyle>
            <a:defPPr>
              <a:defRPr kern="1200"/>
            </a:defPPr>
          </a:lstStyle>
          <a:p>
            <a:r>
              <a:rPr lang="en-US" sz="5400" b="1" dirty="0">
                <a:solidFill>
                  <a:srgbClr val="5271FF"/>
                </a:solidFill>
              </a:rPr>
              <a:t>R</a:t>
            </a:r>
            <a:r>
              <a:rPr lang="en-US" sz="5400" b="1" i="0" dirty="0">
                <a:solidFill>
                  <a:srgbClr val="5271FF"/>
                </a:solidFill>
                <a:effectLst/>
              </a:rPr>
              <a:t>eference</a:t>
            </a:r>
            <a:endParaRPr lang="en-US" sz="7200" dirty="0">
              <a:solidFill>
                <a:srgbClr val="235078"/>
              </a:solidFill>
              <a:latin typeface="Libre Baskerville" panose="02000000000000000000" pitchFamily="2" charset="0"/>
            </a:endParaRPr>
          </a:p>
        </p:txBody>
      </p:sp>
      <p:sp>
        <p:nvSpPr>
          <p:cNvPr id="58" name="TextBox 57">
            <a:extLst>
              <a:ext uri="{FF2B5EF4-FFF2-40B4-BE49-F238E27FC236}">
                <a16:creationId xmlns:a16="http://schemas.microsoft.com/office/drawing/2014/main" id="{E3DA8D0E-1298-4193-913A-0FE766B77D13}"/>
              </a:ext>
            </a:extLst>
          </p:cNvPr>
          <p:cNvSpPr txBox="1"/>
          <p:nvPr/>
        </p:nvSpPr>
        <p:spPr>
          <a:xfrm>
            <a:off x="17346328" y="24428936"/>
            <a:ext cx="14525194" cy="3785652"/>
          </a:xfrm>
          <a:prstGeom prst="rect">
            <a:avLst/>
          </a:prstGeom>
          <a:noFill/>
        </p:spPr>
        <p:txBody>
          <a:bodyPr wrap="square" rtlCol="0">
            <a:spAutoFit/>
          </a:bodyPr>
          <a:lstStyle>
            <a:defPPr>
              <a:defRPr kern="1200"/>
            </a:defPPr>
          </a:lstStyle>
          <a:p>
            <a:pPr algn="just"/>
            <a:r>
              <a:rPr lang="en-US" sz="4000" b="0" i="0" dirty="0">
                <a:solidFill>
                  <a:srgbClr val="191919"/>
                </a:solidFill>
                <a:effectLst/>
                <a:latin typeface="+mj-lt"/>
              </a:rPr>
              <a:t>Designing a product identification system that utilizes Blockchain technology in order to:</a:t>
            </a:r>
            <a:endParaRPr lang="en-US" sz="4000" dirty="0">
              <a:solidFill>
                <a:srgbClr val="191919"/>
              </a:solidFill>
              <a:effectLst/>
              <a:latin typeface="+mj-lt"/>
            </a:endParaRPr>
          </a:p>
          <a:p>
            <a:pPr algn="just">
              <a:buFont typeface="Arial" panose="020B0604020202020204" pitchFamily="34" charset="0"/>
              <a:buChar char="•"/>
            </a:pPr>
            <a:r>
              <a:rPr lang="en-US" sz="4000" b="0" i="0" dirty="0">
                <a:solidFill>
                  <a:srgbClr val="191919"/>
                </a:solidFill>
                <a:effectLst/>
                <a:latin typeface="+mj-lt"/>
              </a:rPr>
              <a:t> Design a system that prevents the purchase of counterfeit products</a:t>
            </a:r>
            <a:endParaRPr lang="en-US" sz="4000" dirty="0">
              <a:latin typeface="+mj-lt"/>
            </a:endParaRPr>
          </a:p>
          <a:p>
            <a:pPr algn="just">
              <a:buFont typeface="Arial" panose="020B0604020202020204" pitchFamily="34" charset="0"/>
              <a:buChar char="•"/>
            </a:pPr>
            <a:r>
              <a:rPr lang="en-US" sz="4000" b="0" i="0" dirty="0">
                <a:solidFill>
                  <a:srgbClr val="191919"/>
                </a:solidFill>
                <a:effectLst/>
                <a:latin typeface="+mj-lt"/>
              </a:rPr>
              <a:t> Secure product details via a QR code.</a:t>
            </a:r>
            <a:endParaRPr lang="en-US" sz="4000" dirty="0">
              <a:latin typeface="+mj-lt"/>
            </a:endParaRPr>
          </a:p>
          <a:p>
            <a:pPr algn="just">
              <a:buFont typeface="Arial" panose="020B0604020202020204" pitchFamily="34" charset="0"/>
              <a:buChar char="•"/>
            </a:pPr>
            <a:r>
              <a:rPr lang="en-US" sz="4000" b="0" i="0" dirty="0">
                <a:solidFill>
                  <a:srgbClr val="191919"/>
                </a:solidFill>
                <a:effectLst/>
                <a:latin typeface="+mj-lt"/>
              </a:rPr>
              <a:t> Helping companies in identifying the products that are being duplicated or faked</a:t>
            </a:r>
            <a:endParaRPr lang="en-US" sz="4000" dirty="0">
              <a:latin typeface="+mj-lt"/>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17173409" y="23428960"/>
            <a:ext cx="14525194" cy="1938992"/>
          </a:xfrm>
          <a:prstGeom prst="rect">
            <a:avLst/>
          </a:prstGeom>
          <a:noFill/>
        </p:spPr>
        <p:txBody>
          <a:bodyPr wrap="square" rtlCol="0">
            <a:spAutoFit/>
          </a:bodyPr>
          <a:lstStyle>
            <a:defPPr>
              <a:defRPr kern="1200"/>
            </a:defPPr>
          </a:lstStyle>
          <a:p>
            <a:r>
              <a:rPr lang="en-US" sz="6000" b="1" i="0" dirty="0">
                <a:solidFill>
                  <a:srgbClr val="5271FF"/>
                </a:solidFill>
                <a:effectLst/>
              </a:rPr>
              <a:t>Results</a:t>
            </a:r>
            <a:endParaRPr lang="en-US" sz="8800" dirty="0">
              <a:solidFill>
                <a:srgbClr val="235078"/>
              </a:solidFill>
              <a:latin typeface="Libre Baskerville" panose="02000000000000000000" pitchFamily="2" charset="0"/>
            </a:endParaRPr>
          </a:p>
          <a:p>
            <a:endParaRPr lang="en-US" sz="6000" dirty="0">
              <a:solidFill>
                <a:srgbClr val="235078"/>
              </a:solidFill>
              <a:latin typeface="Libre Baskerville" panose="02000000000000000000" pitchFamily="2" charset="0"/>
            </a:endParaRPr>
          </a:p>
        </p:txBody>
      </p:sp>
      <p:sp>
        <p:nvSpPr>
          <p:cNvPr id="60" name="TextBox 59">
            <a:extLst>
              <a:ext uri="{FF2B5EF4-FFF2-40B4-BE49-F238E27FC236}">
                <a16:creationId xmlns:a16="http://schemas.microsoft.com/office/drawing/2014/main" id="{22B0201C-B275-4172-AE5F-42B6EA405F41}"/>
              </a:ext>
            </a:extLst>
          </p:cNvPr>
          <p:cNvSpPr txBox="1"/>
          <p:nvPr/>
        </p:nvSpPr>
        <p:spPr>
          <a:xfrm>
            <a:off x="17437228" y="30440454"/>
            <a:ext cx="14525194" cy="5150101"/>
          </a:xfrm>
          <a:prstGeom prst="rect">
            <a:avLst/>
          </a:prstGeom>
          <a:noFill/>
        </p:spPr>
        <p:txBody>
          <a:bodyPr wrap="square" rtlCol="0">
            <a:spAutoFit/>
          </a:bodyPr>
          <a:lstStyle>
            <a:defPPr>
              <a:defRPr kern="1200"/>
            </a:defPPr>
          </a:lstStyle>
          <a:p>
            <a:pPr algn="just"/>
            <a:r>
              <a:rPr lang="en-US" sz="3600" b="0" i="0" dirty="0">
                <a:solidFill>
                  <a:srgbClr val="191919"/>
                </a:solidFill>
                <a:effectLst/>
              </a:rPr>
              <a:t>The paper proposes a blockchain-based supply chain, Block-Supply, that can detect and prevent attacks such as modification, cloning, and tag reapplication. The system tracks products without a centralized managing server. The paper presents a new decentralized consensus protocol that utilizes anonymous dynamic mapping and randomness to protect against attacks by powerful adversaries. The protocol randomly employs a different set of validators on every block proposal, making it scalable for large networks while maintaining a satisfactory level of security. Simulations show the effectiveness of the protocol with a relatively small number of validators.</a:t>
            </a:r>
            <a:endParaRPr lang="en-US" sz="360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17437228" y="29517124"/>
            <a:ext cx="14525194" cy="923330"/>
          </a:xfrm>
          <a:prstGeom prst="rect">
            <a:avLst/>
          </a:prstGeom>
          <a:noFill/>
        </p:spPr>
        <p:txBody>
          <a:bodyPr wrap="square" rtlCol="0">
            <a:spAutoFit/>
          </a:bodyPr>
          <a:lstStyle>
            <a:defPPr>
              <a:defRPr kern="1200"/>
            </a:defPPr>
          </a:lstStyle>
          <a:p>
            <a:r>
              <a:rPr lang="en-US" sz="5400" b="1" i="0" dirty="0">
                <a:solidFill>
                  <a:srgbClr val="5271FF"/>
                </a:solidFill>
                <a:effectLst/>
              </a:rPr>
              <a:t>Conclusion</a:t>
            </a:r>
            <a:endParaRPr lang="en-US" sz="6600" dirty="0">
              <a:solidFill>
                <a:srgbClr val="235078"/>
              </a:solidFill>
              <a:latin typeface="Libre Baskerville" panose="02000000000000000000" pitchFamily="2" charset="0"/>
            </a:endParaRPr>
          </a:p>
        </p:txBody>
      </p:sp>
      <p:sp>
        <p:nvSpPr>
          <p:cNvPr id="62" name="TextBox 61">
            <a:extLst>
              <a:ext uri="{FF2B5EF4-FFF2-40B4-BE49-F238E27FC236}">
                <a16:creationId xmlns:a16="http://schemas.microsoft.com/office/drawing/2014/main" id="{A067F8A1-EE95-4354-8E2F-952A6BBDBFFC}"/>
              </a:ext>
            </a:extLst>
          </p:cNvPr>
          <p:cNvSpPr txBox="1"/>
          <p:nvPr/>
        </p:nvSpPr>
        <p:spPr>
          <a:xfrm>
            <a:off x="1286575" y="8072992"/>
            <a:ext cx="14376937" cy="8402300"/>
          </a:xfrm>
          <a:prstGeom prst="rect">
            <a:avLst/>
          </a:prstGeom>
          <a:noFill/>
        </p:spPr>
        <p:txBody>
          <a:bodyPr wrap="square" rtlCol="0">
            <a:spAutoFit/>
          </a:bodyPr>
          <a:lstStyle>
            <a:defPPr>
              <a:defRPr kern="1200"/>
            </a:defPPr>
          </a:lstStyle>
          <a:p>
            <a:pPr algn="just"/>
            <a:r>
              <a:rPr lang="en-US" sz="3600" b="0" i="0" dirty="0">
                <a:effectLst/>
                <a:latin typeface="+mj-lt"/>
              </a:rPr>
              <a:t>Since the invention of Blockchain technology in 2008, it has been used in many domains to ensure high security and reliability of data, like from the use of Bitcoin to BaaS (Blockchain as a Service) which is a new blockchain trend and a sort of cloud-based network for organizations in the business of building blockchain-based applications.</a:t>
            </a:r>
            <a:endParaRPr lang="en-US" sz="3600" dirty="0">
              <a:effectLst/>
              <a:latin typeface="+mj-lt"/>
            </a:endParaRPr>
          </a:p>
          <a:p>
            <a:pPr algn="just"/>
            <a:r>
              <a:rPr lang="en-US" sz="3600" b="0" i="0" dirty="0">
                <a:effectLst/>
                <a:latin typeface="+mj-lt"/>
              </a:rPr>
              <a:t>This paper implements the combined approach of the decentralized Blockchain technology and the Supply Chain to establish that the end-users in a supply chain does not completely rely on the trader to establish that the product is counterfeited or not and this can be done by authenticating the product at every stage in the Supply Chain who will be responsible for assuring the quality of products.</a:t>
            </a:r>
            <a:endParaRPr lang="en-US" sz="3600" dirty="0">
              <a:effectLst/>
              <a:latin typeface="+mj-lt"/>
            </a:endParaRPr>
          </a:p>
          <a:p>
            <a:pPr algn="just"/>
            <a:r>
              <a:rPr lang="en-US" sz="3600" b="0" i="0" dirty="0">
                <a:effectLst/>
                <a:latin typeface="+mj-lt"/>
              </a:rPr>
              <a:t>Furthermore, using this combined technical approach can considerably lower the cost of product quality assurance and this proposed system will track the authenticity of the product from its origin from the manufacturer to the end-user as well.</a:t>
            </a:r>
            <a:endParaRPr lang="en-US" sz="3600" dirty="0">
              <a:effectLst/>
              <a:latin typeface="+mj-lt"/>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1242329" y="6732797"/>
            <a:ext cx="14525194" cy="1015663"/>
          </a:xfrm>
          <a:prstGeom prst="rect">
            <a:avLst/>
          </a:prstGeom>
          <a:noFill/>
        </p:spPr>
        <p:txBody>
          <a:bodyPr wrap="square" rtlCol="0">
            <a:spAutoFit/>
          </a:bodyPr>
          <a:lstStyle>
            <a:defPPr>
              <a:defRPr kern="1200"/>
            </a:defPPr>
          </a:lstStyle>
          <a:p>
            <a:r>
              <a:rPr lang="en-US" sz="6000" b="1" i="0" dirty="0">
                <a:solidFill>
                  <a:srgbClr val="5271FF"/>
                </a:solidFill>
                <a:effectLst/>
              </a:rPr>
              <a:t> Abstract</a:t>
            </a:r>
            <a:endParaRPr lang="en-US" sz="7200" b="1" dirty="0">
              <a:solidFill>
                <a:srgbClr val="5271FF"/>
              </a:solidFill>
              <a:latin typeface="Libre Baskerville" panose="02000000000000000000" pitchFamily="2" charset="0"/>
            </a:endParaRPr>
          </a:p>
        </p:txBody>
      </p:sp>
      <p:pic>
        <p:nvPicPr>
          <p:cNvPr id="2" name="Picture 1">
            <a:extLst>
              <a:ext uri="{FF2B5EF4-FFF2-40B4-BE49-F238E27FC236}">
                <a16:creationId xmlns:a16="http://schemas.microsoft.com/office/drawing/2014/main" id="{30924C2C-F6DE-3351-0EAC-E2371DB2B0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329" y="682528"/>
            <a:ext cx="4518075" cy="3965672"/>
          </a:xfrm>
          <a:prstGeom prst="rect">
            <a:avLst/>
          </a:prstGeom>
          <a:noFill/>
          <a:ln>
            <a:noFill/>
          </a:ln>
        </p:spPr>
      </p:pic>
      <p:sp>
        <p:nvSpPr>
          <p:cNvPr id="7" name="Rectangle 6">
            <a:extLst>
              <a:ext uri="{FF2B5EF4-FFF2-40B4-BE49-F238E27FC236}">
                <a16:creationId xmlns:a16="http://schemas.microsoft.com/office/drawing/2014/main" id="{12C368F2-2ED4-C889-F021-2D38CF81E689}"/>
              </a:ext>
            </a:extLst>
          </p:cNvPr>
          <p:cNvSpPr/>
          <p:nvPr/>
        </p:nvSpPr>
        <p:spPr>
          <a:xfrm>
            <a:off x="955978" y="25116109"/>
            <a:ext cx="15216870" cy="1801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9" name="TextBox 8">
            <a:extLst>
              <a:ext uri="{FF2B5EF4-FFF2-40B4-BE49-F238E27FC236}">
                <a16:creationId xmlns:a16="http://schemas.microsoft.com/office/drawing/2014/main" id="{CCAE8215-733D-21CB-A131-6EE55CD9A9AA}"/>
              </a:ext>
            </a:extLst>
          </p:cNvPr>
          <p:cNvSpPr txBox="1"/>
          <p:nvPr/>
        </p:nvSpPr>
        <p:spPr>
          <a:xfrm>
            <a:off x="1227089" y="25731414"/>
            <a:ext cx="14525194" cy="1015663"/>
          </a:xfrm>
          <a:prstGeom prst="rect">
            <a:avLst/>
          </a:prstGeom>
          <a:noFill/>
        </p:spPr>
        <p:txBody>
          <a:bodyPr wrap="square" rtlCol="0">
            <a:spAutoFit/>
          </a:bodyPr>
          <a:lstStyle>
            <a:defPPr>
              <a:defRPr kern="1200"/>
            </a:defPPr>
          </a:lstStyle>
          <a:p>
            <a:r>
              <a:rPr lang="en-US" sz="6000" b="1" i="0" dirty="0">
                <a:solidFill>
                  <a:srgbClr val="5271FF"/>
                </a:solidFill>
                <a:effectLst/>
              </a:rPr>
              <a:t>Methodology</a:t>
            </a:r>
            <a:endParaRPr lang="en-US" sz="11500" dirty="0">
              <a:solidFill>
                <a:srgbClr val="235078"/>
              </a:solidFill>
              <a:latin typeface="Libre Baskerville" panose="02000000000000000000" pitchFamily="2" charset="0"/>
            </a:endParaRPr>
          </a:p>
        </p:txBody>
      </p:sp>
      <p:sp>
        <p:nvSpPr>
          <p:cNvPr id="11" name="TextBox 10">
            <a:extLst>
              <a:ext uri="{FF2B5EF4-FFF2-40B4-BE49-F238E27FC236}">
                <a16:creationId xmlns:a16="http://schemas.microsoft.com/office/drawing/2014/main" id="{F1DB24AD-54D2-B95C-5CAD-B0EAF8450209}"/>
              </a:ext>
            </a:extLst>
          </p:cNvPr>
          <p:cNvSpPr txBox="1"/>
          <p:nvPr/>
        </p:nvSpPr>
        <p:spPr>
          <a:xfrm>
            <a:off x="1286575" y="27007425"/>
            <a:ext cx="14525195" cy="15250329"/>
          </a:xfrm>
          <a:prstGeom prst="rect">
            <a:avLst/>
          </a:prstGeom>
          <a:noFill/>
        </p:spPr>
        <p:txBody>
          <a:bodyPr wrap="square" rtlCol="0">
            <a:spAutoFit/>
          </a:bodyPr>
          <a:lstStyle>
            <a:defPPr>
              <a:defRPr kern="1200"/>
            </a:defPPr>
          </a:lstStyle>
          <a:p>
            <a:pPr algn="justLow">
              <a:spcBef>
                <a:spcPts val="0"/>
              </a:spcBef>
              <a:spcAft>
                <a:spcPts val="3000"/>
              </a:spcAft>
            </a:pPr>
            <a:r>
              <a:rPr lang="en-US" sz="3600" b="0" i="0" dirty="0">
                <a:solidFill>
                  <a:srgbClr val="191919"/>
                </a:solidFill>
                <a:effectLst/>
                <a:latin typeface="+mj-lt"/>
              </a:rPr>
              <a:t>Counterfeiting is a major issue that affects a wide range of industries, including luxury goods, pharmaceuticals, and electronics. Counterfeit products not only undermine brand reputation but also pose a significant danger to consumers. To combat this problem, blockchain technology can be used to ensure that only genuine products are sold to consumers. Here are five steps that can be taken to identify fake products using blockchain methodology:</a:t>
            </a:r>
          </a:p>
          <a:p>
            <a:pPr algn="justLow">
              <a:spcAft>
                <a:spcPts val="1200"/>
              </a:spcAft>
            </a:pPr>
            <a:r>
              <a:rPr lang="en-US" sz="3600" b="1" i="0" dirty="0">
                <a:solidFill>
                  <a:srgbClr val="191919"/>
                </a:solidFill>
                <a:effectLst/>
                <a:latin typeface="+mj-lt"/>
              </a:rPr>
              <a:t>1-</a:t>
            </a:r>
            <a:r>
              <a:rPr lang="en-US" sz="3600" b="0" i="0" dirty="0">
                <a:solidFill>
                  <a:srgbClr val="191919"/>
                </a:solidFill>
                <a:effectLst/>
                <a:latin typeface="+mj-lt"/>
              </a:rPr>
              <a:t> Assign a Unique Digital Identity to Each Product</a:t>
            </a:r>
          </a:p>
          <a:p>
            <a:pPr algn="justLow">
              <a:spcAft>
                <a:spcPts val="1200"/>
              </a:spcAft>
            </a:pPr>
            <a:r>
              <a:rPr lang="en-US" sz="3600" b="0" i="0" dirty="0">
                <a:solidFill>
                  <a:srgbClr val="191919"/>
                </a:solidFill>
                <a:effectLst/>
                <a:latin typeface="+mj-lt"/>
              </a:rPr>
              <a:t>Each product should have a unique digital identity that is stored on a blockchain ledger. This digital identity should contain information that is linked to the physical characteristics of the product, such as its serial number, manufacturing date, and location. This makes it difficult for counterfeiters to create fake products that mimic the original.</a:t>
            </a:r>
          </a:p>
          <a:p>
            <a:pPr algn="justLow">
              <a:spcAft>
                <a:spcPts val="1200"/>
              </a:spcAft>
            </a:pPr>
            <a:r>
              <a:rPr lang="en-US" sz="3600" b="1" i="0" dirty="0">
                <a:solidFill>
                  <a:srgbClr val="191919"/>
                </a:solidFill>
                <a:effectLst/>
                <a:latin typeface="+mj-lt"/>
              </a:rPr>
              <a:t>2</a:t>
            </a:r>
            <a:r>
              <a:rPr lang="en-US" sz="3600" b="1" dirty="0">
                <a:solidFill>
                  <a:srgbClr val="191919"/>
                </a:solidFill>
                <a:latin typeface="+mj-lt"/>
              </a:rPr>
              <a:t>-</a:t>
            </a:r>
            <a:r>
              <a:rPr lang="en-US" sz="3600" b="0" i="0" dirty="0">
                <a:solidFill>
                  <a:srgbClr val="191919"/>
                </a:solidFill>
                <a:effectLst/>
                <a:latin typeface="+mj-lt"/>
              </a:rPr>
              <a:t> Link the Digital Identity to the Physical Characteristics of the Product</a:t>
            </a:r>
          </a:p>
          <a:p>
            <a:pPr algn="justLow">
              <a:spcAft>
                <a:spcPts val="1200"/>
              </a:spcAft>
            </a:pPr>
            <a:r>
              <a:rPr lang="en-US" sz="3600" b="0" i="0" dirty="0">
                <a:solidFill>
                  <a:srgbClr val="191919"/>
                </a:solidFill>
                <a:effectLst/>
                <a:latin typeface="+mj-lt"/>
              </a:rPr>
              <a:t>The digital identity should be linked to the physical characteristics of the product in order to create a tamper-proof record of the product's history. This ensures that the product's authenticity can be verified at every stage of the supply chain.</a:t>
            </a:r>
          </a:p>
          <a:p>
            <a:pPr algn="justLow" rtl="0" eaLnBrk="0" fontAlgn="base" hangingPunct="0">
              <a:spcBef>
                <a:spcPts val="0"/>
              </a:spcBef>
              <a:spcAft>
                <a:spcPts val="1200"/>
              </a:spcAft>
            </a:pPr>
            <a:r>
              <a:rPr lang="en-US" sz="3600" b="1" dirty="0">
                <a:solidFill>
                  <a:srgbClr val="191919"/>
                </a:solidFill>
                <a:latin typeface="+mj-lt"/>
                <a:ea typeface="Arial" panose="020B0604020202020204" pitchFamily="34" charset="0"/>
                <a:cs typeface="Arial" panose="020B0604020202020204" pitchFamily="34" charset="0"/>
              </a:rPr>
              <a:t>3-</a:t>
            </a:r>
            <a:r>
              <a:rPr lang="en-US" sz="3600" b="0" i="0" kern="1200" dirty="0">
                <a:solidFill>
                  <a:srgbClr val="191919"/>
                </a:solidFill>
                <a:effectLst/>
                <a:latin typeface="+mj-lt"/>
                <a:ea typeface="Arial" panose="020B0604020202020204" pitchFamily="34" charset="0"/>
                <a:cs typeface="Arial" panose="020B0604020202020204" pitchFamily="34" charset="0"/>
              </a:rPr>
              <a:t> Upload Information about the Product's Journey to the Blockchain</a:t>
            </a:r>
            <a:endParaRPr lang="en-US" sz="5400" dirty="0">
              <a:effectLst/>
              <a:latin typeface="+mj-lt"/>
            </a:endParaRPr>
          </a:p>
          <a:p>
            <a:pPr algn="justLow" rtl="0" eaLnBrk="0" fontAlgn="base" hangingPunct="0">
              <a:spcBef>
                <a:spcPts val="0"/>
              </a:spcBef>
              <a:spcAft>
                <a:spcPts val="1200"/>
              </a:spcAft>
            </a:pPr>
            <a:r>
              <a:rPr lang="en-US" sz="3600" b="0" i="0" kern="1200" dirty="0">
                <a:solidFill>
                  <a:srgbClr val="191919"/>
                </a:solidFill>
                <a:effectLst/>
                <a:latin typeface="+mj-lt"/>
                <a:ea typeface="Arial" panose="020B0604020202020204" pitchFamily="34" charset="0"/>
                <a:cs typeface="Arial" panose="020B0604020202020204" pitchFamily="34" charset="0"/>
              </a:rPr>
              <a:t>Manufacturers and other authorized parties can upload information about the product's journey through the supply chain to the blockchain. This creates a transparent and immutable record of the product's history, making it easy to track the movement of products from the point of manufacture to the point of sale.</a:t>
            </a:r>
            <a:endParaRPr lang="en-US" sz="5400" dirty="0">
              <a:effectLst/>
              <a:latin typeface="+mj-lt"/>
            </a:endParaRPr>
          </a:p>
          <a:p>
            <a:pPr algn="justLow">
              <a:spcAft>
                <a:spcPts val="1200"/>
              </a:spcAft>
            </a:pPr>
            <a:endParaRPr lang="en-US" sz="3600" b="0" i="0" dirty="0">
              <a:solidFill>
                <a:srgbClr val="191919"/>
              </a:solidFill>
              <a:effectLst/>
              <a:latin typeface="+mj-lt"/>
            </a:endParaRPr>
          </a:p>
        </p:txBody>
      </p:sp>
      <p:sp>
        <p:nvSpPr>
          <p:cNvPr id="13" name="Rectangle 12">
            <a:extLst>
              <a:ext uri="{FF2B5EF4-FFF2-40B4-BE49-F238E27FC236}">
                <a16:creationId xmlns:a16="http://schemas.microsoft.com/office/drawing/2014/main" id="{D9E1CB8F-A8AB-104B-74BD-FF455D27DC14}"/>
              </a:ext>
            </a:extLst>
          </p:cNvPr>
          <p:cNvSpPr/>
          <p:nvPr/>
        </p:nvSpPr>
        <p:spPr>
          <a:xfrm>
            <a:off x="16939530" y="6248402"/>
            <a:ext cx="15216870" cy="1630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pic>
        <p:nvPicPr>
          <p:cNvPr id="15" name="Picture 14" descr="A red and black triangle with a black exclamation mark&#10;&#10;Description automatically generated with medium confidence">
            <a:extLst>
              <a:ext uri="{FF2B5EF4-FFF2-40B4-BE49-F238E27FC236}">
                <a16:creationId xmlns:a16="http://schemas.microsoft.com/office/drawing/2014/main" id="{11CB7223-39F6-C2D8-4233-292FB59C0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6079" y="11738733"/>
            <a:ext cx="4572000" cy="4572000"/>
          </a:xfrm>
          <a:prstGeom prst="rect">
            <a:avLst/>
          </a:prstGeom>
        </p:spPr>
      </p:pic>
      <p:sp>
        <p:nvSpPr>
          <p:cNvPr id="18" name="TextBox 17">
            <a:extLst>
              <a:ext uri="{FF2B5EF4-FFF2-40B4-BE49-F238E27FC236}">
                <a16:creationId xmlns:a16="http://schemas.microsoft.com/office/drawing/2014/main" id="{A5E98947-A843-D287-256A-9B602B52BB60}"/>
              </a:ext>
            </a:extLst>
          </p:cNvPr>
          <p:cNvSpPr txBox="1"/>
          <p:nvPr/>
        </p:nvSpPr>
        <p:spPr>
          <a:xfrm>
            <a:off x="17285368" y="6493670"/>
            <a:ext cx="14525195" cy="15481161"/>
          </a:xfrm>
          <a:prstGeom prst="rect">
            <a:avLst/>
          </a:prstGeom>
          <a:noFill/>
        </p:spPr>
        <p:txBody>
          <a:bodyPr wrap="square" rtlCol="0">
            <a:spAutoFit/>
          </a:bodyPr>
          <a:lstStyle>
            <a:defPPr>
              <a:defRPr kern="1200"/>
            </a:defPPr>
          </a:lstStyle>
          <a:p>
            <a:pPr algn="justLow" rtl="0" eaLnBrk="0" fontAlgn="base" hangingPunct="0">
              <a:spcBef>
                <a:spcPts val="0"/>
              </a:spcBef>
              <a:spcAft>
                <a:spcPts val="1200"/>
              </a:spcAft>
            </a:pPr>
            <a:endParaRPr lang="en-US" sz="4000" b="0" i="0" kern="1200" dirty="0">
              <a:solidFill>
                <a:srgbClr val="191919"/>
              </a:solidFill>
              <a:effectLst/>
              <a:latin typeface="+mj-lt"/>
              <a:ea typeface="Arial" panose="020B0604020202020204" pitchFamily="34" charset="0"/>
              <a:cs typeface="Arial" panose="020B0604020202020204" pitchFamily="34" charset="0"/>
            </a:endParaRPr>
          </a:p>
          <a:p>
            <a:pPr algn="justLow" rtl="0" eaLnBrk="0" fontAlgn="base" hangingPunct="0">
              <a:spcBef>
                <a:spcPts val="0"/>
              </a:spcBef>
              <a:spcAft>
                <a:spcPts val="1200"/>
              </a:spcAft>
            </a:pPr>
            <a:endParaRPr lang="en-US" sz="4000" b="0" i="0" kern="1200" dirty="0">
              <a:solidFill>
                <a:srgbClr val="191919"/>
              </a:solidFill>
              <a:effectLst/>
              <a:latin typeface="+mj-lt"/>
              <a:ea typeface="Arial" panose="020B0604020202020204" pitchFamily="34" charset="0"/>
              <a:cs typeface="Arial" panose="020B0604020202020204" pitchFamily="34" charset="0"/>
            </a:endParaRPr>
          </a:p>
          <a:p>
            <a:pPr algn="justLow" rtl="0" eaLnBrk="0" fontAlgn="base" hangingPunct="0">
              <a:spcBef>
                <a:spcPts val="0"/>
              </a:spcBef>
              <a:spcAft>
                <a:spcPts val="1200"/>
              </a:spcAft>
            </a:pPr>
            <a:r>
              <a:rPr lang="en-US" sz="4000" b="1" i="0" kern="1200" dirty="0">
                <a:solidFill>
                  <a:srgbClr val="191919"/>
                </a:solidFill>
                <a:effectLst/>
                <a:latin typeface="+mj-lt"/>
                <a:ea typeface="Arial" panose="020B0604020202020204" pitchFamily="34" charset="0"/>
                <a:cs typeface="Arial" panose="020B0604020202020204" pitchFamily="34" charset="0"/>
              </a:rPr>
              <a:t>4-</a:t>
            </a:r>
            <a:r>
              <a:rPr lang="en-US" sz="4000" b="0" i="0" kern="1200" dirty="0">
                <a:solidFill>
                  <a:srgbClr val="191919"/>
                </a:solidFill>
                <a:effectLst/>
                <a:latin typeface="+mj-lt"/>
                <a:ea typeface="Arial" panose="020B0604020202020204" pitchFamily="34" charset="0"/>
                <a:cs typeface="Arial" panose="020B0604020202020204" pitchFamily="34" charset="0"/>
              </a:rPr>
              <a:t> Use a Smartphone App to Verify the Product's Authenticity</a:t>
            </a:r>
            <a:endParaRPr lang="en-US" sz="6000" dirty="0">
              <a:effectLst/>
              <a:latin typeface="+mj-lt"/>
            </a:endParaRPr>
          </a:p>
          <a:p>
            <a:pPr algn="justLow" rtl="0" eaLnBrk="0" fontAlgn="base" hangingPunct="0">
              <a:spcBef>
                <a:spcPts val="0"/>
              </a:spcBef>
              <a:spcAft>
                <a:spcPts val="1200"/>
              </a:spcAft>
            </a:pPr>
            <a:r>
              <a:rPr lang="en-US" sz="4000" b="0" i="0" kern="1200" dirty="0">
                <a:solidFill>
                  <a:srgbClr val="191919"/>
                </a:solidFill>
                <a:effectLst/>
                <a:latin typeface="+mj-lt"/>
                <a:ea typeface="Arial" panose="020B0604020202020204" pitchFamily="34" charset="0"/>
                <a:cs typeface="Arial" panose="020B0604020202020204" pitchFamily="34" charset="0"/>
              </a:rPr>
              <a:t>Consumers can use a smartphone app to scan the product's digital identity and verify its authenticity. This provides consumers with an easy and reliable way to check the authenticity of a product before making a purchase.</a:t>
            </a:r>
          </a:p>
          <a:p>
            <a:pPr algn="justLow" rtl="0" eaLnBrk="0" fontAlgn="base" hangingPunct="0">
              <a:spcBef>
                <a:spcPts val="0"/>
              </a:spcBef>
              <a:spcAft>
                <a:spcPts val="1200"/>
              </a:spcAft>
            </a:pPr>
            <a:endParaRPr lang="en-US" sz="6000" dirty="0">
              <a:effectLst/>
              <a:latin typeface="+mj-lt"/>
            </a:endParaRPr>
          </a:p>
          <a:p>
            <a:pPr algn="justLow" rtl="0" eaLnBrk="0" fontAlgn="base" hangingPunct="0">
              <a:spcBef>
                <a:spcPts val="0"/>
              </a:spcBef>
              <a:spcAft>
                <a:spcPts val="1200"/>
              </a:spcAft>
            </a:pPr>
            <a:endParaRPr lang="en-US" sz="6000" dirty="0">
              <a:latin typeface="+mj-lt"/>
            </a:endParaRPr>
          </a:p>
          <a:p>
            <a:pPr algn="justLow" rtl="0" eaLnBrk="0" fontAlgn="base" hangingPunct="0">
              <a:spcBef>
                <a:spcPts val="0"/>
              </a:spcBef>
              <a:spcAft>
                <a:spcPts val="1200"/>
              </a:spcAft>
            </a:pPr>
            <a:endParaRPr lang="en-US" sz="6000" dirty="0">
              <a:effectLst/>
              <a:latin typeface="+mj-lt"/>
            </a:endParaRPr>
          </a:p>
          <a:p>
            <a:pPr algn="justLow" rtl="0" eaLnBrk="0" fontAlgn="base" hangingPunct="0">
              <a:spcBef>
                <a:spcPts val="0"/>
              </a:spcBef>
              <a:spcAft>
                <a:spcPts val="1200"/>
              </a:spcAft>
            </a:pPr>
            <a:endParaRPr lang="en-US" sz="6000" dirty="0">
              <a:latin typeface="+mj-lt"/>
            </a:endParaRPr>
          </a:p>
          <a:p>
            <a:pPr algn="justLow" rtl="0" eaLnBrk="0" fontAlgn="base" hangingPunct="0">
              <a:spcBef>
                <a:spcPts val="0"/>
              </a:spcBef>
              <a:spcAft>
                <a:spcPts val="1200"/>
              </a:spcAft>
            </a:pPr>
            <a:endParaRPr lang="en-US" sz="6000" dirty="0">
              <a:effectLst/>
              <a:latin typeface="+mj-lt"/>
            </a:endParaRPr>
          </a:p>
          <a:p>
            <a:pPr algn="justLow" rtl="0" eaLnBrk="0" fontAlgn="base" hangingPunct="0">
              <a:spcBef>
                <a:spcPts val="0"/>
              </a:spcBef>
              <a:spcAft>
                <a:spcPts val="1200"/>
              </a:spcAft>
            </a:pPr>
            <a:endParaRPr lang="en-US" sz="6000" dirty="0">
              <a:effectLst/>
              <a:latin typeface="+mj-lt"/>
            </a:endParaRPr>
          </a:p>
          <a:p>
            <a:pPr algn="justLow" rtl="0" eaLnBrk="0" fontAlgn="base" hangingPunct="0">
              <a:spcBef>
                <a:spcPts val="0"/>
              </a:spcBef>
              <a:spcAft>
                <a:spcPts val="1200"/>
              </a:spcAft>
            </a:pPr>
            <a:endParaRPr lang="en-US" sz="4000" b="1" i="0" kern="1200" dirty="0">
              <a:solidFill>
                <a:srgbClr val="191919"/>
              </a:solidFill>
              <a:effectLst/>
              <a:latin typeface="+mj-lt"/>
              <a:ea typeface="Arial" panose="020B0604020202020204" pitchFamily="34" charset="0"/>
              <a:cs typeface="Arial" panose="020B0604020202020204" pitchFamily="34" charset="0"/>
            </a:endParaRPr>
          </a:p>
          <a:p>
            <a:pPr algn="justLow" rtl="0" eaLnBrk="0" fontAlgn="base" hangingPunct="0">
              <a:spcBef>
                <a:spcPts val="0"/>
              </a:spcBef>
              <a:spcAft>
                <a:spcPts val="1200"/>
              </a:spcAft>
            </a:pPr>
            <a:r>
              <a:rPr lang="en-US" sz="4000" b="1" i="0" kern="1200" dirty="0">
                <a:solidFill>
                  <a:srgbClr val="191919"/>
                </a:solidFill>
                <a:effectLst/>
                <a:latin typeface="+mj-lt"/>
                <a:ea typeface="Arial" panose="020B0604020202020204" pitchFamily="34" charset="0"/>
                <a:cs typeface="Arial" panose="020B0604020202020204" pitchFamily="34" charset="0"/>
              </a:rPr>
              <a:t>5</a:t>
            </a:r>
            <a:r>
              <a:rPr lang="en-US" sz="4000" b="1" dirty="0">
                <a:solidFill>
                  <a:srgbClr val="191919"/>
                </a:solidFill>
                <a:latin typeface="+mj-lt"/>
                <a:ea typeface="Arial" panose="020B0604020202020204" pitchFamily="34" charset="0"/>
                <a:cs typeface="Arial" panose="020B0604020202020204" pitchFamily="34" charset="0"/>
              </a:rPr>
              <a:t>-</a:t>
            </a:r>
            <a:r>
              <a:rPr lang="en-US" sz="4000" b="0" i="0" kern="1200" dirty="0">
                <a:solidFill>
                  <a:srgbClr val="191919"/>
                </a:solidFill>
                <a:effectLst/>
                <a:latin typeface="+mj-lt"/>
                <a:ea typeface="Arial" panose="020B0604020202020204" pitchFamily="34" charset="0"/>
                <a:cs typeface="Arial" panose="020B0604020202020204" pitchFamily="34" charset="0"/>
              </a:rPr>
              <a:t> Trace the Origin of Fake Products using the Blockchain Record</a:t>
            </a:r>
            <a:endParaRPr lang="en-US" sz="6000" dirty="0">
              <a:effectLst/>
              <a:latin typeface="+mj-lt"/>
            </a:endParaRPr>
          </a:p>
          <a:p>
            <a:pPr algn="justLow" rtl="0" eaLnBrk="0" fontAlgn="base" hangingPunct="0">
              <a:spcBef>
                <a:spcPts val="0"/>
              </a:spcBef>
              <a:spcAft>
                <a:spcPts val="1200"/>
              </a:spcAft>
            </a:pPr>
            <a:r>
              <a:rPr lang="en-US" sz="4000" b="0" i="0" kern="1200" dirty="0">
                <a:solidFill>
                  <a:srgbClr val="191919"/>
                </a:solidFill>
                <a:effectLst/>
                <a:latin typeface="+mj-lt"/>
                <a:ea typeface="Arial" panose="020B0604020202020204" pitchFamily="34" charset="0"/>
                <a:cs typeface="Arial" panose="020B0604020202020204" pitchFamily="34" charset="0"/>
              </a:rPr>
              <a:t>If a fake product is identified, the blockchain record can be used to trace its origin and identify the parties responsible for its distribution. This helps to prevent the distribution of fake products and protect consumers from harm.</a:t>
            </a:r>
            <a:endParaRPr lang="en-US" sz="6000" dirty="0">
              <a:effectLst/>
              <a:latin typeface="+mj-lt"/>
            </a:endParaRPr>
          </a:p>
        </p:txBody>
      </p:sp>
      <p:pic>
        <p:nvPicPr>
          <p:cNvPr id="22" name="Picture 21" descr="A hand holding a phone with qr code&#10;&#10;Description automatically generated with medium confidence">
            <a:extLst>
              <a:ext uri="{FF2B5EF4-FFF2-40B4-BE49-F238E27FC236}">
                <a16:creationId xmlns:a16="http://schemas.microsoft.com/office/drawing/2014/main" id="{0ADE8C3D-077E-9913-0766-B0932185E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3675" y="12218656"/>
            <a:ext cx="5950548" cy="562699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3737</TotalTime>
  <Words>909</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YACgETiWKS8 0</vt:lpstr>
      <vt:lpstr>Times New Roman</vt:lpstr>
      <vt:lpstr>Libre Baskerville</vt:lpstr>
      <vt:lpstr>YADrv8McqlY 0</vt:lpstr>
      <vt:lpstr>Montserrat Light</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micheal farid</cp:lastModifiedBy>
  <cp:revision>303</cp:revision>
  <cp:lastPrinted>2006-11-15T16:04:57Z</cp:lastPrinted>
  <dcterms:modified xsi:type="dcterms:W3CDTF">2023-07-04T22:39:58Z</dcterms:modified>
  <cp:category>templates for scientific poster</cp:category>
</cp:coreProperties>
</file>