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</p:sldMasterIdLst>
  <p:notesMasterIdLst>
    <p:notesMasterId r:id="rId12"/>
  </p:notesMasterIdLst>
  <p:sldIdLst>
    <p:sldId id="256" r:id="rId3"/>
    <p:sldId id="257" r:id="rId4"/>
    <p:sldId id="266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r" initials="MF" lastIdx="0" clrIdx="0">
    <p:extLst>
      <p:ext uri="{19B8F6BF-5375-455C-9EA6-DF929625EA0E}">
        <p15:presenceInfo xmlns:p15="http://schemas.microsoft.com/office/powerpoint/2012/main" userId="c416a404ab23a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01A"/>
    <a:srgbClr val="0FAB7C"/>
    <a:srgbClr val="057954"/>
    <a:srgbClr val="232C41"/>
    <a:srgbClr val="BFB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3C7E5-CDA7-454F-BF31-0078E388445A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E554E5-24B3-4629-985E-5A2A88B09236}">
      <dgm:prSet phldrT="[Text]"/>
      <dgm:spPr>
        <a:solidFill>
          <a:srgbClr val="057954"/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B8813272-A3F8-4BF3-9821-2FDBEED8BE93}" type="parTrans" cxnId="{5684B145-3F01-4230-864F-6EB328448F2B}">
      <dgm:prSet/>
      <dgm:spPr/>
      <dgm:t>
        <a:bodyPr/>
        <a:lstStyle/>
        <a:p>
          <a:endParaRPr lang="en-US"/>
        </a:p>
      </dgm:t>
    </dgm:pt>
    <dgm:pt modelId="{DCAA43FC-6906-4F5A-9760-15CD3723E93C}" type="sibTrans" cxnId="{5684B145-3F01-4230-864F-6EB328448F2B}">
      <dgm:prSet/>
      <dgm:spPr/>
      <dgm:t>
        <a:bodyPr/>
        <a:lstStyle/>
        <a:p>
          <a:endParaRPr lang="en-US"/>
        </a:p>
      </dgm:t>
    </dgm:pt>
    <dgm:pt modelId="{5FF643F5-261A-4DD8-941F-B1012B96F22D}">
      <dgm:prSet phldrT="[Text]" custT="1"/>
      <dgm:spPr>
        <a:solidFill>
          <a:srgbClr val="0FAB7C">
            <a:alpha val="90000"/>
          </a:srgbClr>
        </a:solidFill>
      </dgm:spPr>
      <dgm:t>
        <a:bodyPr/>
        <a:lstStyle/>
        <a:p>
          <a:r>
            <a:rPr lang="en-US" sz="2400" dirty="0" smtClean="0"/>
            <a:t>Most Software Testing learns don</a:t>
          </a:r>
          <a:r>
            <a:rPr lang="ar-EG" sz="2400" dirty="0" smtClean="0"/>
            <a:t>’</a:t>
          </a:r>
          <a:r>
            <a:rPr lang="en-US" sz="2400" dirty="0" smtClean="0"/>
            <a:t>t get to Test a real, functioning website. they usually practice on theoretical examples or small parts of systems. </a:t>
          </a:r>
          <a:endParaRPr lang="en-US" sz="2400" dirty="0"/>
        </a:p>
      </dgm:t>
    </dgm:pt>
    <dgm:pt modelId="{12736D68-0D4D-421F-8F8B-30CA0C17AE74}" type="parTrans" cxnId="{5FFEA455-9124-45B1-A5A7-03EFAF89AB99}">
      <dgm:prSet/>
      <dgm:spPr/>
      <dgm:t>
        <a:bodyPr/>
        <a:lstStyle/>
        <a:p>
          <a:endParaRPr lang="en-US"/>
        </a:p>
      </dgm:t>
    </dgm:pt>
    <dgm:pt modelId="{42CF5E6D-553A-408E-A1A3-03C555F320DC}" type="sibTrans" cxnId="{5FFEA455-9124-45B1-A5A7-03EFAF89AB99}">
      <dgm:prSet/>
      <dgm:spPr/>
      <dgm:t>
        <a:bodyPr/>
        <a:lstStyle/>
        <a:p>
          <a:endParaRPr lang="en-US"/>
        </a:p>
      </dgm:t>
    </dgm:pt>
    <dgm:pt modelId="{CB8D7BB3-346F-45DE-859B-57FE37B3DD7E}">
      <dgm:prSet phldrT="[Text]"/>
      <dgm:spPr>
        <a:solidFill>
          <a:srgbClr val="057954"/>
        </a:solidFill>
      </dgm:spPr>
      <dgm:t>
        <a:bodyPr/>
        <a:lstStyle/>
        <a:p>
          <a:r>
            <a:rPr lang="en-US" dirty="0" smtClean="0"/>
            <a:t>Solution</a:t>
          </a:r>
          <a:endParaRPr lang="en-US" dirty="0"/>
        </a:p>
      </dgm:t>
    </dgm:pt>
    <dgm:pt modelId="{14978E24-7F4E-479C-A9AC-CDD63F841240}" type="parTrans" cxnId="{1C5329A8-71BA-4459-8231-B14A05BA45D7}">
      <dgm:prSet/>
      <dgm:spPr/>
      <dgm:t>
        <a:bodyPr/>
        <a:lstStyle/>
        <a:p>
          <a:endParaRPr lang="en-US"/>
        </a:p>
      </dgm:t>
    </dgm:pt>
    <dgm:pt modelId="{D01E3E08-B998-4101-8571-37F3C036ACD1}" type="sibTrans" cxnId="{1C5329A8-71BA-4459-8231-B14A05BA45D7}">
      <dgm:prSet/>
      <dgm:spPr/>
      <dgm:t>
        <a:bodyPr/>
        <a:lstStyle/>
        <a:p>
          <a:endParaRPr lang="en-US"/>
        </a:p>
      </dgm:t>
    </dgm:pt>
    <dgm:pt modelId="{D78B7F8F-FDCD-4C21-BF27-4DA0263BECF4}">
      <dgm:prSet phldrT="[Text]"/>
      <dgm:spPr>
        <a:solidFill>
          <a:srgbClr val="0FAB7C">
            <a:alpha val="90000"/>
          </a:srgbClr>
        </a:solidFill>
      </dgm:spPr>
      <dgm:t>
        <a:bodyPr/>
        <a:lstStyle/>
        <a:p>
          <a:r>
            <a:rPr lang="en-US" dirty="0" smtClean="0"/>
            <a:t>Our team worked as testers on Swag Labs, a ready-made demo website. We tested it full functionality using:</a:t>
          </a:r>
          <a:endParaRPr lang="en-US" dirty="0"/>
        </a:p>
      </dgm:t>
    </dgm:pt>
    <dgm:pt modelId="{CDEA9799-9EF6-4076-810D-0661BC767FD2}" type="parTrans" cxnId="{C6A2466F-262C-487E-AF91-44EF8591D4C5}">
      <dgm:prSet/>
      <dgm:spPr/>
      <dgm:t>
        <a:bodyPr/>
        <a:lstStyle/>
        <a:p>
          <a:endParaRPr lang="en-US"/>
        </a:p>
      </dgm:t>
    </dgm:pt>
    <dgm:pt modelId="{BAD74CE9-33D1-48F1-BBB4-D7260A0F3CB2}" type="sibTrans" cxnId="{C6A2466F-262C-487E-AF91-44EF8591D4C5}">
      <dgm:prSet/>
      <dgm:spPr/>
      <dgm:t>
        <a:bodyPr/>
        <a:lstStyle/>
        <a:p>
          <a:endParaRPr lang="en-US"/>
        </a:p>
      </dgm:t>
    </dgm:pt>
    <dgm:pt modelId="{E156CE1B-6235-4F06-B078-E3327DD67419}">
      <dgm:prSet phldrT="[Text]"/>
      <dgm:spPr>
        <a:solidFill>
          <a:srgbClr val="057954"/>
        </a:solidFill>
      </dgm:spPr>
      <dgm:t>
        <a:bodyPr/>
        <a:lstStyle/>
        <a:p>
          <a:r>
            <a:rPr lang="en-US" dirty="0" smtClean="0"/>
            <a:t>Unique Value Proposition</a:t>
          </a:r>
          <a:endParaRPr lang="en-US" dirty="0"/>
        </a:p>
      </dgm:t>
    </dgm:pt>
    <dgm:pt modelId="{2B56869E-8DF5-46AD-8C7A-E33C4C519728}" type="parTrans" cxnId="{6EB42000-F0A6-4BF7-89C4-9034B79C7C27}">
      <dgm:prSet/>
      <dgm:spPr/>
      <dgm:t>
        <a:bodyPr/>
        <a:lstStyle/>
        <a:p>
          <a:endParaRPr lang="en-US"/>
        </a:p>
      </dgm:t>
    </dgm:pt>
    <dgm:pt modelId="{4C5FD6C0-6B5B-4B39-BF29-0510315A4662}" type="sibTrans" cxnId="{6EB42000-F0A6-4BF7-89C4-9034B79C7C27}">
      <dgm:prSet/>
      <dgm:spPr/>
      <dgm:t>
        <a:bodyPr/>
        <a:lstStyle/>
        <a:p>
          <a:endParaRPr lang="en-US"/>
        </a:p>
      </dgm:t>
    </dgm:pt>
    <dgm:pt modelId="{11F112DE-D711-42BD-80E1-E5901579424B}">
      <dgm:prSet phldrT="[Text]"/>
      <dgm:spPr>
        <a:solidFill>
          <a:srgbClr val="0FAB7C">
            <a:alpha val="90000"/>
          </a:srgbClr>
        </a:solidFill>
      </dgm:spPr>
      <dgm:t>
        <a:bodyPr/>
        <a:lstStyle/>
        <a:p>
          <a:r>
            <a:rPr lang="en-US" dirty="0" smtClean="0"/>
            <a:t>The project offers a realistic QA experience without the need to develop a website. It helps testers focus on test design, execution, and reporting using professional tools.</a:t>
          </a:r>
          <a:endParaRPr lang="en-US" dirty="0"/>
        </a:p>
      </dgm:t>
    </dgm:pt>
    <dgm:pt modelId="{9318AFA2-BC5F-43B7-9EDF-110EF571CD41}" type="parTrans" cxnId="{49FE3013-CE28-45EF-BA99-A9AD2B3ACD30}">
      <dgm:prSet/>
      <dgm:spPr/>
      <dgm:t>
        <a:bodyPr/>
        <a:lstStyle/>
        <a:p>
          <a:endParaRPr lang="en-US"/>
        </a:p>
      </dgm:t>
    </dgm:pt>
    <dgm:pt modelId="{06FB6022-E388-4505-9F8A-C9BAD2E91E25}" type="sibTrans" cxnId="{49FE3013-CE28-45EF-BA99-A9AD2B3ACD30}">
      <dgm:prSet/>
      <dgm:spPr/>
      <dgm:t>
        <a:bodyPr/>
        <a:lstStyle/>
        <a:p>
          <a:endParaRPr lang="en-US"/>
        </a:p>
      </dgm:t>
    </dgm:pt>
    <dgm:pt modelId="{749F5884-3B3E-409E-BE60-4019CF154576}">
      <dgm:prSet phldrT="[Text]"/>
      <dgm:spPr>
        <a:solidFill>
          <a:srgbClr val="0FAB7C">
            <a:alpha val="90000"/>
          </a:srgbClr>
        </a:solidFill>
      </dgm:spPr>
      <dgm:t>
        <a:bodyPr/>
        <a:lstStyle/>
        <a:p>
          <a:r>
            <a:rPr lang="en-US" dirty="0" smtClean="0"/>
            <a:t>Manual testing( test cases, bug reports)</a:t>
          </a:r>
          <a:endParaRPr lang="en-US" dirty="0"/>
        </a:p>
      </dgm:t>
    </dgm:pt>
    <dgm:pt modelId="{D0544327-51FF-49BA-9642-2B84FBB74AFE}" type="parTrans" cxnId="{AECEEEC5-5874-4003-94C2-A79D96B00521}">
      <dgm:prSet/>
      <dgm:spPr/>
      <dgm:t>
        <a:bodyPr/>
        <a:lstStyle/>
        <a:p>
          <a:endParaRPr lang="en-US"/>
        </a:p>
      </dgm:t>
    </dgm:pt>
    <dgm:pt modelId="{9478B92E-DC83-49B2-9064-8F7E93ADE4CA}" type="sibTrans" cxnId="{AECEEEC5-5874-4003-94C2-A79D96B00521}">
      <dgm:prSet/>
      <dgm:spPr/>
      <dgm:t>
        <a:bodyPr/>
        <a:lstStyle/>
        <a:p>
          <a:endParaRPr lang="en-US"/>
        </a:p>
      </dgm:t>
    </dgm:pt>
    <dgm:pt modelId="{2203E114-EA01-4F2A-818C-9C138DBCB37F}">
      <dgm:prSet phldrT="[Text]"/>
      <dgm:spPr>
        <a:solidFill>
          <a:srgbClr val="0FAB7C">
            <a:alpha val="90000"/>
          </a:srgbClr>
        </a:solidFill>
      </dgm:spPr>
      <dgm:t>
        <a:bodyPr/>
        <a:lstStyle/>
        <a:p>
          <a:r>
            <a:rPr lang="en-US" dirty="0" smtClean="0"/>
            <a:t>Automated Testing (selenium)              </a:t>
          </a:r>
          <a:endParaRPr lang="en-US" dirty="0"/>
        </a:p>
      </dgm:t>
    </dgm:pt>
    <dgm:pt modelId="{918D7EEF-DE45-421F-9735-41F58D441510}" type="parTrans" cxnId="{A297DC7D-BB5D-41D1-B267-6C348C057A86}">
      <dgm:prSet/>
      <dgm:spPr/>
      <dgm:t>
        <a:bodyPr/>
        <a:lstStyle/>
        <a:p>
          <a:endParaRPr lang="en-US"/>
        </a:p>
      </dgm:t>
    </dgm:pt>
    <dgm:pt modelId="{7A60F253-E511-4128-80E6-CEE405625AC2}" type="sibTrans" cxnId="{A297DC7D-BB5D-41D1-B267-6C348C057A86}">
      <dgm:prSet/>
      <dgm:spPr/>
      <dgm:t>
        <a:bodyPr/>
        <a:lstStyle/>
        <a:p>
          <a:endParaRPr lang="en-US"/>
        </a:p>
      </dgm:t>
    </dgm:pt>
    <dgm:pt modelId="{F5912F32-E68E-4290-939F-EFC654158EBB}">
      <dgm:prSet phldrT="[Text]"/>
      <dgm:spPr>
        <a:solidFill>
          <a:srgbClr val="0FAB7C">
            <a:alpha val="90000"/>
          </a:srgbClr>
        </a:solidFill>
      </dgm:spPr>
      <dgm:t>
        <a:bodyPr/>
        <a:lstStyle/>
        <a:p>
          <a:r>
            <a:rPr lang="en-US" dirty="0" smtClean="0"/>
            <a:t>API Testing</a:t>
          </a:r>
          <a:endParaRPr lang="en-US" dirty="0"/>
        </a:p>
      </dgm:t>
    </dgm:pt>
    <dgm:pt modelId="{81F728C9-8798-4D6C-BC6E-1916E367EF05}" type="parTrans" cxnId="{6EB68C20-1E08-4427-8F36-8AE01CD6A928}">
      <dgm:prSet/>
      <dgm:spPr/>
      <dgm:t>
        <a:bodyPr/>
        <a:lstStyle/>
        <a:p>
          <a:endParaRPr lang="en-US"/>
        </a:p>
      </dgm:t>
    </dgm:pt>
    <dgm:pt modelId="{0E0390AB-D709-471E-96B4-E85C9963D383}" type="sibTrans" cxnId="{6EB68C20-1E08-4427-8F36-8AE01CD6A928}">
      <dgm:prSet/>
      <dgm:spPr/>
      <dgm:t>
        <a:bodyPr/>
        <a:lstStyle/>
        <a:p>
          <a:endParaRPr lang="en-US"/>
        </a:p>
      </dgm:t>
    </dgm:pt>
    <dgm:pt modelId="{7F695F96-FA94-4DDC-9F26-1F8BCBD5D355}" type="pres">
      <dgm:prSet presAssocID="{CED3C7E5-CDA7-454F-BF31-0078E38844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DA6699-2FFA-4E9E-83C3-CC015726F772}" type="pres">
      <dgm:prSet presAssocID="{6DE554E5-24B3-4629-985E-5A2A88B09236}" presName="composite" presStyleCnt="0"/>
      <dgm:spPr/>
    </dgm:pt>
    <dgm:pt modelId="{4688F96C-8E41-4D29-91A2-B4ED45AB94E8}" type="pres">
      <dgm:prSet presAssocID="{6DE554E5-24B3-4629-985E-5A2A88B0923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89251-8090-4489-A134-47C65BF021A2}" type="pres">
      <dgm:prSet presAssocID="{6DE554E5-24B3-4629-985E-5A2A88B0923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D51BB-68FA-47B3-97DE-64A17D27FB25}" type="pres">
      <dgm:prSet presAssocID="{DCAA43FC-6906-4F5A-9760-15CD3723E93C}" presName="sp" presStyleCnt="0"/>
      <dgm:spPr/>
    </dgm:pt>
    <dgm:pt modelId="{D4066975-F6DD-4EFE-B212-0F8DA23386BE}" type="pres">
      <dgm:prSet presAssocID="{CB8D7BB3-346F-45DE-859B-57FE37B3DD7E}" presName="composite" presStyleCnt="0"/>
      <dgm:spPr/>
    </dgm:pt>
    <dgm:pt modelId="{85E1C4F5-5DF0-4C32-BC4F-66AF07C26F63}" type="pres">
      <dgm:prSet presAssocID="{CB8D7BB3-346F-45DE-859B-57FE37B3DD7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4F05B-6518-4E13-B697-BD0A7B980AFB}" type="pres">
      <dgm:prSet presAssocID="{CB8D7BB3-346F-45DE-859B-57FE37B3DD7E}" presName="descendantText" presStyleLbl="alignAcc1" presStyleIdx="1" presStyleCnt="3" custScaleY="127570" custLinFactNeighborX="-386" custLinFactNeighborY="-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232D4-9722-4A09-B082-7CD5C31E4509}" type="pres">
      <dgm:prSet presAssocID="{D01E3E08-B998-4101-8571-37F3C036ACD1}" presName="sp" presStyleCnt="0"/>
      <dgm:spPr/>
    </dgm:pt>
    <dgm:pt modelId="{A0161696-31DA-4EE7-8FD2-4DE7778091CA}" type="pres">
      <dgm:prSet presAssocID="{E156CE1B-6235-4F06-B078-E3327DD67419}" presName="composite" presStyleCnt="0"/>
      <dgm:spPr/>
    </dgm:pt>
    <dgm:pt modelId="{BC61D975-5526-4E0F-A557-9ABB67021474}" type="pres">
      <dgm:prSet presAssocID="{E156CE1B-6235-4F06-B078-E3327DD6741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BB545-27BB-40E8-9483-F7F6056097BB}" type="pres">
      <dgm:prSet presAssocID="{E156CE1B-6235-4F06-B078-E3327DD6741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58E7BF-2AE4-4EBD-9150-8937D06EB162}" type="presOf" srcId="{11F112DE-D711-42BD-80E1-E5901579424B}" destId="{083BB545-27BB-40E8-9483-F7F6056097BB}" srcOrd="0" destOrd="0" presId="urn:microsoft.com/office/officeart/2005/8/layout/chevron2"/>
    <dgm:cxn modelId="{FC7245F3-E207-43C3-9BD8-4E3A8578242B}" type="presOf" srcId="{F5912F32-E68E-4290-939F-EFC654158EBB}" destId="{0034F05B-6518-4E13-B697-BD0A7B980AFB}" srcOrd="0" destOrd="3" presId="urn:microsoft.com/office/officeart/2005/8/layout/chevron2"/>
    <dgm:cxn modelId="{5BF82099-032F-4E1A-A5F3-B31EF60764BE}" type="presOf" srcId="{CB8D7BB3-346F-45DE-859B-57FE37B3DD7E}" destId="{85E1C4F5-5DF0-4C32-BC4F-66AF07C26F63}" srcOrd="0" destOrd="0" presId="urn:microsoft.com/office/officeart/2005/8/layout/chevron2"/>
    <dgm:cxn modelId="{49FE3013-CE28-45EF-BA99-A9AD2B3ACD30}" srcId="{E156CE1B-6235-4F06-B078-E3327DD67419}" destId="{11F112DE-D711-42BD-80E1-E5901579424B}" srcOrd="0" destOrd="0" parTransId="{9318AFA2-BC5F-43B7-9EDF-110EF571CD41}" sibTransId="{06FB6022-E388-4505-9F8A-C9BAD2E91E25}"/>
    <dgm:cxn modelId="{5FFEA455-9124-45B1-A5A7-03EFAF89AB99}" srcId="{6DE554E5-24B3-4629-985E-5A2A88B09236}" destId="{5FF643F5-261A-4DD8-941F-B1012B96F22D}" srcOrd="0" destOrd="0" parTransId="{12736D68-0D4D-421F-8F8B-30CA0C17AE74}" sibTransId="{42CF5E6D-553A-408E-A1A3-03C555F320DC}"/>
    <dgm:cxn modelId="{AECEEEC5-5874-4003-94C2-A79D96B00521}" srcId="{CB8D7BB3-346F-45DE-859B-57FE37B3DD7E}" destId="{749F5884-3B3E-409E-BE60-4019CF154576}" srcOrd="1" destOrd="0" parTransId="{D0544327-51FF-49BA-9642-2B84FBB74AFE}" sibTransId="{9478B92E-DC83-49B2-9064-8F7E93ADE4CA}"/>
    <dgm:cxn modelId="{27BFD49F-C08D-49B7-AAA2-67E4E2BF52FF}" type="presOf" srcId="{D78B7F8F-FDCD-4C21-BF27-4DA0263BECF4}" destId="{0034F05B-6518-4E13-B697-BD0A7B980AFB}" srcOrd="0" destOrd="0" presId="urn:microsoft.com/office/officeart/2005/8/layout/chevron2"/>
    <dgm:cxn modelId="{D070B733-A988-4087-B15D-BC6B2CAE8C73}" type="presOf" srcId="{2203E114-EA01-4F2A-818C-9C138DBCB37F}" destId="{0034F05B-6518-4E13-B697-BD0A7B980AFB}" srcOrd="0" destOrd="2" presId="urn:microsoft.com/office/officeart/2005/8/layout/chevron2"/>
    <dgm:cxn modelId="{E8F301D8-BCE7-4FCB-AB30-22E14DF4C083}" type="presOf" srcId="{6DE554E5-24B3-4629-985E-5A2A88B09236}" destId="{4688F96C-8E41-4D29-91A2-B4ED45AB94E8}" srcOrd="0" destOrd="0" presId="urn:microsoft.com/office/officeart/2005/8/layout/chevron2"/>
    <dgm:cxn modelId="{92C2E5E1-8F16-4FCD-BFD5-9D7AE961882B}" type="presOf" srcId="{749F5884-3B3E-409E-BE60-4019CF154576}" destId="{0034F05B-6518-4E13-B697-BD0A7B980AFB}" srcOrd="0" destOrd="1" presId="urn:microsoft.com/office/officeart/2005/8/layout/chevron2"/>
    <dgm:cxn modelId="{1C5329A8-71BA-4459-8231-B14A05BA45D7}" srcId="{CED3C7E5-CDA7-454F-BF31-0078E388445A}" destId="{CB8D7BB3-346F-45DE-859B-57FE37B3DD7E}" srcOrd="1" destOrd="0" parTransId="{14978E24-7F4E-479C-A9AC-CDD63F841240}" sibTransId="{D01E3E08-B998-4101-8571-37F3C036ACD1}"/>
    <dgm:cxn modelId="{C6A2466F-262C-487E-AF91-44EF8591D4C5}" srcId="{CB8D7BB3-346F-45DE-859B-57FE37B3DD7E}" destId="{D78B7F8F-FDCD-4C21-BF27-4DA0263BECF4}" srcOrd="0" destOrd="0" parTransId="{CDEA9799-9EF6-4076-810D-0661BC767FD2}" sibTransId="{BAD74CE9-33D1-48F1-BBB4-D7260A0F3CB2}"/>
    <dgm:cxn modelId="{1A529DDB-3147-4A3B-8D91-32CAD026055B}" type="presOf" srcId="{E156CE1B-6235-4F06-B078-E3327DD67419}" destId="{BC61D975-5526-4E0F-A557-9ABB67021474}" srcOrd="0" destOrd="0" presId="urn:microsoft.com/office/officeart/2005/8/layout/chevron2"/>
    <dgm:cxn modelId="{A297DC7D-BB5D-41D1-B267-6C348C057A86}" srcId="{CB8D7BB3-346F-45DE-859B-57FE37B3DD7E}" destId="{2203E114-EA01-4F2A-818C-9C138DBCB37F}" srcOrd="2" destOrd="0" parTransId="{918D7EEF-DE45-421F-9735-41F58D441510}" sibTransId="{7A60F253-E511-4128-80E6-CEE405625AC2}"/>
    <dgm:cxn modelId="{5684B145-3F01-4230-864F-6EB328448F2B}" srcId="{CED3C7E5-CDA7-454F-BF31-0078E388445A}" destId="{6DE554E5-24B3-4629-985E-5A2A88B09236}" srcOrd="0" destOrd="0" parTransId="{B8813272-A3F8-4BF3-9821-2FDBEED8BE93}" sibTransId="{DCAA43FC-6906-4F5A-9760-15CD3723E93C}"/>
    <dgm:cxn modelId="{6EB68C20-1E08-4427-8F36-8AE01CD6A928}" srcId="{CB8D7BB3-346F-45DE-859B-57FE37B3DD7E}" destId="{F5912F32-E68E-4290-939F-EFC654158EBB}" srcOrd="3" destOrd="0" parTransId="{81F728C9-8798-4D6C-BC6E-1916E367EF05}" sibTransId="{0E0390AB-D709-471E-96B4-E85C9963D383}"/>
    <dgm:cxn modelId="{0E3F0F5E-F2B0-4D9A-8B43-AB143BFCD969}" type="presOf" srcId="{5FF643F5-261A-4DD8-941F-B1012B96F22D}" destId="{85F89251-8090-4489-A134-47C65BF021A2}" srcOrd="0" destOrd="0" presId="urn:microsoft.com/office/officeart/2005/8/layout/chevron2"/>
    <dgm:cxn modelId="{6EB42000-F0A6-4BF7-89C4-9034B79C7C27}" srcId="{CED3C7E5-CDA7-454F-BF31-0078E388445A}" destId="{E156CE1B-6235-4F06-B078-E3327DD67419}" srcOrd="2" destOrd="0" parTransId="{2B56869E-8DF5-46AD-8C7A-E33C4C519728}" sibTransId="{4C5FD6C0-6B5B-4B39-BF29-0510315A4662}"/>
    <dgm:cxn modelId="{54089C7E-D048-445C-A9A3-639FA8A949CD}" type="presOf" srcId="{CED3C7E5-CDA7-454F-BF31-0078E388445A}" destId="{7F695F96-FA94-4DDC-9F26-1F8BCBD5D355}" srcOrd="0" destOrd="0" presId="urn:microsoft.com/office/officeart/2005/8/layout/chevron2"/>
    <dgm:cxn modelId="{BAD340F9-458A-4630-9CF9-A991C5758542}" type="presParOf" srcId="{7F695F96-FA94-4DDC-9F26-1F8BCBD5D355}" destId="{3DDA6699-2FFA-4E9E-83C3-CC015726F772}" srcOrd="0" destOrd="0" presId="urn:microsoft.com/office/officeart/2005/8/layout/chevron2"/>
    <dgm:cxn modelId="{C0019BF6-2DFC-4AF5-BB9E-18691885B9EA}" type="presParOf" srcId="{3DDA6699-2FFA-4E9E-83C3-CC015726F772}" destId="{4688F96C-8E41-4D29-91A2-B4ED45AB94E8}" srcOrd="0" destOrd="0" presId="urn:microsoft.com/office/officeart/2005/8/layout/chevron2"/>
    <dgm:cxn modelId="{4749CF00-CA82-477A-A6E3-F2911D6059BD}" type="presParOf" srcId="{3DDA6699-2FFA-4E9E-83C3-CC015726F772}" destId="{85F89251-8090-4489-A134-47C65BF021A2}" srcOrd="1" destOrd="0" presId="urn:microsoft.com/office/officeart/2005/8/layout/chevron2"/>
    <dgm:cxn modelId="{1BB049D9-97E9-4A68-8C22-BFE452A96B72}" type="presParOf" srcId="{7F695F96-FA94-4DDC-9F26-1F8BCBD5D355}" destId="{024D51BB-68FA-47B3-97DE-64A17D27FB25}" srcOrd="1" destOrd="0" presId="urn:microsoft.com/office/officeart/2005/8/layout/chevron2"/>
    <dgm:cxn modelId="{2BB83FBE-FE02-4FE9-BF0F-D1E3A8D577D2}" type="presParOf" srcId="{7F695F96-FA94-4DDC-9F26-1F8BCBD5D355}" destId="{D4066975-F6DD-4EFE-B212-0F8DA23386BE}" srcOrd="2" destOrd="0" presId="urn:microsoft.com/office/officeart/2005/8/layout/chevron2"/>
    <dgm:cxn modelId="{A8A5B7B2-6B15-40BF-9B15-A4E08C20F91F}" type="presParOf" srcId="{D4066975-F6DD-4EFE-B212-0F8DA23386BE}" destId="{85E1C4F5-5DF0-4C32-BC4F-66AF07C26F63}" srcOrd="0" destOrd="0" presId="urn:microsoft.com/office/officeart/2005/8/layout/chevron2"/>
    <dgm:cxn modelId="{025BCCC2-5494-4EAD-BB43-B00F348E24BD}" type="presParOf" srcId="{D4066975-F6DD-4EFE-B212-0F8DA23386BE}" destId="{0034F05B-6518-4E13-B697-BD0A7B980AFB}" srcOrd="1" destOrd="0" presId="urn:microsoft.com/office/officeart/2005/8/layout/chevron2"/>
    <dgm:cxn modelId="{38B284C1-01A4-4F08-8AB1-C085F571489E}" type="presParOf" srcId="{7F695F96-FA94-4DDC-9F26-1F8BCBD5D355}" destId="{9FC232D4-9722-4A09-B082-7CD5C31E4509}" srcOrd="3" destOrd="0" presId="urn:microsoft.com/office/officeart/2005/8/layout/chevron2"/>
    <dgm:cxn modelId="{118B13BF-46FF-4D50-AC5F-9760F2AB374E}" type="presParOf" srcId="{7F695F96-FA94-4DDC-9F26-1F8BCBD5D355}" destId="{A0161696-31DA-4EE7-8FD2-4DE7778091CA}" srcOrd="4" destOrd="0" presId="urn:microsoft.com/office/officeart/2005/8/layout/chevron2"/>
    <dgm:cxn modelId="{D10CB366-6AFC-4459-BE60-C488FAF8F7D5}" type="presParOf" srcId="{A0161696-31DA-4EE7-8FD2-4DE7778091CA}" destId="{BC61D975-5526-4E0F-A557-9ABB67021474}" srcOrd="0" destOrd="0" presId="urn:microsoft.com/office/officeart/2005/8/layout/chevron2"/>
    <dgm:cxn modelId="{9978B0F1-E136-4913-B57E-E19315BE4E38}" type="presParOf" srcId="{A0161696-31DA-4EE7-8FD2-4DE7778091CA}" destId="{083BB545-27BB-40E8-9483-F7F6056097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8F96C-8E41-4D29-91A2-B4ED45AB94E8}">
      <dsp:nvSpPr>
        <dsp:cNvPr id="0" name=""/>
        <dsp:cNvSpPr/>
      </dsp:nvSpPr>
      <dsp:spPr>
        <a:xfrm rot="5400000">
          <a:off x="-266658" y="266721"/>
          <a:ext cx="1777722" cy="1244405"/>
        </a:xfrm>
        <a:prstGeom prst="chevron">
          <a:avLst/>
        </a:prstGeom>
        <a:solidFill>
          <a:srgbClr val="057954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</a:t>
          </a:r>
          <a:endParaRPr lang="en-US" sz="1600" kern="1200" dirty="0"/>
        </a:p>
      </dsp:txBody>
      <dsp:txXfrm rot="-5400000">
        <a:off x="1" y="622266"/>
        <a:ext cx="1244405" cy="533317"/>
      </dsp:txXfrm>
    </dsp:sp>
    <dsp:sp modelId="{85F89251-8090-4489-A134-47C65BF021A2}">
      <dsp:nvSpPr>
        <dsp:cNvPr id="0" name=""/>
        <dsp:cNvSpPr/>
      </dsp:nvSpPr>
      <dsp:spPr>
        <a:xfrm rot="5400000">
          <a:off x="5726786" y="-4482317"/>
          <a:ext cx="1155519" cy="10120280"/>
        </a:xfrm>
        <a:prstGeom prst="round2SameRect">
          <a:avLst/>
        </a:prstGeom>
        <a:solidFill>
          <a:srgbClr val="0FAB7C">
            <a:alpha val="90000"/>
          </a:srgb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Most Software Testing learns don</a:t>
          </a:r>
          <a:r>
            <a:rPr lang="ar-EG" sz="2400" kern="1200" dirty="0" smtClean="0"/>
            <a:t>’</a:t>
          </a:r>
          <a:r>
            <a:rPr lang="en-US" sz="2400" kern="1200" dirty="0" smtClean="0"/>
            <a:t>t get to Test a real, functioning website. they usually practice on theoretical examples or small parts of systems. </a:t>
          </a:r>
          <a:endParaRPr lang="en-US" sz="2400" kern="1200" dirty="0"/>
        </a:p>
      </dsp:txBody>
      <dsp:txXfrm rot="-5400000">
        <a:off x="1244406" y="56471"/>
        <a:ext cx="10063872" cy="1042703"/>
      </dsp:txXfrm>
    </dsp:sp>
    <dsp:sp modelId="{85E1C4F5-5DF0-4C32-BC4F-66AF07C26F63}">
      <dsp:nvSpPr>
        <dsp:cNvPr id="0" name=""/>
        <dsp:cNvSpPr/>
      </dsp:nvSpPr>
      <dsp:spPr>
        <a:xfrm rot="5400000">
          <a:off x="-266658" y="2017761"/>
          <a:ext cx="1777722" cy="1244405"/>
        </a:xfrm>
        <a:prstGeom prst="chevron">
          <a:avLst/>
        </a:prstGeom>
        <a:solidFill>
          <a:srgbClr val="057954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Solution</a:t>
          </a:r>
          <a:endParaRPr lang="en-US" sz="1600" kern="1200" dirty="0"/>
        </a:p>
      </dsp:txBody>
      <dsp:txXfrm rot="-5400000">
        <a:off x="1" y="2373306"/>
        <a:ext cx="1244405" cy="533317"/>
      </dsp:txXfrm>
    </dsp:sp>
    <dsp:sp modelId="{0034F05B-6518-4E13-B697-BD0A7B980AFB}">
      <dsp:nvSpPr>
        <dsp:cNvPr id="0" name=""/>
        <dsp:cNvSpPr/>
      </dsp:nvSpPr>
      <dsp:spPr>
        <a:xfrm rot="5400000">
          <a:off x="5528433" y="-2743306"/>
          <a:ext cx="1474096" cy="10120280"/>
        </a:xfrm>
        <a:prstGeom prst="round2SameRect">
          <a:avLst/>
        </a:prstGeom>
        <a:solidFill>
          <a:srgbClr val="0FAB7C">
            <a:alpha val="90000"/>
          </a:srgb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Our team worked as testers on Swag Labs, a ready-made demo website. We tested it full functionality using: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Manual testing( test cases, bug reports)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Automated Testing (selenium)             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API Testing</a:t>
          </a:r>
          <a:endParaRPr lang="en-US" sz="1600" kern="1200" dirty="0"/>
        </a:p>
      </dsp:txBody>
      <dsp:txXfrm rot="-5400000">
        <a:off x="1205342" y="1651744"/>
        <a:ext cx="10048321" cy="1330178"/>
      </dsp:txXfrm>
    </dsp:sp>
    <dsp:sp modelId="{BC61D975-5526-4E0F-A557-9ABB67021474}">
      <dsp:nvSpPr>
        <dsp:cNvPr id="0" name=""/>
        <dsp:cNvSpPr/>
      </dsp:nvSpPr>
      <dsp:spPr>
        <a:xfrm rot="5400000">
          <a:off x="-266658" y="3609512"/>
          <a:ext cx="1777722" cy="1244405"/>
        </a:xfrm>
        <a:prstGeom prst="chevron">
          <a:avLst/>
        </a:prstGeom>
        <a:solidFill>
          <a:srgbClr val="057954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Unique Value Proposition</a:t>
          </a:r>
          <a:endParaRPr lang="en-US" sz="1600" kern="1200" dirty="0"/>
        </a:p>
      </dsp:txBody>
      <dsp:txXfrm rot="-5400000">
        <a:off x="1" y="3965057"/>
        <a:ext cx="1244405" cy="533317"/>
      </dsp:txXfrm>
    </dsp:sp>
    <dsp:sp modelId="{083BB545-27BB-40E8-9483-F7F6056097BB}">
      <dsp:nvSpPr>
        <dsp:cNvPr id="0" name=""/>
        <dsp:cNvSpPr/>
      </dsp:nvSpPr>
      <dsp:spPr>
        <a:xfrm rot="5400000">
          <a:off x="5726786" y="-1139526"/>
          <a:ext cx="1155519" cy="10120280"/>
        </a:xfrm>
        <a:prstGeom prst="round2SameRect">
          <a:avLst/>
        </a:prstGeom>
        <a:solidFill>
          <a:srgbClr val="0FAB7C">
            <a:alpha val="90000"/>
          </a:srgb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project offers a realistic QA experience without the need to develop a website. It helps testers focus on test design, execution, and reporting using professional tools.</a:t>
          </a:r>
          <a:endParaRPr lang="en-US" sz="1600" kern="1200" dirty="0"/>
        </a:p>
      </dsp:txBody>
      <dsp:txXfrm rot="-5400000">
        <a:off x="1244406" y="3399262"/>
        <a:ext cx="10063872" cy="1042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3FFF2-C57E-4814-AAB0-54C717E6E705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5C78-3603-44B0-A370-1701BED0C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2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52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61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596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7590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377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29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355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2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041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313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911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017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909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300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178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121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8338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79957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21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71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323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33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3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8250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496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057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49000"/>
          </a:blip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00209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1881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19" y="1844737"/>
            <a:ext cx="11351623" cy="1200329"/>
          </a:xfrm>
          <a:prstGeom prst="rect">
            <a:avLst/>
          </a:prstGeom>
          <a:solidFill>
            <a:srgbClr val="D8B01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Project </a:t>
            </a:r>
            <a:r>
              <a:rPr lang="en-US" sz="3600" b="1" u="sng" dirty="0" smtClean="0"/>
              <a:t>Tittle</a:t>
            </a:r>
            <a:r>
              <a:rPr lang="en-US" sz="3600" b="1" dirty="0" smtClean="0"/>
              <a:t>: </a:t>
            </a:r>
            <a:r>
              <a:rPr lang="en-US" sz="3600" b="1" dirty="0" smtClean="0"/>
              <a:t>Automation Testing Framework for a Web Application</a:t>
            </a:r>
            <a:endParaRPr lang="en-GB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8819" y="3732055"/>
            <a:ext cx="11351623" cy="646331"/>
          </a:xfrm>
          <a:prstGeom prst="rect">
            <a:avLst/>
          </a:prstGeom>
          <a:solidFill>
            <a:srgbClr val="D8B01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Presenter</a:t>
            </a:r>
            <a:r>
              <a:rPr lang="ar-EG" sz="3600" b="1" u="sng" dirty="0" smtClean="0"/>
              <a:t>’</a:t>
            </a:r>
            <a:r>
              <a:rPr lang="en-US" sz="3600" b="1" u="sng" dirty="0" smtClean="0"/>
              <a:t>s Name </a:t>
            </a:r>
            <a:r>
              <a:rPr lang="en-US" sz="3600" b="1" dirty="0" smtClean="0"/>
              <a:t>:</a:t>
            </a:r>
            <a:r>
              <a:rPr lang="en-US" sz="3600" b="1" dirty="0"/>
              <a:t> </a:t>
            </a:r>
            <a:r>
              <a:rPr lang="en-US" sz="3600" b="1" dirty="0" smtClean="0"/>
              <a:t>All the team</a:t>
            </a:r>
            <a:r>
              <a:rPr lang="en-US" sz="3600" b="1" dirty="0" smtClean="0"/>
              <a:t> 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8821" y="5065375"/>
            <a:ext cx="11351622" cy="646331"/>
          </a:xfrm>
          <a:prstGeom prst="rect">
            <a:avLst/>
          </a:prstGeom>
          <a:solidFill>
            <a:srgbClr val="D8B01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Date</a:t>
            </a:r>
            <a:r>
              <a:rPr lang="en-US" sz="3600" b="1" dirty="0" smtClean="0"/>
              <a:t> : 17/5/2025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041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02631268"/>
              </p:ext>
            </p:extLst>
          </p:nvPr>
        </p:nvGraphicFramePr>
        <p:xfrm>
          <a:off x="352697" y="1041010"/>
          <a:ext cx="11364686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68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4298291" y="2481791"/>
            <a:ext cx="3437156" cy="350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defTabSz="457200">
              <a:lnSpc>
                <a:spcPct val="100000"/>
              </a:lnSpc>
            </a:pPr>
            <a:r>
              <a:rPr lang="en-US" sz="1800" b="1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UX Elements </a:t>
            </a:r>
            <a:br>
              <a:rPr lang="en-US" sz="1800" b="1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We evaluated the user experience from a QA perspective :</a:t>
            </a:r>
            <a:b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Clear and helpful error messages </a:t>
            </a:r>
            <a:b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Smooth page navigation </a:t>
            </a:r>
            <a:b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UI responsiveness and feedback </a:t>
            </a:r>
            <a:b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Proper handling of edge cases in API responses</a:t>
            </a:r>
            <a:b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Compatibility with automated tools </a:t>
            </a:r>
            <a:r>
              <a:rPr lang="en-GB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/>
            </a:r>
            <a:br>
              <a:rPr lang="en-GB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</a:br>
            <a:endParaRPr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10/14/24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 rot="5400000">
            <a:off x="-965997" y="4069881"/>
            <a:ext cx="1942680" cy="1469097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94B9D6"/>
          </a:solidFill>
          <a:ln w="12700" cap="flat" cmpd="sng">
            <a:solidFill>
              <a:srgbClr val="94B9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0" y="744611"/>
            <a:ext cx="11223709" cy="1499746"/>
          </a:xfrm>
          <a:prstGeom prst="rect">
            <a:avLst/>
          </a:prstGeom>
        </p:spPr>
      </p:pic>
      <p:pic>
        <p:nvPicPr>
          <p:cNvPr id="12" name="Google Shape;174;p7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189622"/>
            <a:ext cx="3913971" cy="2419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1" y="3047272"/>
            <a:ext cx="3709827" cy="25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45920" y="3280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18903" y="3280065"/>
            <a:ext cx="796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83326" y="1789508"/>
            <a:ext cx="11038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Primary </a:t>
            </a:r>
            <a:r>
              <a:rPr lang="en-GB" dirty="0"/>
              <a:t>User </a:t>
            </a:r>
            <a:r>
              <a:rPr lang="en-GB" dirty="0" smtClean="0"/>
              <a:t>Personas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Individual </a:t>
            </a:r>
            <a:r>
              <a:rPr lang="en-GB" dirty="0"/>
              <a:t>Shoppers: Tech-savvy buyers seeking a smooth online shopping experience</a:t>
            </a:r>
            <a:r>
              <a:rPr lang="en-GB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New Users: First-time visitors needing a guided, user-friendly flow</a:t>
            </a:r>
            <a:r>
              <a:rPr lang="en-GB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Returning </a:t>
            </a:r>
            <a:r>
              <a:rPr lang="en-GB" dirty="0"/>
              <a:t>Users: Regular users expecting fast, efficient reorders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2.Key Features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Secure </a:t>
            </a:r>
            <a:r>
              <a:rPr lang="en-GB" dirty="0"/>
              <a:t>Login &amp; Account: User authentication with locked-out </a:t>
            </a:r>
            <a:r>
              <a:rPr lang="en-GB" dirty="0" smtClean="0"/>
              <a:t>protection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Product </a:t>
            </a:r>
            <a:r>
              <a:rPr lang="en-GB" dirty="0" err="1" smtClean="0"/>
              <a:t>Cataloge</a:t>
            </a:r>
            <a:r>
              <a:rPr lang="en-GB" dirty="0" smtClean="0"/>
              <a:t> </a:t>
            </a:r>
            <a:r>
              <a:rPr lang="en-GB" dirty="0"/>
              <a:t>&amp; Search: Browse, filter, and sort by price, </a:t>
            </a:r>
            <a:r>
              <a:rPr lang="en-GB" dirty="0" smtClean="0"/>
              <a:t>popularity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Shopping Cart &amp; Saved </a:t>
            </a:r>
            <a:r>
              <a:rPr lang="en-GB" dirty="0" smtClean="0"/>
              <a:t>Items: Quick </a:t>
            </a:r>
            <a:r>
              <a:rPr lang="en-GB" dirty="0"/>
              <a:t>add/remove, save for </a:t>
            </a:r>
            <a:r>
              <a:rPr lang="en-GB" dirty="0" smtClean="0"/>
              <a:t>later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Checkout Flow: Simplifies purchase with clear </a:t>
            </a:r>
            <a:r>
              <a:rPr lang="en-GB" dirty="0" smtClean="0"/>
              <a:t>steps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Fast Performance: Ensures smooth experience during peak usage</a:t>
            </a:r>
            <a:r>
              <a:rPr lang="en-GB" dirty="0" smtClean="0"/>
              <a:t>.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dirty="0" smtClean="0"/>
              <a:t>3</a:t>
            </a:r>
            <a:r>
              <a:rPr lang="en-GB" dirty="0"/>
              <a:t>. How </a:t>
            </a:r>
            <a:r>
              <a:rPr lang="en-GB" dirty="0" smtClean="0"/>
              <a:t>the </a:t>
            </a:r>
            <a:r>
              <a:rPr lang="en-GB" dirty="0"/>
              <a:t>features solve the problems of each </a:t>
            </a:r>
            <a:r>
              <a:rPr lang="en-GB" dirty="0" smtClean="0"/>
              <a:t>end-user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Individuals </a:t>
            </a:r>
            <a:r>
              <a:rPr lang="en-GB" dirty="0"/>
              <a:t>&amp; New Users: Benefit from simple navigation, clear checkout, and error </a:t>
            </a:r>
            <a:r>
              <a:rPr lang="en-GB" dirty="0" smtClean="0"/>
              <a:t>handling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Returning Users: Enjoy fast reorders, saved items, and optimized performance.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1109" y="859564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End Users &amp; Key Features</a:t>
            </a:r>
          </a:p>
        </p:txBody>
      </p:sp>
    </p:spTree>
    <p:extLst>
      <p:ext uri="{BB962C8B-B14F-4D97-AF65-F5344CB8AC3E}">
        <p14:creationId xmlns:p14="http://schemas.microsoft.com/office/powerpoint/2010/main" val="10600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4274" y="849086"/>
            <a:ext cx="539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Programming Languages &amp;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742" y="1698172"/>
            <a:ext cx="99800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Programming Languages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r>
              <a:rPr lang="en-GB" dirty="0" smtClean="0"/>
              <a:t>Java</a:t>
            </a:r>
            <a:r>
              <a:rPr lang="en-GB" dirty="0"/>
              <a:t>: Used to write and execute automated test scripts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2</a:t>
            </a:r>
            <a:r>
              <a:rPr lang="en-GB" dirty="0"/>
              <a:t>. Frameworks &amp; </a:t>
            </a:r>
            <a:r>
              <a:rPr lang="en-GB" dirty="0" smtClean="0"/>
              <a:t>Tools</a:t>
            </a:r>
          </a:p>
          <a:p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Selenium </a:t>
            </a:r>
            <a:r>
              <a:rPr lang="en-GB" dirty="0"/>
              <a:t>WebDriver: For automating browser-based UI tests</a:t>
            </a:r>
            <a:r>
              <a:rPr lang="en-GB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 </a:t>
            </a:r>
            <a:r>
              <a:rPr lang="en-GB" dirty="0" err="1"/>
              <a:t>TestNG</a:t>
            </a:r>
            <a:r>
              <a:rPr lang="en-GB" dirty="0"/>
              <a:t>: Used for organizing and running test cases in Java</a:t>
            </a:r>
            <a:r>
              <a:rPr lang="en-GB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Maven: For managing project dependencies and build lifecycle</a:t>
            </a:r>
            <a:r>
              <a:rPr lang="en-GB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Postman: Used for manual API testing and validating backend </a:t>
            </a:r>
            <a:r>
              <a:rPr lang="en-GB" dirty="0" smtClean="0"/>
              <a:t>endpoints.</a:t>
            </a:r>
          </a:p>
          <a:p>
            <a:endParaRPr lang="en-GB" dirty="0" smtClean="0"/>
          </a:p>
          <a:p>
            <a:r>
              <a:rPr lang="en-GB" dirty="0" smtClean="0"/>
              <a:t>3</a:t>
            </a:r>
            <a:r>
              <a:rPr lang="en-GB" dirty="0"/>
              <a:t>. Supporting </a:t>
            </a:r>
            <a:r>
              <a:rPr lang="en-GB" dirty="0" smtClean="0"/>
              <a:t>Technologies</a:t>
            </a:r>
          </a:p>
          <a:p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REST </a:t>
            </a:r>
            <a:r>
              <a:rPr lang="en-GB" dirty="0"/>
              <a:t>APIs: Interfaced with during integration testing using Postman</a:t>
            </a:r>
            <a:r>
              <a:rPr lang="en-GB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 </a:t>
            </a:r>
            <a:r>
              <a:rPr lang="en-GB" dirty="0"/>
              <a:t>GitHub: Used for version control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0398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5" name="Google Shape;165;p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2622" y="1463596"/>
            <a:ext cx="10918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Application Status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Swag Labs application is currently running in a stable production environment. It is primarily used for shopping and showcases functional e-commerce workflows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2</a:t>
            </a:r>
            <a:r>
              <a:rPr lang="en-GB" dirty="0"/>
              <a:t>. Key Testing </a:t>
            </a:r>
            <a:r>
              <a:rPr lang="en-GB" dirty="0" smtClean="0"/>
              <a:t>Phases</a:t>
            </a:r>
          </a:p>
          <a:p>
            <a:endParaRPr lang="en-GB" dirty="0"/>
          </a:p>
          <a:p>
            <a:r>
              <a:rPr lang="en-GB" dirty="0" smtClean="0"/>
              <a:t>Unit </a:t>
            </a:r>
            <a:r>
              <a:rPr lang="en-GB" dirty="0"/>
              <a:t>Testing: Validates core components such as login functionality, add-to-cart logic, and checkout </a:t>
            </a:r>
            <a:r>
              <a:rPr lang="en-GB" dirty="0" smtClean="0"/>
              <a:t>processing .</a:t>
            </a:r>
          </a:p>
          <a:p>
            <a:r>
              <a:rPr lang="en-GB" dirty="0" smtClean="0"/>
              <a:t>Integration </a:t>
            </a:r>
            <a:r>
              <a:rPr lang="en-GB" dirty="0"/>
              <a:t>Testing: Ensures seamless interaction between modules like cart management, user sessions, and inventory </a:t>
            </a:r>
            <a:r>
              <a:rPr lang="en-GB" dirty="0" smtClean="0"/>
              <a:t>updates .</a:t>
            </a:r>
          </a:p>
          <a:p>
            <a:r>
              <a:rPr lang="en-GB" dirty="0" smtClean="0"/>
              <a:t>User </a:t>
            </a:r>
            <a:r>
              <a:rPr lang="en-GB" dirty="0"/>
              <a:t>Testing: Simulates real-user scenarios to detect usability issues and inconsistencies in the </a:t>
            </a:r>
            <a:r>
              <a:rPr lang="en-GB" dirty="0" smtClean="0"/>
              <a:t>flow</a:t>
            </a:r>
          </a:p>
          <a:p>
            <a:endParaRPr lang="en-GB" dirty="0"/>
          </a:p>
          <a:p>
            <a:r>
              <a:rPr lang="en-GB" dirty="0" smtClean="0"/>
              <a:t>3</a:t>
            </a:r>
            <a:r>
              <a:rPr lang="en-GB" dirty="0"/>
              <a:t>. User &amp; QA </a:t>
            </a:r>
            <a:r>
              <a:rPr lang="en-GB" dirty="0" smtClean="0"/>
              <a:t>Feedback</a:t>
            </a:r>
          </a:p>
          <a:p>
            <a:endParaRPr lang="en-GB" dirty="0"/>
          </a:p>
          <a:p>
            <a:r>
              <a:rPr lang="en-GB" dirty="0" smtClean="0"/>
              <a:t>Users </a:t>
            </a:r>
            <a:r>
              <a:rPr lang="en-GB" dirty="0"/>
              <a:t>highlighted the platform's clean interface and ease of navigation. We confirmed the reliability of major features and their stability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5563" y="817711"/>
            <a:ext cx="338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Live </a:t>
            </a:r>
            <a:r>
              <a:rPr lang="en-GB" sz="2000" b="1" dirty="0"/>
              <a:t>Application &amp; Testing</a:t>
            </a:r>
          </a:p>
        </p:txBody>
      </p:sp>
    </p:spTree>
    <p:extLst>
      <p:ext uri="{BB962C8B-B14F-4D97-AF65-F5344CB8AC3E}">
        <p14:creationId xmlns:p14="http://schemas.microsoft.com/office/powerpoint/2010/main" val="22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697" y="778510"/>
            <a:ext cx="10162903" cy="55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 of reports and documentation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-Test Plan                                                    -Test Activity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-</a:t>
            </a:r>
            <a:r>
              <a:rPr lang="en-GB" dirty="0">
                <a:solidFill>
                  <a:schemeClr val="tx1"/>
                </a:solidFill>
              </a:rPr>
              <a:t>Test strategy for swag </a:t>
            </a:r>
            <a:r>
              <a:rPr lang="en-GB" dirty="0" smtClean="0">
                <a:solidFill>
                  <a:schemeClr val="tx1"/>
                </a:solidFill>
              </a:rPr>
              <a:t>labs                        -Testing proposal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-</a:t>
            </a:r>
            <a:r>
              <a:rPr lang="en-GB" dirty="0">
                <a:solidFill>
                  <a:schemeClr val="tx1"/>
                </a:solidFill>
              </a:rPr>
              <a:t>User stories </a:t>
            </a:r>
            <a:r>
              <a:rPr lang="en-GB" dirty="0" smtClean="0">
                <a:solidFill>
                  <a:schemeClr val="tx1"/>
                </a:solidFill>
              </a:rPr>
              <a:t>requirements                          -Test </a:t>
            </a:r>
            <a:r>
              <a:rPr lang="en-GB" dirty="0">
                <a:solidFill>
                  <a:schemeClr val="tx1"/>
                </a:solidFill>
              </a:rPr>
              <a:t>cases with actual </a:t>
            </a:r>
            <a:r>
              <a:rPr lang="en-GB" dirty="0" smtClean="0">
                <a:solidFill>
                  <a:schemeClr val="tx1"/>
                </a:solidFill>
              </a:rPr>
              <a:t>results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-</a:t>
            </a:r>
            <a:r>
              <a:rPr lang="en-GB" dirty="0">
                <a:solidFill>
                  <a:schemeClr val="tx1"/>
                </a:solidFill>
              </a:rPr>
              <a:t>Test </a:t>
            </a:r>
            <a:r>
              <a:rPr lang="en-GB" dirty="0" smtClean="0">
                <a:solidFill>
                  <a:schemeClr val="tx1"/>
                </a:solidFill>
              </a:rPr>
              <a:t>summary                                             -Bug reports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-</a:t>
            </a:r>
            <a:r>
              <a:rPr lang="en-GB" dirty="0">
                <a:solidFill>
                  <a:schemeClr val="tx1"/>
                </a:solidFill>
              </a:rPr>
              <a:t>Automation </a:t>
            </a:r>
            <a:r>
              <a:rPr lang="en-GB" dirty="0" smtClean="0">
                <a:solidFill>
                  <a:schemeClr val="tx1"/>
                </a:solidFill>
              </a:rPr>
              <a:t>scripts file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Timeline </a:t>
            </a:r>
            <a:r>
              <a:rPr lang="en-GB" b="1" dirty="0">
                <a:solidFill>
                  <a:schemeClr val="tx1"/>
                </a:solidFill>
              </a:rPr>
              <a:t>for deliv</a:t>
            </a:r>
            <a:r>
              <a:rPr lang="en-GB" b="1" dirty="0"/>
              <a:t>erables</a:t>
            </a:r>
            <a:r>
              <a:rPr lang="en-GB" b="1" dirty="0" smtClean="0"/>
              <a:t>:</a:t>
            </a:r>
          </a:p>
          <a:p>
            <a:endParaRPr lang="en-GB" b="1" dirty="0" smtClean="0"/>
          </a:p>
          <a:p>
            <a:r>
              <a:rPr lang="en-GB" dirty="0" smtClean="0"/>
              <a:t>-</a:t>
            </a:r>
            <a:r>
              <a:rPr lang="en-GB" dirty="0"/>
              <a:t>Test </a:t>
            </a:r>
            <a:r>
              <a:rPr lang="en-GB" dirty="0" smtClean="0"/>
              <a:t>Plan                                                    -Test Activity</a:t>
            </a:r>
          </a:p>
          <a:p>
            <a:r>
              <a:rPr lang="en-GB" dirty="0" smtClean="0"/>
              <a:t>-</a:t>
            </a:r>
            <a:r>
              <a:rPr lang="en-GB" dirty="0"/>
              <a:t>Test strategy for swag </a:t>
            </a:r>
            <a:r>
              <a:rPr lang="en-GB" dirty="0" smtClean="0"/>
              <a:t>labs                         -Testing </a:t>
            </a:r>
            <a:r>
              <a:rPr lang="en-GB" dirty="0"/>
              <a:t>proposal 6th of </a:t>
            </a:r>
            <a:r>
              <a:rPr lang="en-GB" dirty="0" smtClean="0"/>
              <a:t>April</a:t>
            </a:r>
          </a:p>
          <a:p>
            <a:r>
              <a:rPr lang="en-GB" dirty="0" smtClean="0"/>
              <a:t>-</a:t>
            </a:r>
            <a:r>
              <a:rPr lang="en-GB" dirty="0"/>
              <a:t>User stories requirements  </a:t>
            </a:r>
            <a:r>
              <a:rPr lang="en-GB" dirty="0" smtClean="0"/>
              <a:t>                        -</a:t>
            </a:r>
            <a:r>
              <a:rPr lang="en-GB" dirty="0"/>
              <a:t>Test cases with actual results 12st of </a:t>
            </a:r>
            <a:r>
              <a:rPr lang="en-GB" dirty="0" smtClean="0"/>
              <a:t>April</a:t>
            </a:r>
          </a:p>
          <a:p>
            <a:r>
              <a:rPr lang="en-GB" dirty="0" smtClean="0"/>
              <a:t>-</a:t>
            </a:r>
            <a:r>
              <a:rPr lang="en-GB" dirty="0"/>
              <a:t>Test </a:t>
            </a:r>
            <a:r>
              <a:rPr lang="en-GB" dirty="0" smtClean="0"/>
              <a:t>summary                                             -Bug </a:t>
            </a:r>
            <a:r>
              <a:rPr lang="en-GB" dirty="0"/>
              <a:t>reports29th of April </a:t>
            </a:r>
            <a:endParaRPr lang="en-GB" dirty="0" smtClean="0"/>
          </a:p>
          <a:p>
            <a:r>
              <a:rPr lang="en-GB" dirty="0" smtClean="0"/>
              <a:t>-</a:t>
            </a:r>
            <a:r>
              <a:rPr lang="en-GB" dirty="0"/>
              <a:t>Automation scripts7th of May</a:t>
            </a:r>
          </a:p>
        </p:txBody>
      </p:sp>
    </p:spTree>
    <p:extLst>
      <p:ext uri="{BB962C8B-B14F-4D97-AF65-F5344CB8AC3E}">
        <p14:creationId xmlns:p14="http://schemas.microsoft.com/office/powerpoint/2010/main" val="8590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125" y="1515292"/>
            <a:ext cx="10946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the core team members and their roles: </a:t>
            </a: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Enjy </a:t>
            </a:r>
            <a:r>
              <a:rPr lang="en-GB" dirty="0"/>
              <a:t>– Manual Tester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/>
              <a:t>Hazem</a:t>
            </a:r>
            <a:r>
              <a:rPr lang="en-GB" dirty="0"/>
              <a:t> – API Tester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dirty="0"/>
              <a:t>Michel– Automation </a:t>
            </a:r>
            <a:r>
              <a:rPr lang="en-GB" dirty="0" smtClean="0"/>
              <a:t>Tester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Mariam </a:t>
            </a:r>
            <a:r>
              <a:rPr lang="en-GB" dirty="0" err="1"/>
              <a:t>Ramy</a:t>
            </a:r>
            <a:r>
              <a:rPr lang="en-GB" dirty="0"/>
              <a:t> – Responsible for managing tasks, ensuring deadlines are met, and reporting progress.</a:t>
            </a:r>
          </a:p>
        </p:txBody>
      </p:sp>
    </p:spTree>
    <p:extLst>
      <p:ext uri="{BB962C8B-B14F-4D97-AF65-F5344CB8AC3E}">
        <p14:creationId xmlns:p14="http://schemas.microsoft.com/office/powerpoint/2010/main" val="14919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4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305</TotalTime>
  <Words>615</Words>
  <Application>Microsoft Office PowerPoint</Application>
  <PresentationFormat>Widescreen</PresentationFormat>
  <Paragraphs>90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PowerPoint Presentation</vt:lpstr>
      <vt:lpstr>PowerPoint Presentation</vt:lpstr>
      <vt:lpstr>UX Elements  We evaluated the user experience from a QA perspective : Clear and helpful error messages  Smooth page navigation  UI responsiveness and feedback  Proper handling of edge cases in API responses Compatibility with automated tools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26</cp:revision>
  <dcterms:created xsi:type="dcterms:W3CDTF">2025-05-09T14:29:51Z</dcterms:created>
  <dcterms:modified xsi:type="dcterms:W3CDTF">2025-05-09T20:08:21Z</dcterms:modified>
</cp:coreProperties>
</file>