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730" r:id="rId4"/>
  </p:sldMasterIdLst>
  <p:notesMasterIdLst>
    <p:notesMasterId r:id="rId37"/>
  </p:notesMasterIdLst>
  <p:handoutMasterIdLst>
    <p:handoutMasterId r:id="rId38"/>
  </p:handoutMasterIdLst>
  <p:sldIdLst>
    <p:sldId id="510" r:id="rId5"/>
    <p:sldId id="515" r:id="rId6"/>
    <p:sldId id="581" r:id="rId7"/>
    <p:sldId id="582" r:id="rId8"/>
    <p:sldId id="514" r:id="rId9"/>
    <p:sldId id="516" r:id="rId10"/>
    <p:sldId id="519" r:id="rId11"/>
    <p:sldId id="520" r:id="rId12"/>
    <p:sldId id="521" r:id="rId13"/>
    <p:sldId id="533" r:id="rId14"/>
    <p:sldId id="535" r:id="rId15"/>
    <p:sldId id="537" r:id="rId16"/>
    <p:sldId id="536" r:id="rId17"/>
    <p:sldId id="538" r:id="rId18"/>
    <p:sldId id="539" r:id="rId19"/>
    <p:sldId id="540" r:id="rId20"/>
    <p:sldId id="541" r:id="rId21"/>
    <p:sldId id="542" r:id="rId22"/>
    <p:sldId id="572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79" r:id="rId33"/>
    <p:sldId id="553" r:id="rId34"/>
    <p:sldId id="554" r:id="rId35"/>
    <p:sldId id="555" r:id="rId3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B22746"/>
    <a:srgbClr val="1A9CB0"/>
    <a:srgbClr val="464547"/>
    <a:srgbClr val="666666"/>
    <a:srgbClr val="A3C644"/>
    <a:srgbClr val="E6E6E6"/>
    <a:srgbClr val="CCCCCC"/>
    <a:srgbClr val="999999"/>
    <a:srgbClr val="2F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32" autoAdjust="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15C2-0F65-4DDA-817F-0F2BD676630A}" type="datetimeFigureOut">
              <a:rPr lang="en-US" smtClean="0"/>
              <a:t>10/2/2019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Try</a:t>
            </a:r>
            <a:r>
              <a:rPr lang="en-US" baseline="0" dirty="0"/>
              <a:t> each configuration in tomcat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Prove that tomcat is working according</a:t>
            </a:r>
            <a:r>
              <a:rPr lang="en-US" baseline="0" dirty="0"/>
              <a:t> to the specification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/>
              <a:t>Export</a:t>
            </a:r>
            <a:r>
              <a:rPr lang="hu-HU" baseline="0" dirty="0"/>
              <a:t> </a:t>
            </a:r>
            <a:r>
              <a:rPr lang="en-US" baseline="0" dirty="0"/>
              <a:t>the war file with eclipse and examine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  the current time webpage with the</a:t>
            </a:r>
            <a:r>
              <a:rPr lang="en-US" baseline="0" dirty="0"/>
              <a:t> MVC pattern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List the timestamps of every page visits. Use the MVC pattern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8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through each</a:t>
            </a:r>
            <a:r>
              <a:rPr lang="en-US" baseline="0" dirty="0"/>
              <a:t> class and describe each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Implement a simple calculator which gets it’s parameters from </a:t>
            </a:r>
            <a:r>
              <a:rPr lang="hu-HU" b="0" baseline="0" dirty="0"/>
              <a:t>GET </a:t>
            </a:r>
            <a:r>
              <a:rPr lang="en-US" b="0" baseline="0" dirty="0" err="1"/>
              <a:t>url</a:t>
            </a:r>
            <a:r>
              <a:rPr lang="en-US" b="0" baseline="0" dirty="0"/>
              <a:t> parameters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5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 </a:t>
            </a:r>
            <a:r>
              <a:rPr lang="hu-HU" b="1" dirty="0"/>
              <a:t>&amp; </a:t>
            </a:r>
            <a:r>
              <a:rPr lang="hu-HU" b="1" dirty="0" err="1"/>
              <a:t>Exercise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Try</a:t>
            </a:r>
            <a:r>
              <a:rPr lang="en-US" b="0" baseline="0" dirty="0"/>
              <a:t> each listener (tip: </a:t>
            </a:r>
            <a:r>
              <a:rPr lang="en-US" b="0" dirty="0" err="1"/>
              <a:t>HttpSessionActivationListener</a:t>
            </a:r>
            <a:r>
              <a:rPr lang="en-US" b="0" baseline="0" dirty="0"/>
              <a:t> – tomcat persists sessions between restarts, make it </a:t>
            </a:r>
            <a:r>
              <a:rPr lang="en-US" b="0" baseline="0" dirty="0" err="1"/>
              <a:t>serializeable</a:t>
            </a:r>
            <a:r>
              <a:rPr lang="en-US" b="0" baseline="0" dirty="0"/>
              <a:t>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8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tomcat session management</a:t>
            </a:r>
            <a:r>
              <a:rPr lang="en-US" baseline="0" dirty="0"/>
              <a:t> with a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3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Demonstrate</a:t>
            </a:r>
            <a:r>
              <a:rPr lang="en-US" b="0" baseline="0" dirty="0"/>
              <a:t> </a:t>
            </a:r>
            <a:r>
              <a:rPr lang="en-US" b="0" baseline="0" dirty="0" err="1"/>
              <a:t>url</a:t>
            </a:r>
            <a:r>
              <a:rPr lang="en-US" b="0" baseline="0" dirty="0"/>
              <a:t> rewriting (</a:t>
            </a:r>
            <a:r>
              <a:rPr lang="en-US" b="0" baseline="0" dirty="0" err="1"/>
              <a:t>urlencode</a:t>
            </a:r>
            <a:r>
              <a:rPr lang="en-US" b="0" baseline="0" dirty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HTTP/3 uses UDP.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5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safe: Servlet</a:t>
            </a:r>
            <a:r>
              <a:rPr lang="en-US" baseline="0" dirty="0"/>
              <a:t> instance, Application scope, Session scope</a:t>
            </a:r>
          </a:p>
          <a:p>
            <a:endParaRPr lang="en-US" baseline="0" dirty="0"/>
          </a:p>
          <a:p>
            <a:r>
              <a:rPr lang="en-US" b="1" baseline="0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Implement a simple servlet (with sleep) which exhibits incorrect multithreaded </a:t>
            </a:r>
            <a:r>
              <a:rPr lang="en-US" b="1" baseline="0" dirty="0" err="1"/>
              <a:t>behaviour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Exercise:</a:t>
            </a:r>
            <a:r>
              <a:rPr lang="en-US" b="1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 remember-me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epam.com request and response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</a:t>
            </a:r>
            <a:r>
              <a:rPr lang="en-US" baseline="0" dirty="0"/>
              <a:t> implement a very simple webserver based on </a:t>
            </a:r>
            <a:r>
              <a:rPr lang="en-US" baseline="0" dirty="0" err="1"/>
              <a:t>serversocket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  <a:r>
              <a:rPr lang="en-US" baseline="0" dirty="0"/>
              <a:t> a simple webpage with tomcat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baseline="0" dirty="0"/>
              <a:t> eclipse dynamic </a:t>
            </a:r>
            <a:r>
              <a:rPr lang="en-US" baseline="0" dirty="0" err="1"/>
              <a:t>webapp</a:t>
            </a:r>
            <a:endParaRPr lang="en-US" baseline="0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maven archetype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Develop</a:t>
            </a:r>
            <a:r>
              <a:rPr lang="en-US" b="0" baseline="0" dirty="0"/>
              <a:t> a simple servlet.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83212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835392" cy="647100"/>
          </a:xfrm>
        </p:spPr>
        <p:txBody>
          <a:bodyPr/>
          <a:lstStyle/>
          <a:p>
            <a:r>
              <a:rPr lang="en-US" dirty="0"/>
              <a:t>Web basics</a:t>
            </a:r>
          </a:p>
        </p:txBody>
      </p:sp>
    </p:spTree>
    <p:extLst>
      <p:ext uri="{BB962C8B-B14F-4D97-AF65-F5344CB8AC3E}">
        <p14:creationId xmlns:p14="http://schemas.microsoft.com/office/powerpoint/2010/main" val="178984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814473" cy="3383280"/>
          </a:xfrm>
        </p:spPr>
        <p:txBody>
          <a:bodyPr anchor="t"/>
          <a:lstStyle/>
          <a:p>
            <a:r>
              <a:rPr lang="en-US" dirty="0"/>
              <a:t>SOAP, WSDL based web service</a:t>
            </a:r>
            <a:r>
              <a:rPr lang="hu-HU" dirty="0"/>
              <a:t> (JAX-WS)</a:t>
            </a:r>
            <a:endParaRPr lang="en-US" dirty="0"/>
          </a:p>
          <a:p>
            <a:r>
              <a:rPr lang="en-US" dirty="0"/>
              <a:t>RESTful web service </a:t>
            </a:r>
            <a:r>
              <a:rPr lang="hu-HU" dirty="0"/>
              <a:t>(JAX-RS)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pic>
        <p:nvPicPr>
          <p:cNvPr id="4098" name="Picture 2" descr="http://maxoffsky.com/word/wp-content/uploads/2012/11/RESTful-API-design-1014x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73" y="2009375"/>
            <a:ext cx="5731453" cy="25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Java EE Big Picture</a:t>
            </a:r>
          </a:p>
        </p:txBody>
      </p:sp>
      <p:pic>
        <p:nvPicPr>
          <p:cNvPr id="5122" name="Picture 2" descr="javaee7-panc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75" y="1365742"/>
            <a:ext cx="6649049" cy="29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regent_street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2404" y="2869953"/>
            <a:ext cx="3232167" cy="647100"/>
          </a:xfrm>
        </p:spPr>
        <p:txBody>
          <a:bodyPr/>
          <a:lstStyle/>
          <a:p>
            <a:r>
              <a:rPr lang="en-US" dirty="0"/>
              <a:t>Java Servlet</a:t>
            </a:r>
          </a:p>
        </p:txBody>
      </p:sp>
    </p:spTree>
    <p:extLst>
      <p:ext uri="{BB962C8B-B14F-4D97-AF65-F5344CB8AC3E}">
        <p14:creationId xmlns:p14="http://schemas.microsoft.com/office/powerpoint/2010/main" val="203094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For cross-cutting logic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Lifecycle management</a:t>
            </a:r>
          </a:p>
          <a:p>
            <a:pPr lvl="1"/>
            <a:r>
              <a:rPr lang="en-US" dirty="0"/>
              <a:t>Thread management</a:t>
            </a:r>
          </a:p>
          <a:p>
            <a:pPr lvl="1"/>
            <a:r>
              <a:rPr lang="en-US" dirty="0"/>
              <a:t>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145" y="1487054"/>
            <a:ext cx="2974109" cy="27524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0241" y="1711527"/>
            <a:ext cx="1163782" cy="544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6998" y="2515517"/>
            <a:ext cx="1163782" cy="544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5017" y="3151919"/>
            <a:ext cx="1163782" cy="544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5798" y="3168371"/>
            <a:ext cx="1163782" cy="544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1102" y="1692322"/>
            <a:ext cx="1163782" cy="5449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Indirection </a:t>
            </a:r>
          </a:p>
        </p:txBody>
      </p:sp>
      <p:cxnSp>
        <p:nvCxnSpPr>
          <p:cNvPr id="11" name="Elbow Connector 10"/>
          <p:cNvCxnSpPr>
            <a:endCxn id="9" idx="0"/>
          </p:cNvCxnSpPr>
          <p:nvPr/>
        </p:nvCxnSpPr>
        <p:spPr>
          <a:xfrm flipV="1">
            <a:off x="3698369" y="1692322"/>
            <a:ext cx="3744624" cy="1185285"/>
          </a:xfrm>
          <a:prstGeom prst="bentConnector4">
            <a:avLst>
              <a:gd name="adj1" fmla="val 37297"/>
              <a:gd name="adj2" fmla="val 1340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86358" y="2617649"/>
            <a:ext cx="81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Elbow Connector 18"/>
          <p:cNvCxnSpPr>
            <a:stCxn id="9" idx="2"/>
            <a:endCxn id="8" idx="0"/>
          </p:cNvCxnSpPr>
          <p:nvPr/>
        </p:nvCxnSpPr>
        <p:spPr>
          <a:xfrm rot="5400000">
            <a:off x="6269789" y="1995167"/>
            <a:ext cx="931104" cy="1415304"/>
          </a:xfrm>
          <a:prstGeom prst="bentConnector3">
            <a:avLst>
              <a:gd name="adj1" fmla="val 142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Tomcat</a:t>
            </a:r>
          </a:p>
          <a:p>
            <a:r>
              <a:rPr lang="en-US" dirty="0"/>
              <a:t>Jetty</a:t>
            </a:r>
          </a:p>
          <a:p>
            <a:r>
              <a:rPr lang="en-US" dirty="0" err="1"/>
              <a:t>GlassFish</a:t>
            </a:r>
            <a:endParaRPr lang="en-US" dirty="0"/>
          </a:p>
          <a:p>
            <a:r>
              <a:rPr lang="en-US" dirty="0" err="1"/>
              <a:t>WildFly</a:t>
            </a:r>
            <a:endParaRPr lang="en-US" dirty="0"/>
          </a:p>
          <a:p>
            <a:r>
              <a:rPr lang="en-US" dirty="0"/>
              <a:t>WebLogic</a:t>
            </a:r>
          </a:p>
          <a:p>
            <a:r>
              <a:rPr lang="en-US" dirty="0"/>
              <a:t>WebSphere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Servlet container implementations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458688" y="1297492"/>
            <a:ext cx="2530764" cy="2948091"/>
            <a:chOff x="3528288" y="1297491"/>
            <a:chExt cx="2530764" cy="2948091"/>
          </a:xfrm>
        </p:grpSpPr>
        <p:sp>
          <p:nvSpPr>
            <p:cNvPr id="4" name="Rectangle 3"/>
            <p:cNvSpPr/>
            <p:nvPr/>
          </p:nvSpPr>
          <p:spPr>
            <a:xfrm>
              <a:off x="3528288" y="1297491"/>
              <a:ext cx="2530764" cy="29480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Tomcat 8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073231" y="1528642"/>
              <a:ext cx="1440877" cy="1991155"/>
              <a:chOff x="4156360" y="1542475"/>
              <a:chExt cx="1440877" cy="199115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56364" y="1542475"/>
                <a:ext cx="1440873" cy="4433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Servlet 3.1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56362" y="2057935"/>
                <a:ext cx="1440873" cy="4433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JSP 2.3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56361" y="2574824"/>
                <a:ext cx="1440873" cy="4433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EL 3.0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56360" y="3090284"/>
                <a:ext cx="1440873" cy="4433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WebSocket</a:t>
                </a:r>
                <a:r>
                  <a:rPr lang="en-US" dirty="0"/>
                  <a:t> 1.1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602749" y="348860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3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Servlet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55" y="1639776"/>
            <a:ext cx="1634837" cy="64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Servlet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5452" y="2728204"/>
            <a:ext cx="1634837" cy="64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GenericServlet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5453" y="3816632"/>
            <a:ext cx="1634837" cy="646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HttpServlet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02871" y="2286322"/>
            <a:ext cx="3" cy="4418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H="1" flipV="1">
            <a:off x="2202871" y="3374750"/>
            <a:ext cx="1" cy="4418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94696" y="2050869"/>
            <a:ext cx="4548002" cy="2412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dirty="0" err="1"/>
              <a:t>doDelete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doGet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doHead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doOptions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doPost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doPut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doTrace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, </a:t>
            </a:r>
            <a:r>
              <a:rPr lang="en-US" sz="1200" dirty="0" err="1"/>
              <a:t>HttpServletResponse</a:t>
            </a:r>
            <a:r>
              <a:rPr lang="en-US" sz="1200" dirty="0"/>
              <a:t> </a:t>
            </a:r>
            <a:r>
              <a:rPr lang="en-US" sz="1200" dirty="0" err="1"/>
              <a:t>resp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 err="1"/>
              <a:t>getLastModified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2"/>
                </a:solidFill>
              </a:rPr>
              <a:t>service(</a:t>
            </a:r>
            <a:r>
              <a:rPr lang="en-US" sz="1200" dirty="0" err="1">
                <a:solidFill>
                  <a:schemeClr val="bg2"/>
                </a:solidFill>
              </a:rPr>
              <a:t>HttpServletRequest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req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HttpServletResponse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resp</a:t>
            </a:r>
            <a:r>
              <a:rPr lang="en-US" sz="1200" dirty="0">
                <a:solidFill>
                  <a:schemeClr val="bg2"/>
                </a:solidFill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sz="1200" dirty="0">
                <a:solidFill>
                  <a:schemeClr val="bg2"/>
                </a:solidFill>
              </a:rPr>
              <a:t>service(</a:t>
            </a:r>
            <a:r>
              <a:rPr lang="en-US" sz="1200" dirty="0" err="1">
                <a:solidFill>
                  <a:schemeClr val="bg2"/>
                </a:solidFill>
              </a:rPr>
              <a:t>ServletRequest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req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ServletResponse</a:t>
            </a:r>
            <a:r>
              <a:rPr lang="en-US" sz="1200" dirty="0">
                <a:solidFill>
                  <a:schemeClr val="bg2"/>
                </a:solidFill>
              </a:rPr>
              <a:t> res)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223477" y="3973650"/>
            <a:ext cx="568032" cy="3325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Servlet deployment descriptor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5527" y="1097383"/>
            <a:ext cx="713047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simple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com.epam.training.SimpleServlet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servlet-mapping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simple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dirty="0" err="1">
                <a:solidFill>
                  <a:srgbClr val="3F7F7F"/>
                </a:solidFill>
                <a:latin typeface="Courier New" panose="02070309020205020404" pitchFamily="49" charset="0"/>
              </a:rPr>
              <a:t>url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-pattern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/simple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urier New" panose="02070309020205020404" pitchFamily="49" charset="0"/>
              </a:rPr>
              <a:t>url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-pattern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servlet-mapping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3308" y="3620655"/>
            <a:ext cx="1754909" cy="674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SimpleServlet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7781" y="2540000"/>
            <a:ext cx="1737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354" y="223222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89600" y="2318327"/>
            <a:ext cx="60960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99200" y="1459345"/>
            <a:ext cx="0" cy="85898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89600" y="1454727"/>
            <a:ext cx="6096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0"/>
          </p:cNvCxnSpPr>
          <p:nvPr/>
        </p:nvCxnSpPr>
        <p:spPr>
          <a:xfrm>
            <a:off x="5070762" y="1782618"/>
            <a:ext cx="1" cy="183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0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string beginning with a ‘/’ character and ending with a ‘/*’ suffix is used for path mapping.</a:t>
            </a:r>
          </a:p>
          <a:p>
            <a:r>
              <a:rPr lang="en-US" i="1" dirty="0"/>
              <a:t>A string beginning with a ‘*.’ prefix is used as an extension mapping.</a:t>
            </a:r>
          </a:p>
          <a:p>
            <a:r>
              <a:rPr lang="en-US" i="1" dirty="0"/>
              <a:t>The empty string ("") is a special URL pattern that exactly maps to the application's context root, i.e., requests of the form http://host:port/&lt;contextroot&gt;/. In this case the path info is ’/’ and the servlet path and context path is empty string ("").</a:t>
            </a:r>
          </a:p>
          <a:p>
            <a:r>
              <a:rPr lang="en-US" i="1" dirty="0"/>
              <a:t>A string containing only the ’/’ character indicates the "default" servlet of the application. In this case the servlet path is the request URI minus the context path and the path info is null.</a:t>
            </a:r>
          </a:p>
          <a:p>
            <a:r>
              <a:rPr lang="en-US" i="1" dirty="0"/>
              <a:t>All other strings are used for exact matches only.</a:t>
            </a:r>
          </a:p>
          <a:p>
            <a:pPr marL="0" indent="0" algn="r">
              <a:buNone/>
            </a:pPr>
            <a:r>
              <a:rPr lang="en-US" dirty="0"/>
              <a:t>From Java™ Servlet Specification Version 3.0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Specification of Mappings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6400" y="4386635"/>
            <a:ext cx="9123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9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“the servlet container must use only one instance per servlet declaration”</a:t>
            </a:r>
          </a:p>
          <a:p>
            <a:r>
              <a:rPr lang="en-US" i="1" dirty="0"/>
              <a:t>“for a servlet implementing the </a:t>
            </a:r>
            <a:r>
              <a:rPr lang="en-US" i="1" dirty="0" err="1"/>
              <a:t>SingleThreadModel</a:t>
            </a:r>
            <a:r>
              <a:rPr lang="en-US" i="1" dirty="0"/>
              <a:t> interface, the servlet container may instantiate multiple instances to handle a heavy request load and serialize requests to a particular instance”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Servlet instances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6400" y="4386635"/>
            <a:ext cx="9123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9295" y="2983346"/>
            <a:ext cx="1431637" cy="77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s1: Servlet</a:t>
            </a:r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3131123" y="2650836"/>
            <a:ext cx="1468172" cy="720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3131123" y="3371273"/>
            <a:ext cx="1468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 flipV="1">
            <a:off x="3131123" y="3371273"/>
            <a:ext cx="1468172" cy="720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31122" y="2360526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21279" y="3001818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121" y="404324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request3</a:t>
            </a:r>
          </a:p>
        </p:txBody>
      </p:sp>
    </p:spTree>
    <p:extLst>
      <p:ext uri="{BB962C8B-B14F-4D97-AF65-F5344CB8AC3E}">
        <p14:creationId xmlns:p14="http://schemas.microsoft.com/office/powerpoint/2010/main" val="192272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 context-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 description</a:t>
            </a:r>
          </a:p>
          <a:p>
            <a:r>
              <a:rPr lang="en-US" dirty="0"/>
              <a:t> display-name</a:t>
            </a:r>
          </a:p>
          <a:p>
            <a:r>
              <a:rPr lang="en-US" dirty="0"/>
              <a:t> distributable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ejb</a:t>
            </a:r>
            <a:r>
              <a:rPr lang="en-US" dirty="0">
                <a:solidFill>
                  <a:schemeClr val="bg2"/>
                </a:solidFill>
              </a:rPr>
              <a:t>-ref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ejb</a:t>
            </a:r>
            <a:r>
              <a:rPr lang="en-US" dirty="0">
                <a:solidFill>
                  <a:schemeClr val="bg2"/>
                </a:solidFill>
              </a:rPr>
              <a:t>-local-ref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env</a:t>
            </a:r>
            <a:r>
              <a:rPr lang="en-US" dirty="0">
                <a:solidFill>
                  <a:schemeClr val="bg2"/>
                </a:solidFill>
              </a:rPr>
              <a:t>-entry</a:t>
            </a:r>
          </a:p>
          <a:p>
            <a:r>
              <a:rPr lang="en-US" dirty="0"/>
              <a:t> error-page</a:t>
            </a:r>
          </a:p>
          <a:p>
            <a:r>
              <a:rPr lang="en-US" dirty="0"/>
              <a:t> filter</a:t>
            </a:r>
          </a:p>
          <a:p>
            <a:r>
              <a:rPr lang="en-US" dirty="0"/>
              <a:t> filter-mapping</a:t>
            </a:r>
          </a:p>
          <a:p>
            <a:r>
              <a:rPr lang="en-US" dirty="0">
                <a:solidFill>
                  <a:schemeClr val="bg2"/>
                </a:solidFill>
              </a:rPr>
              <a:t> icon</a:t>
            </a:r>
          </a:p>
          <a:p>
            <a:r>
              <a:rPr lang="en-US" dirty="0"/>
              <a:t> </a:t>
            </a:r>
            <a:r>
              <a:rPr lang="en-US" dirty="0" err="1"/>
              <a:t>jsp-config</a:t>
            </a:r>
            <a:endParaRPr lang="en-US" dirty="0"/>
          </a:p>
          <a:p>
            <a:r>
              <a:rPr lang="en-US" dirty="0"/>
              <a:t> listener</a:t>
            </a:r>
          </a:p>
          <a:p>
            <a:r>
              <a:rPr lang="en-US" dirty="0"/>
              <a:t> login-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 mime-mapping</a:t>
            </a:r>
          </a:p>
          <a:p>
            <a:r>
              <a:rPr lang="en-US" dirty="0">
                <a:solidFill>
                  <a:schemeClr val="bg2"/>
                </a:solidFill>
              </a:rPr>
              <a:t> resource-</a:t>
            </a:r>
            <a:r>
              <a:rPr lang="en-US" dirty="0" err="1">
                <a:solidFill>
                  <a:schemeClr val="bg2"/>
                </a:solidFill>
              </a:rPr>
              <a:t>env</a:t>
            </a:r>
            <a:r>
              <a:rPr lang="en-US" dirty="0">
                <a:solidFill>
                  <a:schemeClr val="bg2"/>
                </a:solidFill>
              </a:rPr>
              <a:t>-ref</a:t>
            </a:r>
          </a:p>
          <a:p>
            <a:r>
              <a:rPr lang="en-US" dirty="0">
                <a:solidFill>
                  <a:schemeClr val="bg2"/>
                </a:solidFill>
              </a:rPr>
              <a:t> resource-ref</a:t>
            </a:r>
          </a:p>
          <a:p>
            <a:r>
              <a:rPr lang="en-US" dirty="0"/>
              <a:t> security-constraint</a:t>
            </a:r>
          </a:p>
          <a:p>
            <a:r>
              <a:rPr lang="en-US" dirty="0"/>
              <a:t> security-role</a:t>
            </a:r>
          </a:p>
          <a:p>
            <a:r>
              <a:rPr lang="en-US" dirty="0"/>
              <a:t> servlet</a:t>
            </a:r>
          </a:p>
          <a:p>
            <a:r>
              <a:rPr lang="en-US" dirty="0"/>
              <a:t> servlet-mapping</a:t>
            </a:r>
          </a:p>
          <a:p>
            <a:r>
              <a:rPr lang="en-US" dirty="0"/>
              <a:t> session-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 web-app</a:t>
            </a:r>
          </a:p>
          <a:p>
            <a:r>
              <a:rPr lang="en-US" dirty="0"/>
              <a:t> welcome-file-list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Deployment descriptor (web.xml)</a:t>
            </a:r>
          </a:p>
        </p:txBody>
      </p:sp>
    </p:spTree>
    <p:extLst>
      <p:ext uri="{BB962C8B-B14F-4D97-AF65-F5344CB8AC3E}">
        <p14:creationId xmlns:p14="http://schemas.microsoft.com/office/powerpoint/2010/main" val="38197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Lower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2" y="978612"/>
            <a:ext cx="1239982" cy="1139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54" y="978612"/>
            <a:ext cx="489528" cy="1135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146" y="978612"/>
            <a:ext cx="489528" cy="1135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74" y="978612"/>
            <a:ext cx="489528" cy="11352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0412" y="2295797"/>
            <a:ext cx="1308101" cy="341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0411" y="2815038"/>
            <a:ext cx="1308101" cy="34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0410" y="3334279"/>
            <a:ext cx="1308101" cy="34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 / IPv6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410" y="3853520"/>
            <a:ext cx="1308101" cy="34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8511" y="2295797"/>
            <a:ext cx="1308101" cy="341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28510" y="2815038"/>
            <a:ext cx="1308101" cy="34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28509" y="3334279"/>
            <a:ext cx="1308101" cy="34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 / IPv6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8509" y="3853520"/>
            <a:ext cx="1308101" cy="341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</a:p>
        </p:txBody>
      </p:sp>
      <p:cxnSp>
        <p:nvCxnSpPr>
          <p:cNvPr id="19" name="Elbow Connector 18"/>
          <p:cNvCxnSpPr>
            <a:stCxn id="12" idx="2"/>
            <a:endCxn id="17" idx="2"/>
          </p:cNvCxnSpPr>
          <p:nvPr/>
        </p:nvCxnSpPr>
        <p:spPr>
          <a:xfrm rot="16200000" flipH="1">
            <a:off x="4368510" y="1481215"/>
            <a:ext cx="12700" cy="54280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1398" y="4452908"/>
            <a:ext cx="1166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link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9647" y="2312780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68896" y="2832021"/>
            <a:ext cx="1399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Transport layer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7468" y="33512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95025" y="3887487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02945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Deployment directory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5400" y="983350"/>
            <a:ext cx="40132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|-- images/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|   `-- banner.jpg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|-- index.html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`--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WEB-INF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|--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|   |-- public/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|   |   `--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|   `-- private/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|       |--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application.jsp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|       `--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settings.jsp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|--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|   `-- some-library.jar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|--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|   `--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compiled.class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`--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web.xml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0473" y="4386635"/>
            <a:ext cx="6383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550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43181" y="1422399"/>
            <a:ext cx="6257637" cy="2710872"/>
            <a:chOff x="1339272" y="1385453"/>
            <a:chExt cx="6257637" cy="2710872"/>
          </a:xfrm>
        </p:grpSpPr>
        <p:sp>
          <p:nvSpPr>
            <p:cNvPr id="4" name="Rectangle 3"/>
            <p:cNvSpPr/>
            <p:nvPr/>
          </p:nvSpPr>
          <p:spPr>
            <a:xfrm>
              <a:off x="3971635" y="1385453"/>
              <a:ext cx="1330037" cy="7389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  <a:p>
              <a:pPr algn="ctr"/>
              <a:r>
                <a:rPr lang="en-US" dirty="0"/>
                <a:t>(Servlet)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266872" y="2364507"/>
              <a:ext cx="1330037" cy="738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71635" y="3357416"/>
              <a:ext cx="1330037" cy="7389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  <a:p>
              <a:pPr algn="ctr"/>
              <a:r>
                <a:rPr lang="en-US" dirty="0"/>
                <a:t>(JSP)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6" idx="0"/>
            </p:cNvCxnSpPr>
            <p:nvPr/>
          </p:nvCxnSpPr>
          <p:spPr>
            <a:xfrm>
              <a:off x="4636654" y="2124362"/>
              <a:ext cx="0" cy="1233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3"/>
              <a:endCxn id="5" idx="0"/>
            </p:cNvCxnSpPr>
            <p:nvPr/>
          </p:nvCxnSpPr>
          <p:spPr>
            <a:xfrm>
              <a:off x="5301672" y="1754908"/>
              <a:ext cx="1630219" cy="60959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339272" y="2364506"/>
              <a:ext cx="1330037" cy="738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15" name="Elbow Connector 14"/>
            <p:cNvCxnSpPr>
              <a:stCxn id="13" idx="0"/>
              <a:endCxn id="4" idx="1"/>
            </p:cNvCxnSpPr>
            <p:nvPr/>
          </p:nvCxnSpPr>
          <p:spPr>
            <a:xfrm rot="5400000" flipH="1" flipV="1">
              <a:off x="2683164" y="1076035"/>
              <a:ext cx="609598" cy="196734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3" idx="2"/>
              <a:endCxn id="6" idx="1"/>
            </p:cNvCxnSpPr>
            <p:nvPr/>
          </p:nvCxnSpPr>
          <p:spPr>
            <a:xfrm rot="16200000" flipH="1">
              <a:off x="2676235" y="2431471"/>
              <a:ext cx="623456" cy="1967344"/>
            </a:xfrm>
            <a:prstGeom prst="bentConnector2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79453" y="1415067"/>
              <a:ext cx="817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0561" y="3415142"/>
              <a:ext cx="914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8005" y="1415067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22046" y="258700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300473" y="4386635"/>
            <a:ext cx="6383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849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GenericServlet</a:t>
            </a:r>
            <a:endParaRPr lang="en-US" dirty="0"/>
          </a:p>
          <a:p>
            <a:r>
              <a:rPr lang="en-US" dirty="0" err="1"/>
              <a:t>HttpServlet</a:t>
            </a:r>
            <a:endParaRPr lang="en-US" dirty="0"/>
          </a:p>
          <a:p>
            <a:r>
              <a:rPr lang="en-US" dirty="0" err="1"/>
              <a:t>ServletConfig</a:t>
            </a:r>
            <a:endParaRPr lang="en-US" dirty="0"/>
          </a:p>
          <a:p>
            <a:r>
              <a:rPr lang="en-US" dirty="0" err="1"/>
              <a:t>ServletContext</a:t>
            </a:r>
            <a:endParaRPr lang="en-US" dirty="0"/>
          </a:p>
          <a:p>
            <a:r>
              <a:rPr lang="en-US" dirty="0" err="1"/>
              <a:t>HttpSession</a:t>
            </a:r>
            <a:endParaRPr lang="en-US" dirty="0"/>
          </a:p>
          <a:p>
            <a:r>
              <a:rPr lang="en-US" dirty="0" err="1"/>
              <a:t>HttpServletRequest</a:t>
            </a:r>
            <a:endParaRPr lang="en-US" dirty="0"/>
          </a:p>
          <a:p>
            <a:r>
              <a:rPr lang="en-US" dirty="0" err="1"/>
              <a:t>HttpServletResponse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15368"/>
              </p:ext>
            </p:extLst>
          </p:nvPr>
        </p:nvGraphicFramePr>
        <p:xfrm>
          <a:off x="4572000" y="1585358"/>
          <a:ext cx="3329623" cy="237236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How</a:t>
                      </a:r>
                      <a:r>
                        <a:rPr lang="en-US" b="1" baseline="0" dirty="0"/>
                        <a:t> long?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 of the deployed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session </a:t>
                      </a:r>
                    </a:p>
                    <a:p>
                      <a:r>
                        <a:rPr lang="en-US" dirty="0"/>
                        <a:t>(multiple requests)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 of the Request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Within the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Within the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tag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65745" y="2133600"/>
            <a:ext cx="2586182" cy="63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35200" y="3048001"/>
            <a:ext cx="2216727" cy="44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26647" y="2567709"/>
            <a:ext cx="2825280" cy="564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61382" y="4386635"/>
            <a:ext cx="15774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 </a:t>
            </a:r>
            <a:r>
              <a:rPr lang="hu-HU" dirty="0"/>
              <a:t>&amp; </a:t>
            </a:r>
            <a:r>
              <a:rPr lang="hu-HU" dirty="0" err="1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269528" cy="3383280"/>
          </a:xfrm>
        </p:spPr>
        <p:txBody>
          <a:bodyPr anchor="ctr"/>
          <a:lstStyle/>
          <a:p>
            <a:r>
              <a:rPr lang="en-US" dirty="0"/>
              <a:t>Redirect</a:t>
            </a:r>
          </a:p>
          <a:p>
            <a:r>
              <a:rPr lang="en-US" dirty="0"/>
              <a:t>Forward</a:t>
            </a:r>
          </a:p>
          <a:p>
            <a:r>
              <a:rPr lang="en-US" dirty="0"/>
              <a:t>Include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Redirect mechanisms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8472" y="2434410"/>
            <a:ext cx="1191491" cy="674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4617" y="2434410"/>
            <a:ext cx="1191491" cy="674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Servlet Container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49963" y="2559103"/>
            <a:ext cx="1334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08799" y="1398399"/>
            <a:ext cx="1191491" cy="674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Servlet1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8799" y="3499672"/>
            <a:ext cx="1191491" cy="674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Servlet2</a:t>
            </a:r>
          </a:p>
        </p:txBody>
      </p:sp>
      <p:cxnSp>
        <p:nvCxnSpPr>
          <p:cNvPr id="12" name="Elbow Connector 11"/>
          <p:cNvCxnSpPr>
            <a:stCxn id="5" idx="0"/>
            <a:endCxn id="9" idx="1"/>
          </p:cNvCxnSpPr>
          <p:nvPr/>
        </p:nvCxnSpPr>
        <p:spPr>
          <a:xfrm rot="5400000" flipH="1" flipV="1">
            <a:off x="5945140" y="1470751"/>
            <a:ext cx="698883" cy="1228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  <a:endCxn id="4" idx="0"/>
          </p:cNvCxnSpPr>
          <p:nvPr/>
        </p:nvCxnSpPr>
        <p:spPr>
          <a:xfrm rot="16200000" flipH="1" flipV="1">
            <a:off x="4811376" y="-258760"/>
            <a:ext cx="1036011" cy="4350327"/>
          </a:xfrm>
          <a:prstGeom prst="bentConnector3">
            <a:avLst>
              <a:gd name="adj1" fmla="val -2206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00834" y="864126"/>
            <a:ext cx="857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49963" y="2678406"/>
            <a:ext cx="1334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10" idx="1"/>
          </p:cNvCxnSpPr>
          <p:nvPr/>
        </p:nvCxnSpPr>
        <p:spPr>
          <a:xfrm rot="16200000" flipH="1">
            <a:off x="5930514" y="2858514"/>
            <a:ext cx="728135" cy="1228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81636" y="2084969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32254" y="2072654"/>
            <a:ext cx="0" cy="13716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 flipV="1">
            <a:off x="5514106" y="1605306"/>
            <a:ext cx="1228436" cy="6988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49963" y="2878386"/>
            <a:ext cx="13346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69018" y="2101132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787353" y="3008606"/>
            <a:ext cx="728135" cy="122843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49963" y="3012312"/>
            <a:ext cx="13346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95490" y="262284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69092" y="261687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parameters, deploy time constants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400" y="968567"/>
            <a:ext cx="658321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context-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-name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-name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-value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context@example.com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-value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context-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simple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com.epam.training.SimpleServlet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init-param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&lt;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-name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-name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&lt;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-value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servlet@example.com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b="1" dirty="0">
                <a:solidFill>
                  <a:srgbClr val="3F7F7F"/>
                </a:solidFill>
                <a:latin typeface="Courier New" panose="02070309020205020404" pitchFamily="49" charset="0"/>
              </a:rPr>
              <a:t>-value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&lt;/</a:t>
            </a:r>
            <a:r>
              <a:rPr lang="en-US" sz="1200" b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init-param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6544" y="3027509"/>
            <a:ext cx="532938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doGet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(...) {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ServletContext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context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getServletContext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context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.getInitParameter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"email"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getInitParameter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"email"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50692" y="1459345"/>
            <a:ext cx="346363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87820" y="2757055"/>
            <a:ext cx="346363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414328" y="1459345"/>
            <a:ext cx="0" cy="237374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51456" y="2757055"/>
            <a:ext cx="0" cy="12977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3833091"/>
            <a:ext cx="109912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02400" y="4054765"/>
            <a:ext cx="224905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7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/>
              <a:t>ServletContextListener</a:t>
            </a:r>
            <a:endParaRPr lang="en-US" dirty="0"/>
          </a:p>
          <a:p>
            <a:r>
              <a:rPr lang="en-US" dirty="0" err="1"/>
              <a:t>ServletContextAttributeListener</a:t>
            </a:r>
            <a:endParaRPr lang="en-US" dirty="0"/>
          </a:p>
          <a:p>
            <a:r>
              <a:rPr lang="en-US" dirty="0" err="1"/>
              <a:t>HttpSessionListener</a:t>
            </a:r>
            <a:endParaRPr lang="en-US" dirty="0"/>
          </a:p>
          <a:p>
            <a:r>
              <a:rPr lang="en-US" dirty="0" err="1"/>
              <a:t>HttpSessionAttributeListener</a:t>
            </a:r>
            <a:endParaRPr lang="en-US" dirty="0"/>
          </a:p>
          <a:p>
            <a:r>
              <a:rPr lang="en-US" dirty="0" err="1"/>
              <a:t>HttpSessionBindingListener</a:t>
            </a:r>
            <a:endParaRPr lang="en-US" dirty="0"/>
          </a:p>
          <a:p>
            <a:r>
              <a:rPr lang="en-US" dirty="0" err="1"/>
              <a:t>HttpSessionActivationListener</a:t>
            </a:r>
            <a:endParaRPr lang="en-US" dirty="0"/>
          </a:p>
          <a:p>
            <a:r>
              <a:rPr lang="en-US" dirty="0" err="1"/>
              <a:t>ServletRequestListener</a:t>
            </a:r>
            <a:endParaRPr lang="en-US" dirty="0"/>
          </a:p>
          <a:p>
            <a:r>
              <a:rPr lang="en-US" dirty="0" err="1"/>
              <a:t>ServletRequestAttributeListener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Listeners</a:t>
            </a:r>
          </a:p>
        </p:txBody>
      </p:sp>
      <p:pic>
        <p:nvPicPr>
          <p:cNvPr id="1026" name="Picture 2" descr="http://33.media.tumblr.com/bc3116c1a2692446af359c8df8ae94e2/tumblr_inline_mmcyieAlMH1qz4rg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48" y="1657113"/>
            <a:ext cx="4762500" cy="22288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61382" y="4386635"/>
            <a:ext cx="15774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 </a:t>
            </a:r>
            <a:r>
              <a:rPr lang="hu-HU" dirty="0"/>
              <a:t>&amp; </a:t>
            </a:r>
            <a:r>
              <a:rPr lang="hu-HU" dirty="0" err="1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48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client specific information between requests</a:t>
            </a:r>
          </a:p>
          <a:p>
            <a:r>
              <a:rPr lang="en-US" dirty="0"/>
              <a:t>Identify the requests</a:t>
            </a:r>
          </a:p>
          <a:p>
            <a:r>
              <a:rPr lang="en-US" dirty="0"/>
              <a:t>Store data: memory / database / external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8782" y="2761673"/>
            <a:ext cx="1228436" cy="1413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8181" y="2761673"/>
            <a:ext cx="1228436" cy="1413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29900" y="3034145"/>
            <a:ext cx="2980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9244" y="2709535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request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7217" y="3398981"/>
            <a:ext cx="298096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6355" y="3082786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Cookie with session ID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0850" y="3971636"/>
            <a:ext cx="2980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1253" y="3655440"/>
            <a:ext cx="275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(cookie with session ID)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16454" y="3588322"/>
            <a:ext cx="29260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00473" y="4386635"/>
            <a:ext cx="6383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103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 management with disabled cookies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8855" y="1459345"/>
            <a:ext cx="1228436" cy="240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8254" y="1459346"/>
            <a:ext cx="1228436" cy="2401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9973" y="1731818"/>
            <a:ext cx="2980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99317" y="1407208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request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27290" y="2096654"/>
            <a:ext cx="298096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68448" y="17989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ID in URL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10923" y="3306618"/>
            <a:ext cx="2980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7167" y="2982680"/>
            <a:ext cx="25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(URL with session ID)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36527" y="2627742"/>
            <a:ext cx="29260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27290" y="3636659"/>
            <a:ext cx="298096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8448" y="333894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ID in URL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0473" y="4386635"/>
            <a:ext cx="6383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89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28" y="1065377"/>
            <a:ext cx="1352061" cy="71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Reservation engine</a:t>
            </a:r>
          </a:p>
        </p:txBody>
      </p:sp>
      <p:sp>
        <p:nvSpPr>
          <p:cNvPr id="5" name="Smiley Face 4"/>
          <p:cNvSpPr/>
          <p:nvPr/>
        </p:nvSpPr>
        <p:spPr>
          <a:xfrm>
            <a:off x="445477" y="967685"/>
            <a:ext cx="914400" cy="914400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889630" y="971593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9877" y="111710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Slots: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1853" y="111710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Slots: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3394" y="178439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slots: 3</a:t>
            </a:r>
          </a:p>
        </p:txBody>
      </p:sp>
      <p:pic>
        <p:nvPicPr>
          <p:cNvPr id="10" name="Picture 2" descr="Embedded image perma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32" y="2201249"/>
            <a:ext cx="2795852" cy="2329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5" idx="6"/>
            <a:endCxn id="4" idx="1"/>
          </p:cNvCxnSpPr>
          <p:nvPr/>
        </p:nvCxnSpPr>
        <p:spPr>
          <a:xfrm>
            <a:off x="1359877" y="1424885"/>
            <a:ext cx="279675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3"/>
          </p:cNvCxnSpPr>
          <p:nvPr/>
        </p:nvCxnSpPr>
        <p:spPr>
          <a:xfrm flipH="1" flipV="1">
            <a:off x="5508689" y="1424885"/>
            <a:ext cx="2380941" cy="39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430" y="1128829"/>
            <a:ext cx="124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1:01.001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688" y="1128828"/>
            <a:ext cx="124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1:01.001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0473" y="4386635"/>
            <a:ext cx="6383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482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WebServlet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WebListener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WebInitParam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ServletSecurity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@</a:t>
            </a:r>
            <a:r>
              <a:rPr lang="en-US" dirty="0" err="1"/>
              <a:t>HttpMethodConstraint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@</a:t>
            </a:r>
            <a:r>
              <a:rPr lang="en-US" dirty="0" err="1"/>
              <a:t>HttpConstraint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MultipartConfig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Annotation configuration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470" y="1244885"/>
            <a:ext cx="3313039" cy="30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3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HTTP basics – TCP / IP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2AFAB8-C4B2-4815-9B74-2001DD97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071562"/>
            <a:ext cx="75628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4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UTF-8 everywhere</a:t>
            </a:r>
          </a:p>
          <a:p>
            <a:r>
              <a:rPr lang="en-US" dirty="0"/>
              <a:t>Content-Type</a:t>
            </a:r>
          </a:p>
          <a:p>
            <a:r>
              <a:rPr lang="en-US" dirty="0"/>
              <a:t>Source files (Java, JSP)</a:t>
            </a:r>
          </a:p>
          <a:p>
            <a:r>
              <a:rPr lang="en-US" dirty="0"/>
              <a:t>Request / Response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pic>
        <p:nvPicPr>
          <p:cNvPr id="2050" name="Picture 2" descr="http://2.bp.blogspot.com/-bijZiLSo7HU/VLvkeZUQ2kI/AAAAAAAANQ8/NRNivkdAdCc/s1600/ec94fa2ed4efb220cf5761f7f50a765556e7932611342c5b1cba10e542bcb0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6" y="1808718"/>
            <a:ext cx="3427283" cy="19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0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register and login mechanism for our Snake competition site</a:t>
            </a:r>
          </a:p>
          <a:p>
            <a:endParaRPr lang="en-US" dirty="0"/>
          </a:p>
          <a:p>
            <a:r>
              <a:rPr lang="en-US" dirty="0"/>
              <a:t>Store the data in a serialized file (location </a:t>
            </a:r>
            <a:r>
              <a:rPr lang="hu-HU" dirty="0"/>
              <a:t>-</a:t>
            </a:r>
            <a:r>
              <a:rPr lang="en-US" dirty="0"/>
              <a:t>&gt;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param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Save on </a:t>
            </a:r>
            <a:r>
              <a:rPr lang="en-US" dirty="0" err="1"/>
              <a:t>contextDestroyed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Load on </a:t>
            </a:r>
            <a:r>
              <a:rPr lang="en-US" dirty="0" err="1"/>
              <a:t>contextInitialized</a:t>
            </a:r>
            <a:r>
              <a:rPr lang="en-US" dirty="0"/>
              <a:t> 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 exercise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8" y="1883860"/>
            <a:ext cx="2264352" cy="2579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6400" y="4386635"/>
            <a:ext cx="9123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login using long-living cookie with an unpredictable secret unique id</a:t>
            </a:r>
          </a:p>
          <a:p>
            <a:r>
              <a:rPr lang="en-US" dirty="0"/>
              <a:t>Security risks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Remember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3427268"/>
            <a:ext cx="49053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6400" y="4386635"/>
            <a:ext cx="9123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1500-778F-4AAE-B85C-C62CEC18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3348512" cy="3383280"/>
          </a:xfrm>
        </p:spPr>
        <p:txBody>
          <a:bodyPr>
            <a:normAutofit/>
          </a:bodyPr>
          <a:lstStyle/>
          <a:p>
            <a:r>
              <a:rPr lang="hu-HU" dirty="0"/>
              <a:t>GET – request data</a:t>
            </a:r>
          </a:p>
          <a:p>
            <a:r>
              <a:rPr lang="hu-HU" dirty="0"/>
              <a:t>POST – send data</a:t>
            </a:r>
          </a:p>
          <a:p>
            <a:r>
              <a:rPr lang="hu-HU" dirty="0"/>
              <a:t>PUT – replace data</a:t>
            </a:r>
          </a:p>
          <a:p>
            <a:r>
              <a:rPr lang="hu-HU" dirty="0"/>
              <a:t>DELETE – delete data</a:t>
            </a:r>
          </a:p>
          <a:p>
            <a:endParaRPr lang="hu-HU" dirty="0"/>
          </a:p>
          <a:p>
            <a:r>
              <a:rPr lang="hu-HU" dirty="0"/>
              <a:t>OPTIONS – request info</a:t>
            </a:r>
          </a:p>
          <a:p>
            <a:r>
              <a:rPr lang="hu-HU" dirty="0"/>
              <a:t>HEAD – request data (header only)</a:t>
            </a:r>
          </a:p>
          <a:p>
            <a:r>
              <a:rPr lang="hu-HU" dirty="0"/>
              <a:t>TRACE – message loop-back test</a:t>
            </a:r>
          </a:p>
          <a:p>
            <a:r>
              <a:rPr lang="hu-HU" dirty="0"/>
              <a:t>CONNECT – used for proxy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HTTP basics – requests / verbs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7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Browser-Server Communication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846" y="1984443"/>
            <a:ext cx="1420238" cy="2295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Browser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6663" y="1984443"/>
            <a:ext cx="1420238" cy="2295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730677" y="1947486"/>
            <a:ext cx="3560323" cy="3696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2329" y="1639709"/>
            <a:ext cx="817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43290" y="2255263"/>
            <a:ext cx="27350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/index.html HTTP/1.</a:t>
            </a:r>
            <a:r>
              <a:rPr lang="hu-HU" dirty="0"/>
              <a:t>1</a:t>
            </a:r>
          </a:p>
          <a:p>
            <a:r>
              <a:rPr lang="en-US" dirty="0"/>
              <a:t>[Request Headers]</a:t>
            </a:r>
            <a:endParaRPr lang="hu-HU" dirty="0"/>
          </a:p>
          <a:p>
            <a:r>
              <a:rPr lang="en-US" dirty="0"/>
              <a:t>[Blank Line] </a:t>
            </a:r>
            <a:endParaRPr lang="hu-HU" dirty="0"/>
          </a:p>
          <a:p>
            <a:r>
              <a:rPr lang="hu-HU" dirty="0"/>
              <a:t>[</a:t>
            </a:r>
            <a:r>
              <a:rPr lang="en-US" dirty="0"/>
              <a:t>Optional content</a:t>
            </a:r>
            <a:r>
              <a:rPr lang="hu-HU" dirty="0"/>
              <a:t>]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H="1">
            <a:off x="2683212" y="3517147"/>
            <a:ext cx="3560323" cy="3696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53436" y="3251272"/>
            <a:ext cx="914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3290" y="3866826"/>
            <a:ext cx="27350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200 OK HTTP/1.1</a:t>
            </a:r>
          </a:p>
          <a:p>
            <a:r>
              <a:rPr lang="en-US" dirty="0"/>
              <a:t>[Response Headers]</a:t>
            </a:r>
          </a:p>
          <a:p>
            <a:r>
              <a:rPr lang="en-US" dirty="0"/>
              <a:t>[Blank Line] </a:t>
            </a:r>
          </a:p>
          <a:p>
            <a:r>
              <a:rPr lang="hu-HU" dirty="0"/>
              <a:t>[</a:t>
            </a:r>
            <a:r>
              <a:rPr lang="en-US" dirty="0"/>
              <a:t>Optional content</a:t>
            </a:r>
            <a:r>
              <a:rPr lang="hu-HU" dirty="0"/>
              <a:t>]</a:t>
            </a:r>
            <a:r>
              <a:rPr lang="en-US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144" y="1101828"/>
            <a:ext cx="674255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3673" y="880155"/>
            <a:ext cx="674255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1564" y="1343716"/>
            <a:ext cx="674255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TCP</a:t>
            </a:r>
          </a:p>
        </p:txBody>
      </p:sp>
      <p:cxnSp>
        <p:nvCxnSpPr>
          <p:cNvPr id="24" name="Straight Arrow Connector 23"/>
          <p:cNvCxnSpPr>
            <a:stCxn id="9" idx="0"/>
            <a:endCxn id="20" idx="2"/>
          </p:cNvCxnSpPr>
          <p:nvPr/>
        </p:nvCxnSpPr>
        <p:spPr>
          <a:xfrm flipH="1" flipV="1">
            <a:off x="577272" y="1545174"/>
            <a:ext cx="852693" cy="439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9" idx="0"/>
            <a:endCxn id="21" idx="2"/>
          </p:cNvCxnSpPr>
          <p:nvPr/>
        </p:nvCxnSpPr>
        <p:spPr>
          <a:xfrm flipV="1">
            <a:off x="1429965" y="1323501"/>
            <a:ext cx="110836" cy="66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9" idx="0"/>
            <a:endCxn id="22" idx="1"/>
          </p:cNvCxnSpPr>
          <p:nvPr/>
        </p:nvCxnSpPr>
        <p:spPr>
          <a:xfrm flipV="1">
            <a:off x="1429965" y="1565389"/>
            <a:ext cx="1391599" cy="41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2056422" y="828635"/>
            <a:ext cx="674255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Cache</a:t>
            </a:r>
          </a:p>
        </p:txBody>
      </p:sp>
      <p:cxnSp>
        <p:nvCxnSpPr>
          <p:cNvPr id="34" name="Straight Arrow Connector 33"/>
          <p:cNvCxnSpPr>
            <a:stCxn id="9" idx="0"/>
            <a:endCxn id="32" idx="2"/>
          </p:cNvCxnSpPr>
          <p:nvPr/>
        </p:nvCxnSpPr>
        <p:spPr>
          <a:xfrm flipV="1">
            <a:off x="1429965" y="1271981"/>
            <a:ext cx="963585" cy="71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6153328" y="1137656"/>
            <a:ext cx="674255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61100" y="880155"/>
            <a:ext cx="871363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Other Server</a:t>
            </a:r>
          </a:p>
        </p:txBody>
      </p:sp>
      <p:cxnSp>
        <p:nvCxnSpPr>
          <p:cNvPr id="39" name="Straight Arrow Connector 38"/>
          <p:cNvCxnSpPr>
            <a:stCxn id="10" idx="0"/>
            <a:endCxn id="38" idx="2"/>
          </p:cNvCxnSpPr>
          <p:nvPr/>
        </p:nvCxnSpPr>
        <p:spPr>
          <a:xfrm flipV="1">
            <a:off x="7496782" y="1323501"/>
            <a:ext cx="0" cy="66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stCxn id="10" idx="0"/>
            <a:endCxn id="37" idx="2"/>
          </p:cNvCxnSpPr>
          <p:nvPr/>
        </p:nvCxnSpPr>
        <p:spPr>
          <a:xfrm flipH="1" flipV="1">
            <a:off x="6490456" y="1581002"/>
            <a:ext cx="1006326" cy="40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8067426" y="1142529"/>
            <a:ext cx="871363" cy="4433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Files</a:t>
            </a:r>
          </a:p>
        </p:txBody>
      </p:sp>
      <p:cxnSp>
        <p:nvCxnSpPr>
          <p:cNvPr id="48" name="Straight Arrow Connector 47"/>
          <p:cNvCxnSpPr>
            <a:stCxn id="10" idx="0"/>
            <a:endCxn id="47" idx="2"/>
          </p:cNvCxnSpPr>
          <p:nvPr/>
        </p:nvCxnSpPr>
        <p:spPr>
          <a:xfrm flipV="1">
            <a:off x="7496782" y="1585875"/>
            <a:ext cx="1006326" cy="398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8300473" y="4386635"/>
            <a:ext cx="63831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614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33" y="699516"/>
            <a:ext cx="3915663" cy="415539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HTTP</a:t>
            </a:r>
            <a:r>
              <a:rPr lang="en-US" dirty="0"/>
              <a:t> as protocol</a:t>
            </a:r>
            <a:endParaRPr lang="en-US" b="1" dirty="0"/>
          </a:p>
          <a:p>
            <a:r>
              <a:rPr lang="en-US" b="1" dirty="0"/>
              <a:t>HTML</a:t>
            </a:r>
            <a:r>
              <a:rPr lang="en-US" dirty="0"/>
              <a:t> as document format</a:t>
            </a:r>
          </a:p>
          <a:p>
            <a:r>
              <a:rPr lang="en-US" b="1" dirty="0"/>
              <a:t>CSS</a:t>
            </a:r>
            <a:r>
              <a:rPr lang="en-US" dirty="0"/>
              <a:t> as formatting language</a:t>
            </a:r>
          </a:p>
          <a:p>
            <a:r>
              <a:rPr lang="en-US" b="1" dirty="0"/>
              <a:t>JavaScript</a:t>
            </a:r>
            <a:r>
              <a:rPr lang="en-US" dirty="0"/>
              <a:t> to run code inside the browser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building stones of the Web</a:t>
            </a:r>
          </a:p>
        </p:txBody>
      </p:sp>
    </p:spTree>
    <p:extLst>
      <p:ext uri="{BB962C8B-B14F-4D97-AF65-F5344CB8AC3E}">
        <p14:creationId xmlns:p14="http://schemas.microsoft.com/office/powerpoint/2010/main" val="315423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	Uniform Resource Identifier</a:t>
            </a:r>
          </a:p>
          <a:p>
            <a:r>
              <a:rPr lang="en-US" dirty="0"/>
              <a:t>URL	Uniform Resource Locator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URI, URL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7860" y="1193145"/>
            <a:ext cx="4956560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scheme:[//[</a:t>
            </a:r>
            <a:r>
              <a:rPr lang="en-US" sz="1200" dirty="0" err="1"/>
              <a:t>user:password</a:t>
            </a:r>
            <a:r>
              <a:rPr lang="en-US" sz="1200" dirty="0"/>
              <a:t>@]host[:port]][/]path[?query][#fragment]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6075" y="1777445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</a:rPr>
              <a:t>G</a:t>
            </a:r>
            <a:r>
              <a:rPr lang="en-US" dirty="0" err="1">
                <a:solidFill>
                  <a:srgbClr val="252525"/>
                </a:solidFill>
                <a:latin typeface="Arial" panose="020B0604020202020204" pitchFamily="34" charset="0"/>
              </a:rPr>
              <a:t>eneric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 URI 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C2C7FB-8D9F-430D-B549-4F48EA8E711A}"/>
              </a:ext>
            </a:extLst>
          </p:cNvPr>
          <p:cNvSpPr/>
          <p:nvPr/>
        </p:nvSpPr>
        <p:spPr>
          <a:xfrm>
            <a:off x="2085172" y="2157828"/>
            <a:ext cx="2367185" cy="229881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0AECD9-A6B8-417E-B7D6-CBE6F959AEFE}"/>
              </a:ext>
            </a:extLst>
          </p:cNvPr>
          <p:cNvSpPr/>
          <p:nvPr/>
        </p:nvSpPr>
        <p:spPr>
          <a:xfrm>
            <a:off x="3136307" y="3247402"/>
            <a:ext cx="982766" cy="94003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F3FF8-5ECC-4D9D-8F66-8FE4FFADA486}"/>
              </a:ext>
            </a:extLst>
          </p:cNvPr>
          <p:cNvSpPr/>
          <p:nvPr/>
        </p:nvSpPr>
        <p:spPr>
          <a:xfrm>
            <a:off x="2529555" y="2803021"/>
            <a:ext cx="734938" cy="4378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URI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3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079898"/>
            <a:ext cx="3814473" cy="3383280"/>
          </a:xfrm>
        </p:spPr>
        <p:txBody>
          <a:bodyPr anchor="ctr"/>
          <a:lstStyle/>
          <a:p>
            <a:r>
              <a:rPr lang="en-US" dirty="0"/>
              <a:t>Store information on </a:t>
            </a:r>
            <a:r>
              <a:rPr lang="en-US" b="1" dirty="0"/>
              <a:t>client side</a:t>
            </a:r>
          </a:p>
          <a:p>
            <a:r>
              <a:rPr lang="en-US" dirty="0"/>
              <a:t>Client sends back </a:t>
            </a:r>
            <a:r>
              <a:rPr lang="en-US" b="1" dirty="0"/>
              <a:t>all </a:t>
            </a:r>
            <a:r>
              <a:rPr lang="en-US" dirty="0"/>
              <a:t>the cookies for </a:t>
            </a:r>
            <a:r>
              <a:rPr lang="en-US" b="1" dirty="0"/>
              <a:t>every </a:t>
            </a:r>
            <a:r>
              <a:rPr lang="en-US" dirty="0"/>
              <a:t>request for a given site</a:t>
            </a:r>
            <a:endParaRPr lang="hu-HU" dirty="0"/>
          </a:p>
          <a:p>
            <a:r>
              <a:rPr lang="en-US" dirty="0"/>
              <a:t>Server may set cookies in </a:t>
            </a:r>
            <a:r>
              <a:rPr lang="hu-HU" dirty="0"/>
              <a:t>HTTP </a:t>
            </a:r>
            <a:r>
              <a:rPr lang="en-US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2800" y="1598519"/>
            <a:ext cx="2235200" cy="2346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Session cookie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Persistent cookie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Secure cookie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HttpOnly</a:t>
            </a:r>
            <a:r>
              <a:rPr lang="en-US" dirty="0"/>
              <a:t> cookie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Third-party cookie</a:t>
            </a:r>
          </a:p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rgbClr val="B22746"/>
                </a:solidFill>
              </a:rPr>
              <a:t>Supercookie</a:t>
            </a:r>
            <a:endParaRPr lang="en-US" dirty="0">
              <a:solidFill>
                <a:srgbClr val="B22746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B22746"/>
                </a:solidFill>
              </a:rPr>
              <a:t>Zombie cookie</a:t>
            </a:r>
          </a:p>
        </p:txBody>
      </p:sp>
    </p:spTree>
    <p:extLst>
      <p:ext uri="{BB962C8B-B14F-4D97-AF65-F5344CB8AC3E}">
        <p14:creationId xmlns:p14="http://schemas.microsoft.com/office/powerpoint/2010/main" val="28255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Apache HTTP Server</a:t>
            </a:r>
            <a:endParaRPr lang="hu-HU" dirty="0"/>
          </a:p>
          <a:p>
            <a:r>
              <a:rPr lang="en-US" dirty="0"/>
              <a:t>Nginx</a:t>
            </a:r>
            <a:endParaRPr lang="hu-HU" dirty="0"/>
          </a:p>
          <a:p>
            <a:r>
              <a:rPr lang="en-US" dirty="0"/>
              <a:t>Apache Tomcat </a:t>
            </a:r>
            <a:endParaRPr lang="hu-HU" dirty="0"/>
          </a:p>
          <a:p>
            <a:r>
              <a:rPr lang="en-US" dirty="0"/>
              <a:t>Jetty</a:t>
            </a:r>
            <a:endParaRPr lang="hu-HU" dirty="0"/>
          </a:p>
          <a:p>
            <a:r>
              <a:rPr lang="hu-HU" dirty="0"/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pic>
        <p:nvPicPr>
          <p:cNvPr id="1026" name="Picture 2" descr="Tomca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1884186"/>
            <a:ext cx="12287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Load Balancing with NGINX Pl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73" y="2988495"/>
            <a:ext cx="2428200" cy="5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87" y="988671"/>
            <a:ext cx="1704975" cy="600075"/>
          </a:xfrm>
          <a:prstGeom prst="rect">
            <a:avLst/>
          </a:prstGeom>
        </p:spPr>
      </p:pic>
      <p:pic>
        <p:nvPicPr>
          <p:cNvPr id="1032" name="Picture 8" descr="Jet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9" y="3775068"/>
            <a:ext cx="2695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26400" y="4386635"/>
            <a:ext cx="91238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685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29473</TotalTime>
  <Words>1262</Words>
  <Application>Microsoft Office PowerPoint</Application>
  <PresentationFormat>On-screen Show (16:9)</PresentationFormat>
  <Paragraphs>377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Lucida Grande</vt:lpstr>
      <vt:lpstr>Trebuchet MS</vt:lpstr>
      <vt:lpstr>Cover Slides</vt:lpstr>
      <vt:lpstr>Web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Servlet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Mihaly Verhas</cp:lastModifiedBy>
  <cp:revision>2696</cp:revision>
  <cp:lastPrinted>2014-07-09T13:30:36Z</cp:lastPrinted>
  <dcterms:created xsi:type="dcterms:W3CDTF">2014-07-08T13:27:24Z</dcterms:created>
  <dcterms:modified xsi:type="dcterms:W3CDTF">2019-10-02T13:55:04Z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