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9" r:id="rId1"/>
  </p:sldMasterIdLst>
  <p:notesMasterIdLst>
    <p:notesMasterId r:id="rId3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6" r:id="rId28"/>
    <p:sldId id="283" r:id="rId2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31" autoAdjust="0"/>
    <p:restoredTop sz="94660"/>
  </p:normalViewPr>
  <p:slideViewPr>
    <p:cSldViewPr snapToGrid="0">
      <p:cViewPr varScale="1">
        <p:scale>
          <a:sx n="68" d="100"/>
          <a:sy n="68" d="100"/>
        </p:scale>
        <p:origin x="78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
        <p:cNvGrpSpPr/>
        <p:nvPr/>
      </p:nvGrpSpPr>
      <p:grpSpPr>
        <a:xfrm>
          <a:off x="0" y="0"/>
          <a:ext cx="0" cy="0"/>
          <a:chOff x="0" y="0"/>
          <a:chExt cx="0" cy="0"/>
        </a:xfrm>
      </p:grpSpPr>
      <p:sp>
        <p:nvSpPr>
          <p:cNvPr id="9" name="Google Shape;9;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 name="Google Shape;10;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
        <p:cNvGrpSpPr/>
        <p:nvPr/>
      </p:nvGrpSpPr>
      <p:grpSpPr>
        <a:xfrm>
          <a:off x="0" y="0"/>
          <a:ext cx="0" cy="0"/>
          <a:chOff x="0" y="0"/>
          <a:chExt cx="0" cy="0"/>
        </a:xfrm>
      </p:grpSpPr>
      <p:sp>
        <p:nvSpPr>
          <p:cNvPr id="13" name="Google Shape;1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 name="Google Shape;1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
        <p:cNvGrpSpPr/>
        <p:nvPr/>
      </p:nvGrpSpPr>
      <p:grpSpPr>
        <a:xfrm>
          <a:off x="0" y="0"/>
          <a:ext cx="0" cy="0"/>
          <a:chOff x="0" y="0"/>
          <a:chExt cx="0" cy="0"/>
        </a:xfrm>
      </p:grpSpPr>
      <p:sp>
        <p:nvSpPr>
          <p:cNvPr id="17" name="Google Shape;17;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 name="Google Shape;1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a de título">
  <p:cSld name="Diapositiva de título">
    <p:spTree>
      <p:nvGrpSpPr>
        <p:cNvPr id="1" name="Shape 7"/>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pic>
        <p:nvPicPr>
          <p:cNvPr id="6" name="Google Shape;6;p1"/>
          <p:cNvPicPr preferRelativeResize="0"/>
          <p:nvPr/>
        </p:nvPicPr>
        <p:blipFill rotWithShape="1">
          <a:blip r:embed="rId3">
            <a:alphaModFix/>
          </a:blip>
          <a:srcRect/>
          <a:stretch/>
        </p:blipFill>
        <p:spPr>
          <a:xfrm>
            <a:off x="0" y="0"/>
            <a:ext cx="12192000" cy="68580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xml"/><Relationship Id="rId4" Type="http://schemas.openxmlformats.org/officeDocument/2006/relationships/image" Target="../media/image27.png"/></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xml"/><Relationship Id="rId4" Type="http://schemas.openxmlformats.org/officeDocument/2006/relationships/image" Target="../media/image30.png"/></Relationships>
</file>

<file path=ppt/slides/_rels/slide2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
        <p:cNvGrpSpPr/>
        <p:nvPr/>
      </p:nvGrpSpPr>
      <p:grpSpPr>
        <a:xfrm>
          <a:off x="0" y="0"/>
          <a:ext cx="0" cy="0"/>
          <a:chOff x="0" y="0"/>
          <a:chExt cx="0" cy="0"/>
        </a:xfrm>
      </p:grpSpPr>
      <p:sp>
        <p:nvSpPr>
          <p:cNvPr id="3" name="CuadroTexto 2">
            <a:extLst>
              <a:ext uri="{FF2B5EF4-FFF2-40B4-BE49-F238E27FC236}">
                <a16:creationId xmlns:a16="http://schemas.microsoft.com/office/drawing/2014/main" id="{5227527D-B568-807A-F30B-BC7918DED960}"/>
              </a:ext>
            </a:extLst>
          </p:cNvPr>
          <p:cNvSpPr txBox="1"/>
          <p:nvPr/>
        </p:nvSpPr>
        <p:spPr>
          <a:xfrm>
            <a:off x="1580270" y="1209822"/>
            <a:ext cx="7821637" cy="4401205"/>
          </a:xfrm>
          <a:prstGeom prst="rect">
            <a:avLst/>
          </a:prstGeom>
          <a:noFill/>
        </p:spPr>
        <p:txBody>
          <a:bodyPr wrap="square" rtlCol="0">
            <a:spAutoFit/>
          </a:bodyPr>
          <a:lstStyle/>
          <a:p>
            <a:pPr algn="ctr"/>
            <a:r>
              <a:rPr lang="es-ES" sz="2800" dirty="0">
                <a:solidFill>
                  <a:schemeClr val="accent2"/>
                </a:solidFill>
              </a:rPr>
              <a:t>Desarrollo De Software</a:t>
            </a:r>
          </a:p>
          <a:p>
            <a:pPr algn="ctr"/>
            <a:endParaRPr lang="es-ES" sz="2800" dirty="0">
              <a:solidFill>
                <a:schemeClr val="accent2"/>
              </a:solidFill>
            </a:endParaRPr>
          </a:p>
          <a:p>
            <a:pPr algn="ctr"/>
            <a:endParaRPr lang="es-ES" sz="2800" dirty="0">
              <a:solidFill>
                <a:schemeClr val="accent2"/>
              </a:solidFill>
            </a:endParaRPr>
          </a:p>
          <a:p>
            <a:pPr algn="ctr"/>
            <a:r>
              <a:rPr lang="es-ES" sz="2800" dirty="0">
                <a:solidFill>
                  <a:schemeClr val="accent2"/>
                </a:solidFill>
              </a:rPr>
              <a:t>Michael Francisco Jiménez Carbo</a:t>
            </a:r>
          </a:p>
          <a:p>
            <a:pPr algn="ctr"/>
            <a:endParaRPr lang="es-ES" sz="2800" dirty="0">
              <a:solidFill>
                <a:schemeClr val="accent2"/>
              </a:solidFill>
            </a:endParaRPr>
          </a:p>
          <a:p>
            <a:pPr algn="ctr"/>
            <a:endParaRPr lang="es-ES" sz="2800" dirty="0">
              <a:solidFill>
                <a:schemeClr val="accent2"/>
              </a:solidFill>
            </a:endParaRPr>
          </a:p>
          <a:p>
            <a:pPr algn="ctr"/>
            <a:r>
              <a:rPr lang="es-ES" sz="2800" dirty="0">
                <a:solidFill>
                  <a:schemeClr val="accent2"/>
                </a:solidFill>
              </a:rPr>
              <a:t>3 “E”</a:t>
            </a:r>
          </a:p>
          <a:p>
            <a:pPr algn="ctr"/>
            <a:endParaRPr lang="es-ES" sz="2800" dirty="0">
              <a:solidFill>
                <a:schemeClr val="accent2"/>
              </a:solidFill>
            </a:endParaRPr>
          </a:p>
          <a:p>
            <a:pPr algn="ctr"/>
            <a:endParaRPr lang="es-ES" sz="2800" dirty="0">
              <a:solidFill>
                <a:schemeClr val="accent2"/>
              </a:solidFill>
            </a:endParaRPr>
          </a:p>
          <a:p>
            <a:pPr algn="ctr"/>
            <a:r>
              <a:rPr lang="es-ES" sz="2800" dirty="0">
                <a:solidFill>
                  <a:schemeClr val="accent2"/>
                </a:solidFill>
              </a:rPr>
              <a:t>Ing. Carlos Luis Pazmiño Palma</a:t>
            </a:r>
            <a:endParaRPr lang="es-EC" sz="2800" dirty="0">
              <a:solidFill>
                <a:schemeClr val="accent2"/>
              </a:solidFill>
            </a:endParaRPr>
          </a:p>
        </p:txBody>
      </p:sp>
      <p:pic>
        <p:nvPicPr>
          <p:cNvPr id="5" name="Imagen 4">
            <a:extLst>
              <a:ext uri="{FF2B5EF4-FFF2-40B4-BE49-F238E27FC236}">
                <a16:creationId xmlns:a16="http://schemas.microsoft.com/office/drawing/2014/main" id="{80E8A9F3-6865-BA6B-320F-94017E2E17D6}"/>
              </a:ext>
            </a:extLst>
          </p:cNvPr>
          <p:cNvPicPr>
            <a:picLocks noChangeAspect="1"/>
          </p:cNvPicPr>
          <p:nvPr/>
        </p:nvPicPr>
        <p:blipFill>
          <a:blip r:embed="rId3"/>
          <a:stretch>
            <a:fillRect/>
          </a:stretch>
        </p:blipFill>
        <p:spPr>
          <a:xfrm>
            <a:off x="8515056" y="1937238"/>
            <a:ext cx="2983523" cy="2983523"/>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AA4E9942-E4FC-5A66-60C7-CAF3BBA83A48}"/>
              </a:ext>
            </a:extLst>
          </p:cNvPr>
          <p:cNvSpPr txBox="1"/>
          <p:nvPr/>
        </p:nvSpPr>
        <p:spPr>
          <a:xfrm>
            <a:off x="2372751" y="1139483"/>
            <a:ext cx="8543778" cy="523220"/>
          </a:xfrm>
          <a:prstGeom prst="rect">
            <a:avLst/>
          </a:prstGeom>
          <a:noFill/>
        </p:spPr>
        <p:txBody>
          <a:bodyPr wrap="square" rtlCol="0">
            <a:spAutoFit/>
          </a:bodyPr>
          <a:lstStyle/>
          <a:p>
            <a:r>
              <a:rPr lang="es-ES" sz="2800" b="0" i="0" u="none" strike="noStrike" dirty="0">
                <a:solidFill>
                  <a:srgbClr val="000000"/>
                </a:solidFill>
                <a:effectLst/>
                <a:latin typeface="+mj-lt"/>
              </a:rPr>
              <a:t>Ejecutar el proyecto y el mensaje de felicitaciones. </a:t>
            </a:r>
            <a:endParaRPr lang="es-EC" sz="2800" dirty="0">
              <a:latin typeface="+mj-lt"/>
            </a:endParaRPr>
          </a:p>
        </p:txBody>
      </p:sp>
      <p:pic>
        <p:nvPicPr>
          <p:cNvPr id="1026" name="Picture 2" descr="DJANGO-ALLAUTH TUTORIAL - BLOG">
            <a:extLst>
              <a:ext uri="{FF2B5EF4-FFF2-40B4-BE49-F238E27FC236}">
                <a16:creationId xmlns:a16="http://schemas.microsoft.com/office/drawing/2014/main" id="{DC033C26-5688-E6EA-3B67-BFE29C15D2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82133" y="1960612"/>
            <a:ext cx="4317609" cy="2930577"/>
          </a:xfrm>
          <a:prstGeom prst="rect">
            <a:avLst/>
          </a:prstGeom>
          <a:noFill/>
          <a:extLst>
            <a:ext uri="{909E8E84-426E-40DD-AFC4-6F175D3DCCD1}">
              <a14:hiddenFill xmlns:a14="http://schemas.microsoft.com/office/drawing/2010/main">
                <a:solidFill>
                  <a:srgbClr val="FFFFFF"/>
                </a:solidFill>
              </a14:hiddenFill>
            </a:ext>
          </a:extLst>
        </p:spPr>
      </p:pic>
      <p:pic>
        <p:nvPicPr>
          <p:cNvPr id="4" name="Imagen 3">
            <a:extLst>
              <a:ext uri="{FF2B5EF4-FFF2-40B4-BE49-F238E27FC236}">
                <a16:creationId xmlns:a16="http://schemas.microsoft.com/office/drawing/2014/main" id="{8C3BEF22-0BD8-ED4C-D753-882D33E09B5F}"/>
              </a:ext>
            </a:extLst>
          </p:cNvPr>
          <p:cNvPicPr>
            <a:picLocks noChangeAspect="1"/>
          </p:cNvPicPr>
          <p:nvPr/>
        </p:nvPicPr>
        <p:blipFill>
          <a:blip r:embed="rId3"/>
          <a:stretch>
            <a:fillRect/>
          </a:stretch>
        </p:blipFill>
        <p:spPr>
          <a:xfrm>
            <a:off x="579496" y="1960612"/>
            <a:ext cx="6609095" cy="3365367"/>
          </a:xfrm>
          <a:prstGeom prst="rect">
            <a:avLst/>
          </a:prstGeom>
        </p:spPr>
      </p:pic>
    </p:spTree>
    <p:extLst>
      <p:ext uri="{BB962C8B-B14F-4D97-AF65-F5344CB8AC3E}">
        <p14:creationId xmlns:p14="http://schemas.microsoft.com/office/powerpoint/2010/main" val="20592412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76A1A118-14BE-B996-F9E6-A6EEE8E4AB9D}"/>
              </a:ext>
            </a:extLst>
          </p:cNvPr>
          <p:cNvSpPr txBox="1"/>
          <p:nvPr/>
        </p:nvSpPr>
        <p:spPr>
          <a:xfrm>
            <a:off x="4965896" y="872197"/>
            <a:ext cx="5908430" cy="523220"/>
          </a:xfrm>
          <a:prstGeom prst="rect">
            <a:avLst/>
          </a:prstGeom>
          <a:noFill/>
        </p:spPr>
        <p:txBody>
          <a:bodyPr wrap="square" rtlCol="0">
            <a:spAutoFit/>
          </a:bodyPr>
          <a:lstStyle/>
          <a:p>
            <a:r>
              <a:rPr lang="es-ES" sz="2800" b="0" i="0" u="none" strike="noStrike" dirty="0">
                <a:solidFill>
                  <a:srgbClr val="000000"/>
                </a:solidFill>
                <a:effectLst/>
                <a:latin typeface="+mj-lt"/>
              </a:rPr>
              <a:t>Crear una Apps Core. </a:t>
            </a:r>
            <a:endParaRPr lang="es-EC" sz="2800" dirty="0">
              <a:latin typeface="+mj-lt"/>
            </a:endParaRPr>
          </a:p>
        </p:txBody>
      </p:sp>
      <p:pic>
        <p:nvPicPr>
          <p:cNvPr id="4" name="Imagen 3">
            <a:extLst>
              <a:ext uri="{FF2B5EF4-FFF2-40B4-BE49-F238E27FC236}">
                <a16:creationId xmlns:a16="http://schemas.microsoft.com/office/drawing/2014/main" id="{C9D2C7D9-767B-C125-964C-2DAC078CB948}"/>
              </a:ext>
            </a:extLst>
          </p:cNvPr>
          <p:cNvPicPr>
            <a:picLocks noChangeAspect="1"/>
          </p:cNvPicPr>
          <p:nvPr/>
        </p:nvPicPr>
        <p:blipFill>
          <a:blip r:embed="rId2"/>
          <a:stretch>
            <a:fillRect/>
          </a:stretch>
        </p:blipFill>
        <p:spPr>
          <a:xfrm>
            <a:off x="1592147" y="2035330"/>
            <a:ext cx="8016087" cy="4175556"/>
          </a:xfrm>
          <a:prstGeom prst="rect">
            <a:avLst/>
          </a:prstGeom>
        </p:spPr>
      </p:pic>
      <p:sp>
        <p:nvSpPr>
          <p:cNvPr id="5" name="CuadroTexto 4">
            <a:extLst>
              <a:ext uri="{FF2B5EF4-FFF2-40B4-BE49-F238E27FC236}">
                <a16:creationId xmlns:a16="http://schemas.microsoft.com/office/drawing/2014/main" id="{E350ECB1-0D21-98D1-DCBB-0A570C3CE7C3}"/>
              </a:ext>
            </a:extLst>
          </p:cNvPr>
          <p:cNvSpPr txBox="1"/>
          <p:nvPr/>
        </p:nvSpPr>
        <p:spPr>
          <a:xfrm>
            <a:off x="1465538" y="1395417"/>
            <a:ext cx="8473853" cy="400110"/>
          </a:xfrm>
          <a:prstGeom prst="rect">
            <a:avLst/>
          </a:prstGeom>
          <a:noFill/>
        </p:spPr>
        <p:txBody>
          <a:bodyPr wrap="square" rtlCol="0">
            <a:spAutoFit/>
          </a:bodyPr>
          <a:lstStyle/>
          <a:p>
            <a:r>
              <a:rPr lang="es-MX" sz="2000" dirty="0">
                <a:solidFill>
                  <a:schemeClr val="tx1">
                    <a:lumMod val="95000"/>
                    <a:lumOff val="5000"/>
                  </a:schemeClr>
                </a:solidFill>
              </a:rPr>
              <a:t>Creamos una </a:t>
            </a:r>
            <a:r>
              <a:rPr lang="es-MX" sz="2000" dirty="0" err="1">
                <a:solidFill>
                  <a:schemeClr val="tx1">
                    <a:lumMod val="95000"/>
                    <a:lumOff val="5000"/>
                  </a:schemeClr>
                </a:solidFill>
              </a:rPr>
              <a:t>core</a:t>
            </a:r>
            <a:r>
              <a:rPr lang="es-MX" sz="2000" dirty="0">
                <a:solidFill>
                  <a:schemeClr val="tx1">
                    <a:lumMod val="95000"/>
                    <a:lumOff val="5000"/>
                  </a:schemeClr>
                </a:solidFill>
              </a:rPr>
              <a:t> usando el comando “</a:t>
            </a:r>
            <a:r>
              <a:rPr lang="es-MX" sz="2000" dirty="0" err="1">
                <a:solidFill>
                  <a:schemeClr val="tx1">
                    <a:lumMod val="95000"/>
                    <a:lumOff val="5000"/>
                  </a:schemeClr>
                </a:solidFill>
              </a:rPr>
              <a:t>python</a:t>
            </a:r>
            <a:r>
              <a:rPr lang="es-MX" sz="2000" dirty="0">
                <a:solidFill>
                  <a:schemeClr val="tx1">
                    <a:lumMod val="95000"/>
                    <a:lumOff val="5000"/>
                  </a:schemeClr>
                </a:solidFill>
              </a:rPr>
              <a:t> manage.py </a:t>
            </a:r>
            <a:r>
              <a:rPr lang="es-MX" sz="2000" dirty="0" err="1">
                <a:solidFill>
                  <a:schemeClr val="tx1">
                    <a:lumMod val="95000"/>
                    <a:lumOff val="5000"/>
                  </a:schemeClr>
                </a:solidFill>
              </a:rPr>
              <a:t>startapp</a:t>
            </a:r>
            <a:r>
              <a:rPr lang="es-MX" sz="2000" dirty="0">
                <a:solidFill>
                  <a:schemeClr val="tx1">
                    <a:lumMod val="95000"/>
                    <a:lumOff val="5000"/>
                  </a:schemeClr>
                </a:solidFill>
              </a:rPr>
              <a:t> </a:t>
            </a:r>
            <a:r>
              <a:rPr lang="es-MX" sz="2000" dirty="0" err="1">
                <a:solidFill>
                  <a:schemeClr val="tx1">
                    <a:lumMod val="95000"/>
                    <a:lumOff val="5000"/>
                  </a:schemeClr>
                </a:solidFill>
              </a:rPr>
              <a:t>core</a:t>
            </a:r>
            <a:r>
              <a:rPr lang="es-MX" sz="2000" dirty="0">
                <a:solidFill>
                  <a:schemeClr val="tx1">
                    <a:lumMod val="95000"/>
                    <a:lumOff val="5000"/>
                  </a:schemeClr>
                </a:solidFill>
              </a:rPr>
              <a:t>”</a:t>
            </a:r>
            <a:endParaRPr lang="es-EC" sz="2000" dirty="0">
              <a:solidFill>
                <a:schemeClr val="tx1">
                  <a:lumMod val="95000"/>
                  <a:lumOff val="5000"/>
                </a:schemeClr>
              </a:solidFill>
            </a:endParaRPr>
          </a:p>
        </p:txBody>
      </p:sp>
    </p:spTree>
    <p:extLst>
      <p:ext uri="{BB962C8B-B14F-4D97-AF65-F5344CB8AC3E}">
        <p14:creationId xmlns:p14="http://schemas.microsoft.com/office/powerpoint/2010/main" val="19451763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B995222C-6252-9F76-1F66-2AB3E148A055}"/>
              </a:ext>
            </a:extLst>
          </p:cNvPr>
          <p:cNvSpPr txBox="1"/>
          <p:nvPr/>
        </p:nvSpPr>
        <p:spPr>
          <a:xfrm>
            <a:off x="4121834" y="971918"/>
            <a:ext cx="8243667" cy="954107"/>
          </a:xfrm>
          <a:prstGeom prst="rect">
            <a:avLst/>
          </a:prstGeom>
          <a:noFill/>
        </p:spPr>
        <p:txBody>
          <a:bodyPr wrap="square" rtlCol="0">
            <a:spAutoFit/>
          </a:bodyPr>
          <a:lstStyle/>
          <a:p>
            <a:r>
              <a:rPr lang="es-ES" sz="2800" b="0" i="0" u="none" strike="noStrike" dirty="0">
                <a:solidFill>
                  <a:srgbClr val="000000"/>
                </a:solidFill>
                <a:effectLst/>
                <a:latin typeface="+mj-lt"/>
              </a:rPr>
              <a:t>¿Qué es la Carpeta Templates? </a:t>
            </a:r>
            <a:endParaRPr lang="es-ES" sz="2800" b="0" dirty="0">
              <a:effectLst/>
              <a:latin typeface="+mj-lt"/>
            </a:endParaRPr>
          </a:p>
          <a:p>
            <a:endParaRPr lang="es-ES" sz="1400" b="0" dirty="0">
              <a:effectLst/>
            </a:endParaRPr>
          </a:p>
          <a:p>
            <a:endParaRPr lang="es-EC" dirty="0"/>
          </a:p>
        </p:txBody>
      </p:sp>
      <p:sp>
        <p:nvSpPr>
          <p:cNvPr id="3" name="CuadroTexto 2">
            <a:extLst>
              <a:ext uri="{FF2B5EF4-FFF2-40B4-BE49-F238E27FC236}">
                <a16:creationId xmlns:a16="http://schemas.microsoft.com/office/drawing/2014/main" id="{8115D117-7A86-D8B6-D2D3-A25955732C73}"/>
              </a:ext>
            </a:extLst>
          </p:cNvPr>
          <p:cNvSpPr txBox="1"/>
          <p:nvPr/>
        </p:nvSpPr>
        <p:spPr>
          <a:xfrm>
            <a:off x="1561514" y="1926025"/>
            <a:ext cx="9369083" cy="3539430"/>
          </a:xfrm>
          <a:prstGeom prst="rect">
            <a:avLst/>
          </a:prstGeom>
          <a:noFill/>
        </p:spPr>
        <p:txBody>
          <a:bodyPr wrap="square" rtlCol="0">
            <a:spAutoFit/>
          </a:bodyPr>
          <a:lstStyle/>
          <a:p>
            <a:r>
              <a:rPr lang="es-ES" sz="3200" b="0" i="0" dirty="0">
                <a:solidFill>
                  <a:srgbClr val="202124"/>
                </a:solidFill>
                <a:effectLst/>
                <a:latin typeface="arial" panose="020B0604020202020204" pitchFamily="34" charset="0"/>
              </a:rPr>
              <a:t>En la carpeta Templates, </a:t>
            </a:r>
            <a:r>
              <a:rPr lang="es-ES" sz="3200" b="1" i="0" dirty="0">
                <a:solidFill>
                  <a:srgbClr val="202124"/>
                </a:solidFill>
                <a:effectLst/>
                <a:latin typeface="arial" panose="020B0604020202020204" pitchFamily="34" charset="0"/>
              </a:rPr>
              <a:t>las subcarpetas contienen las plantillas que se muestran en el cuadro de diálogo Crear nuevo archivo</a:t>
            </a:r>
            <a:r>
              <a:rPr lang="es-ES" sz="3200" b="0" i="0" dirty="0">
                <a:solidFill>
                  <a:srgbClr val="202124"/>
                </a:solidFill>
                <a:effectLst/>
                <a:latin typeface="arial" panose="020B0604020202020204" pitchFamily="34" charset="0"/>
              </a:rPr>
              <a:t>. Puede crear y guardar plantillas personalizadas en la carpeta Templates. Contiene plantillas para la creación de archivos. Se puede guardar el archivo activo como una plantilla.</a:t>
            </a:r>
            <a:endParaRPr lang="es-EC" sz="3200" dirty="0"/>
          </a:p>
        </p:txBody>
      </p:sp>
    </p:spTree>
    <p:extLst>
      <p:ext uri="{BB962C8B-B14F-4D97-AF65-F5344CB8AC3E}">
        <p14:creationId xmlns:p14="http://schemas.microsoft.com/office/powerpoint/2010/main" val="1073114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4F787F17-2156-8643-24B9-D2731662910F}"/>
              </a:ext>
            </a:extLst>
          </p:cNvPr>
          <p:cNvSpPr txBox="1"/>
          <p:nvPr/>
        </p:nvSpPr>
        <p:spPr>
          <a:xfrm>
            <a:off x="4557932" y="1012874"/>
            <a:ext cx="5542671" cy="738664"/>
          </a:xfrm>
          <a:prstGeom prst="rect">
            <a:avLst/>
          </a:prstGeom>
          <a:noFill/>
        </p:spPr>
        <p:txBody>
          <a:bodyPr wrap="square" rtlCol="0">
            <a:spAutoFit/>
          </a:bodyPr>
          <a:lstStyle/>
          <a:p>
            <a:r>
              <a:rPr lang="es-ES" sz="2800" b="0" i="0" u="none" strike="noStrike" dirty="0">
                <a:solidFill>
                  <a:srgbClr val="000000"/>
                </a:solidFill>
                <a:effectLst/>
                <a:latin typeface="+mj-lt"/>
              </a:rPr>
              <a:t>¿Qué es la Carpeta stactic?</a:t>
            </a:r>
            <a:endParaRPr lang="es-ES" sz="2800" b="0" dirty="0">
              <a:effectLst/>
              <a:latin typeface="+mj-lt"/>
            </a:endParaRPr>
          </a:p>
          <a:p>
            <a:endParaRPr lang="es-EC" dirty="0"/>
          </a:p>
        </p:txBody>
      </p:sp>
      <p:sp>
        <p:nvSpPr>
          <p:cNvPr id="3" name="CuadroTexto 2">
            <a:extLst>
              <a:ext uri="{FF2B5EF4-FFF2-40B4-BE49-F238E27FC236}">
                <a16:creationId xmlns:a16="http://schemas.microsoft.com/office/drawing/2014/main" id="{B190FDDA-BC40-D284-93FB-ECD77A080A81}"/>
              </a:ext>
            </a:extLst>
          </p:cNvPr>
          <p:cNvSpPr txBox="1"/>
          <p:nvPr/>
        </p:nvSpPr>
        <p:spPr>
          <a:xfrm>
            <a:off x="1885071" y="2244141"/>
            <a:ext cx="8947052" cy="2862322"/>
          </a:xfrm>
          <a:prstGeom prst="rect">
            <a:avLst/>
          </a:prstGeom>
          <a:noFill/>
        </p:spPr>
        <p:txBody>
          <a:bodyPr wrap="square" rtlCol="0">
            <a:spAutoFit/>
          </a:bodyPr>
          <a:lstStyle/>
          <a:p>
            <a:r>
              <a:rPr lang="es-ES" sz="3600" b="0" i="0" dirty="0">
                <a:solidFill>
                  <a:srgbClr val="202124"/>
                </a:solidFill>
                <a:effectLst/>
                <a:latin typeface="+mj-lt"/>
              </a:rPr>
              <a:t>Esta carpeta </a:t>
            </a:r>
            <a:r>
              <a:rPr lang="es-ES" sz="3600" b="1" i="0" dirty="0">
                <a:solidFill>
                  <a:srgbClr val="202124"/>
                </a:solidFill>
                <a:effectLst/>
                <a:latin typeface="+mj-lt"/>
              </a:rPr>
              <a:t>contiene todo los archivos de estilos: css y scss, archivos de comportamientos JavaScript o visual studio code, imágenes incluidas dentro del theme y el archivo checkout</a:t>
            </a:r>
            <a:r>
              <a:rPr lang="es-ES" sz="3600" b="0" i="0" dirty="0">
                <a:solidFill>
                  <a:srgbClr val="202124"/>
                </a:solidFill>
                <a:effectLst/>
                <a:latin typeface="+mj-lt"/>
              </a:rPr>
              <a:t>.</a:t>
            </a:r>
            <a:endParaRPr lang="es-EC" sz="3600" dirty="0">
              <a:latin typeface="+mj-lt"/>
            </a:endParaRPr>
          </a:p>
        </p:txBody>
      </p:sp>
    </p:spTree>
    <p:extLst>
      <p:ext uri="{BB962C8B-B14F-4D97-AF65-F5344CB8AC3E}">
        <p14:creationId xmlns:p14="http://schemas.microsoft.com/office/powerpoint/2010/main" val="26622134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5B6927F5-302B-C4CC-8DB9-0773B4AC11C8}"/>
              </a:ext>
            </a:extLst>
          </p:cNvPr>
          <p:cNvSpPr txBox="1"/>
          <p:nvPr/>
        </p:nvSpPr>
        <p:spPr>
          <a:xfrm>
            <a:off x="2138289" y="1105170"/>
            <a:ext cx="9119381" cy="523220"/>
          </a:xfrm>
          <a:prstGeom prst="rect">
            <a:avLst/>
          </a:prstGeom>
          <a:noFill/>
        </p:spPr>
        <p:txBody>
          <a:bodyPr wrap="square">
            <a:spAutoFit/>
          </a:bodyPr>
          <a:lstStyle/>
          <a:p>
            <a:pPr marL="692493" rtl="0">
              <a:spcBef>
                <a:spcPts val="0"/>
              </a:spcBef>
              <a:spcAft>
                <a:spcPts val="0"/>
              </a:spcAft>
            </a:pPr>
            <a:r>
              <a:rPr lang="es-ES" sz="2800" b="0" i="0" u="none" strike="noStrike" dirty="0">
                <a:solidFill>
                  <a:schemeClr val="tx1"/>
                </a:solidFill>
                <a:effectLst/>
                <a:latin typeface="+mj-lt"/>
              </a:rPr>
              <a:t>Crear un archivo base HTML en la APPS Core </a:t>
            </a:r>
            <a:endParaRPr lang="es-ES" sz="2800" b="0" dirty="0">
              <a:solidFill>
                <a:schemeClr val="tx1"/>
              </a:solidFill>
              <a:effectLst/>
              <a:latin typeface="+mj-lt"/>
            </a:endParaRPr>
          </a:p>
        </p:txBody>
      </p:sp>
      <p:pic>
        <p:nvPicPr>
          <p:cNvPr id="4" name="Imagen 3">
            <a:extLst>
              <a:ext uri="{FF2B5EF4-FFF2-40B4-BE49-F238E27FC236}">
                <a16:creationId xmlns:a16="http://schemas.microsoft.com/office/drawing/2014/main" id="{1F9D6734-3FD1-77A8-7B45-93F1ADA342E8}"/>
              </a:ext>
            </a:extLst>
          </p:cNvPr>
          <p:cNvPicPr>
            <a:picLocks noChangeAspect="1"/>
          </p:cNvPicPr>
          <p:nvPr/>
        </p:nvPicPr>
        <p:blipFill>
          <a:blip r:embed="rId2"/>
          <a:stretch>
            <a:fillRect/>
          </a:stretch>
        </p:blipFill>
        <p:spPr>
          <a:xfrm>
            <a:off x="2293034" y="1746664"/>
            <a:ext cx="7962314" cy="4476616"/>
          </a:xfrm>
          <a:prstGeom prst="rect">
            <a:avLst/>
          </a:prstGeom>
        </p:spPr>
      </p:pic>
    </p:spTree>
    <p:extLst>
      <p:ext uri="{BB962C8B-B14F-4D97-AF65-F5344CB8AC3E}">
        <p14:creationId xmlns:p14="http://schemas.microsoft.com/office/powerpoint/2010/main" val="7224522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CCDC87F3-A5EB-6516-EB06-489B555D92D5}"/>
              </a:ext>
            </a:extLst>
          </p:cNvPr>
          <p:cNvSpPr txBox="1"/>
          <p:nvPr/>
        </p:nvSpPr>
        <p:spPr>
          <a:xfrm>
            <a:off x="1856935" y="1283621"/>
            <a:ext cx="9805181" cy="523220"/>
          </a:xfrm>
          <a:prstGeom prst="rect">
            <a:avLst/>
          </a:prstGeom>
          <a:noFill/>
        </p:spPr>
        <p:txBody>
          <a:bodyPr wrap="square">
            <a:spAutoFit/>
          </a:bodyPr>
          <a:lstStyle/>
          <a:p>
            <a:r>
              <a:rPr lang="es-ES" sz="2800" b="0" i="0" u="none" strike="noStrike" dirty="0">
                <a:solidFill>
                  <a:schemeClr val="tx1"/>
                </a:solidFill>
                <a:effectLst/>
                <a:latin typeface="+mj-lt"/>
              </a:rPr>
              <a:t>Como se llaman a los CSS desde el archivo base HTML. </a:t>
            </a:r>
            <a:endParaRPr lang="es-EC" sz="2800" dirty="0"/>
          </a:p>
        </p:txBody>
      </p:sp>
      <p:sp>
        <p:nvSpPr>
          <p:cNvPr id="2" name="CuadroTexto 1">
            <a:extLst>
              <a:ext uri="{FF2B5EF4-FFF2-40B4-BE49-F238E27FC236}">
                <a16:creationId xmlns:a16="http://schemas.microsoft.com/office/drawing/2014/main" id="{9EE719D5-BC32-BB03-93E8-B83F8EEA3BA2}"/>
              </a:ext>
            </a:extLst>
          </p:cNvPr>
          <p:cNvSpPr txBox="1"/>
          <p:nvPr/>
        </p:nvSpPr>
        <p:spPr>
          <a:xfrm>
            <a:off x="1223890" y="2066537"/>
            <a:ext cx="3179298" cy="707886"/>
          </a:xfrm>
          <a:prstGeom prst="rect">
            <a:avLst/>
          </a:prstGeom>
          <a:noFill/>
        </p:spPr>
        <p:txBody>
          <a:bodyPr wrap="square" rtlCol="0">
            <a:spAutoFit/>
          </a:bodyPr>
          <a:lstStyle/>
          <a:p>
            <a:r>
              <a:rPr lang="es-EC" sz="2000" b="1" dirty="0"/>
              <a:t>Ingresamos el siguiente código:</a:t>
            </a:r>
          </a:p>
        </p:txBody>
      </p:sp>
      <p:pic>
        <p:nvPicPr>
          <p:cNvPr id="5" name="Imagen 4">
            <a:extLst>
              <a:ext uri="{FF2B5EF4-FFF2-40B4-BE49-F238E27FC236}">
                <a16:creationId xmlns:a16="http://schemas.microsoft.com/office/drawing/2014/main" id="{DE3DDA06-B3AE-0794-1979-9EC08401665C}"/>
              </a:ext>
            </a:extLst>
          </p:cNvPr>
          <p:cNvPicPr>
            <a:picLocks noChangeAspect="1"/>
          </p:cNvPicPr>
          <p:nvPr/>
        </p:nvPicPr>
        <p:blipFill>
          <a:blip r:embed="rId2"/>
          <a:stretch>
            <a:fillRect/>
          </a:stretch>
        </p:blipFill>
        <p:spPr>
          <a:xfrm>
            <a:off x="1223890" y="3699376"/>
            <a:ext cx="9137317" cy="768403"/>
          </a:xfrm>
          <a:prstGeom prst="rect">
            <a:avLst/>
          </a:prstGeom>
        </p:spPr>
      </p:pic>
    </p:spTree>
    <p:extLst>
      <p:ext uri="{BB962C8B-B14F-4D97-AF65-F5344CB8AC3E}">
        <p14:creationId xmlns:p14="http://schemas.microsoft.com/office/powerpoint/2010/main" val="14156005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C59439CE-C779-B433-010A-09EC2F8E824E}"/>
              </a:ext>
            </a:extLst>
          </p:cNvPr>
          <p:cNvSpPr txBox="1"/>
          <p:nvPr/>
        </p:nvSpPr>
        <p:spPr>
          <a:xfrm>
            <a:off x="1266091" y="1208464"/>
            <a:ext cx="10297551" cy="830997"/>
          </a:xfrm>
          <a:prstGeom prst="rect">
            <a:avLst/>
          </a:prstGeom>
          <a:noFill/>
        </p:spPr>
        <p:txBody>
          <a:bodyPr wrap="square">
            <a:spAutoFit/>
          </a:bodyPr>
          <a:lstStyle/>
          <a:p>
            <a:r>
              <a:rPr lang="es-ES" sz="2400" b="0" i="0" u="none" strike="noStrike" dirty="0">
                <a:solidFill>
                  <a:schemeClr val="tx1"/>
                </a:solidFill>
                <a:effectLst/>
                <a:latin typeface="+mj-lt"/>
              </a:rPr>
              <a:t>Como consume un archivo hijo HTML al utilizar la herencia del  archivo base HTML. </a:t>
            </a:r>
            <a:endParaRPr lang="es-EC" sz="2400" dirty="0"/>
          </a:p>
        </p:txBody>
      </p:sp>
      <p:sp>
        <p:nvSpPr>
          <p:cNvPr id="2" name="CuadroTexto 1">
            <a:extLst>
              <a:ext uri="{FF2B5EF4-FFF2-40B4-BE49-F238E27FC236}">
                <a16:creationId xmlns:a16="http://schemas.microsoft.com/office/drawing/2014/main" id="{9CC879F4-3B56-4421-C723-D8AD61985E2B}"/>
              </a:ext>
            </a:extLst>
          </p:cNvPr>
          <p:cNvSpPr txBox="1"/>
          <p:nvPr/>
        </p:nvSpPr>
        <p:spPr>
          <a:xfrm>
            <a:off x="1463040" y="2208628"/>
            <a:ext cx="9439422" cy="307777"/>
          </a:xfrm>
          <a:prstGeom prst="rect">
            <a:avLst/>
          </a:prstGeom>
          <a:noFill/>
        </p:spPr>
        <p:txBody>
          <a:bodyPr wrap="square" rtlCol="0">
            <a:spAutoFit/>
          </a:bodyPr>
          <a:lstStyle/>
          <a:p>
            <a:r>
              <a:rPr lang="es-MX" dirty="0"/>
              <a:t>Para poder utilizar la información de la herencia padre usamos la codificación en el HTML hijo</a:t>
            </a:r>
            <a:endParaRPr lang="es-EC" dirty="0"/>
          </a:p>
        </p:txBody>
      </p:sp>
      <p:sp>
        <p:nvSpPr>
          <p:cNvPr id="5" name="CuadroTexto 4">
            <a:extLst>
              <a:ext uri="{FF2B5EF4-FFF2-40B4-BE49-F238E27FC236}">
                <a16:creationId xmlns:a16="http://schemas.microsoft.com/office/drawing/2014/main" id="{F45A2B01-A46A-AE9D-30B3-F9AA15D48E37}"/>
              </a:ext>
            </a:extLst>
          </p:cNvPr>
          <p:cNvSpPr txBox="1"/>
          <p:nvPr/>
        </p:nvSpPr>
        <p:spPr>
          <a:xfrm>
            <a:off x="1463040" y="2580566"/>
            <a:ext cx="6098344" cy="307777"/>
          </a:xfrm>
          <a:prstGeom prst="rect">
            <a:avLst/>
          </a:prstGeom>
          <a:noFill/>
        </p:spPr>
        <p:txBody>
          <a:bodyPr wrap="square">
            <a:spAutoFit/>
          </a:bodyPr>
          <a:lstStyle/>
          <a:p>
            <a:r>
              <a:rPr kumimoji="0" lang="es-EC" sz="1400" b="0" i="0" u="none" strike="noStrike" cap="none" normalizeH="0" baseline="0" dirty="0">
                <a:ln>
                  <a:noFill/>
                </a:ln>
                <a:effectLst/>
                <a:latin typeface="JetBrains Mono"/>
              </a:rPr>
              <a:t>{% </a:t>
            </a:r>
            <a:r>
              <a:rPr kumimoji="0" lang="es-EC" sz="1400" b="0" i="0" u="none" strike="noStrike" cap="none" normalizeH="0" baseline="0" dirty="0" err="1">
                <a:ln>
                  <a:noFill/>
                </a:ln>
                <a:effectLst/>
                <a:latin typeface="JetBrains Mono"/>
              </a:rPr>
              <a:t>extends</a:t>
            </a:r>
            <a:r>
              <a:rPr kumimoji="0" lang="es-EC" sz="1400" b="0" i="0" u="none" strike="noStrike" cap="none" normalizeH="0" baseline="0" dirty="0">
                <a:ln>
                  <a:noFill/>
                </a:ln>
                <a:effectLst/>
                <a:latin typeface="JetBrains Mono"/>
              </a:rPr>
              <a:t> 'core.html' %}</a:t>
            </a:r>
            <a:endParaRPr lang="es-EC" dirty="0"/>
          </a:p>
        </p:txBody>
      </p:sp>
      <p:pic>
        <p:nvPicPr>
          <p:cNvPr id="9" name="Imagen 8">
            <a:extLst>
              <a:ext uri="{FF2B5EF4-FFF2-40B4-BE49-F238E27FC236}">
                <a16:creationId xmlns:a16="http://schemas.microsoft.com/office/drawing/2014/main" id="{D2667493-C2A3-1295-E9F5-9DC009C96054}"/>
              </a:ext>
            </a:extLst>
          </p:cNvPr>
          <p:cNvPicPr>
            <a:picLocks noChangeAspect="1"/>
          </p:cNvPicPr>
          <p:nvPr/>
        </p:nvPicPr>
        <p:blipFill>
          <a:blip r:embed="rId2"/>
          <a:stretch>
            <a:fillRect/>
          </a:stretch>
        </p:blipFill>
        <p:spPr>
          <a:xfrm>
            <a:off x="3023493" y="3226604"/>
            <a:ext cx="5571867" cy="2441604"/>
          </a:xfrm>
          <a:prstGeom prst="rect">
            <a:avLst/>
          </a:prstGeom>
        </p:spPr>
      </p:pic>
    </p:spTree>
    <p:extLst>
      <p:ext uri="{BB962C8B-B14F-4D97-AF65-F5344CB8AC3E}">
        <p14:creationId xmlns:p14="http://schemas.microsoft.com/office/powerpoint/2010/main" val="8287874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32A5FAFE-710F-8B69-B22F-E889EF35D031}"/>
              </a:ext>
            </a:extLst>
          </p:cNvPr>
          <p:cNvSpPr txBox="1"/>
          <p:nvPr/>
        </p:nvSpPr>
        <p:spPr>
          <a:xfrm>
            <a:off x="3249637" y="725342"/>
            <a:ext cx="7513320" cy="523220"/>
          </a:xfrm>
          <a:prstGeom prst="rect">
            <a:avLst/>
          </a:prstGeom>
          <a:noFill/>
        </p:spPr>
        <p:txBody>
          <a:bodyPr wrap="square">
            <a:spAutoFit/>
          </a:bodyPr>
          <a:lstStyle/>
          <a:p>
            <a:pPr marL="692493" rtl="0">
              <a:spcBef>
                <a:spcPts val="88"/>
              </a:spcBef>
              <a:spcAft>
                <a:spcPts val="0"/>
              </a:spcAft>
            </a:pPr>
            <a:r>
              <a:rPr lang="es-ES" sz="2800" b="0" i="0" u="none" strike="noStrike" dirty="0">
                <a:solidFill>
                  <a:schemeClr val="tx1"/>
                </a:solidFill>
                <a:effectLst/>
                <a:latin typeface="+mj-lt"/>
              </a:rPr>
              <a:t>Crear un views que llame al HTML hijo </a:t>
            </a:r>
            <a:endParaRPr lang="es-ES" sz="2800" b="0" dirty="0">
              <a:solidFill>
                <a:schemeClr val="tx1"/>
              </a:solidFill>
              <a:effectLst/>
              <a:latin typeface="+mj-lt"/>
            </a:endParaRPr>
          </a:p>
        </p:txBody>
      </p:sp>
      <p:pic>
        <p:nvPicPr>
          <p:cNvPr id="4" name="Imagen 3">
            <a:extLst>
              <a:ext uri="{FF2B5EF4-FFF2-40B4-BE49-F238E27FC236}">
                <a16:creationId xmlns:a16="http://schemas.microsoft.com/office/drawing/2014/main" id="{336AE595-F200-90FF-E081-EE5732759BCF}"/>
              </a:ext>
            </a:extLst>
          </p:cNvPr>
          <p:cNvPicPr>
            <a:picLocks noChangeAspect="1"/>
          </p:cNvPicPr>
          <p:nvPr/>
        </p:nvPicPr>
        <p:blipFill>
          <a:blip r:embed="rId2"/>
          <a:stretch>
            <a:fillRect/>
          </a:stretch>
        </p:blipFill>
        <p:spPr>
          <a:xfrm>
            <a:off x="3159930" y="3608658"/>
            <a:ext cx="6087844" cy="1045557"/>
          </a:xfrm>
          <a:prstGeom prst="rect">
            <a:avLst/>
          </a:prstGeom>
        </p:spPr>
      </p:pic>
      <p:sp>
        <p:nvSpPr>
          <p:cNvPr id="7" name="CuadroTexto 6">
            <a:extLst>
              <a:ext uri="{FF2B5EF4-FFF2-40B4-BE49-F238E27FC236}">
                <a16:creationId xmlns:a16="http://schemas.microsoft.com/office/drawing/2014/main" id="{A6C1E753-2A9B-C3CB-B3B3-46F298016BD9}"/>
              </a:ext>
            </a:extLst>
          </p:cNvPr>
          <p:cNvSpPr txBox="1"/>
          <p:nvPr/>
        </p:nvSpPr>
        <p:spPr>
          <a:xfrm>
            <a:off x="3159930" y="2349305"/>
            <a:ext cx="4586067" cy="461665"/>
          </a:xfrm>
          <a:prstGeom prst="rect">
            <a:avLst/>
          </a:prstGeom>
          <a:noFill/>
        </p:spPr>
        <p:txBody>
          <a:bodyPr wrap="square" rtlCol="0">
            <a:spAutoFit/>
          </a:bodyPr>
          <a:lstStyle/>
          <a:p>
            <a:r>
              <a:rPr lang="es-EC" sz="2400" dirty="0"/>
              <a:t>Ingresamos el siguiente código</a:t>
            </a:r>
            <a:r>
              <a:rPr lang="es-EC" dirty="0"/>
              <a:t>:</a:t>
            </a:r>
          </a:p>
        </p:txBody>
      </p:sp>
    </p:spTree>
    <p:extLst>
      <p:ext uri="{BB962C8B-B14F-4D97-AF65-F5344CB8AC3E}">
        <p14:creationId xmlns:p14="http://schemas.microsoft.com/office/powerpoint/2010/main" val="29165279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6B4B8CF5-E49C-8FEF-789F-70025045D297}"/>
              </a:ext>
            </a:extLst>
          </p:cNvPr>
          <p:cNvSpPr txBox="1"/>
          <p:nvPr/>
        </p:nvSpPr>
        <p:spPr>
          <a:xfrm>
            <a:off x="3583744" y="795681"/>
            <a:ext cx="6098344" cy="523220"/>
          </a:xfrm>
          <a:prstGeom prst="rect">
            <a:avLst/>
          </a:prstGeom>
          <a:noFill/>
        </p:spPr>
        <p:txBody>
          <a:bodyPr wrap="square">
            <a:spAutoFit/>
          </a:bodyPr>
          <a:lstStyle/>
          <a:p>
            <a:pPr marL="692493" rtl="0">
              <a:spcBef>
                <a:spcPts val="324"/>
              </a:spcBef>
              <a:spcAft>
                <a:spcPts val="0"/>
              </a:spcAft>
            </a:pPr>
            <a:r>
              <a:rPr lang="es-ES" sz="2800" b="0" i="0" u="none" strike="noStrike" dirty="0">
                <a:solidFill>
                  <a:schemeClr val="tx1"/>
                </a:solidFill>
                <a:effectLst/>
                <a:latin typeface="+mj-lt"/>
              </a:rPr>
              <a:t>Crear la urls que llame al views. </a:t>
            </a:r>
            <a:endParaRPr lang="es-ES" sz="2800" b="0" dirty="0">
              <a:solidFill>
                <a:schemeClr val="tx1"/>
              </a:solidFill>
              <a:effectLst/>
              <a:latin typeface="+mj-lt"/>
            </a:endParaRPr>
          </a:p>
        </p:txBody>
      </p:sp>
      <p:sp>
        <p:nvSpPr>
          <p:cNvPr id="2" name="CuadroTexto 1">
            <a:extLst>
              <a:ext uri="{FF2B5EF4-FFF2-40B4-BE49-F238E27FC236}">
                <a16:creationId xmlns:a16="http://schemas.microsoft.com/office/drawing/2014/main" id="{B82BC490-4A5B-F3EB-F8AD-3C83B129DDFF}"/>
              </a:ext>
            </a:extLst>
          </p:cNvPr>
          <p:cNvSpPr txBox="1"/>
          <p:nvPr/>
        </p:nvSpPr>
        <p:spPr>
          <a:xfrm>
            <a:off x="4399668" y="2335236"/>
            <a:ext cx="5190979" cy="523220"/>
          </a:xfrm>
          <a:prstGeom prst="rect">
            <a:avLst/>
          </a:prstGeom>
          <a:noFill/>
        </p:spPr>
        <p:txBody>
          <a:bodyPr wrap="square" rtlCol="0">
            <a:spAutoFit/>
          </a:bodyPr>
          <a:lstStyle/>
          <a:p>
            <a:r>
              <a:rPr lang="es-EC" sz="2800" dirty="0"/>
              <a:t>Ingresamos el siguiente código</a:t>
            </a:r>
            <a:r>
              <a:rPr lang="es-EC" dirty="0"/>
              <a:t>:</a:t>
            </a:r>
          </a:p>
        </p:txBody>
      </p:sp>
      <p:pic>
        <p:nvPicPr>
          <p:cNvPr id="5" name="Imagen 4">
            <a:extLst>
              <a:ext uri="{FF2B5EF4-FFF2-40B4-BE49-F238E27FC236}">
                <a16:creationId xmlns:a16="http://schemas.microsoft.com/office/drawing/2014/main" id="{5373A5A9-9CD3-9817-4E59-B618BCF275A8}"/>
              </a:ext>
            </a:extLst>
          </p:cNvPr>
          <p:cNvPicPr>
            <a:picLocks noChangeAspect="1"/>
          </p:cNvPicPr>
          <p:nvPr/>
        </p:nvPicPr>
        <p:blipFill>
          <a:blip r:embed="rId2"/>
          <a:stretch>
            <a:fillRect/>
          </a:stretch>
        </p:blipFill>
        <p:spPr>
          <a:xfrm>
            <a:off x="675249" y="3429000"/>
            <a:ext cx="11234057" cy="555851"/>
          </a:xfrm>
          <a:prstGeom prst="rect">
            <a:avLst/>
          </a:prstGeom>
        </p:spPr>
      </p:pic>
    </p:spTree>
    <p:extLst>
      <p:ext uri="{BB962C8B-B14F-4D97-AF65-F5344CB8AC3E}">
        <p14:creationId xmlns:p14="http://schemas.microsoft.com/office/powerpoint/2010/main" val="25195034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85B049BB-F171-1C83-F863-DAF3004EDB0D}"/>
              </a:ext>
            </a:extLst>
          </p:cNvPr>
          <p:cNvSpPr txBox="1"/>
          <p:nvPr/>
        </p:nvSpPr>
        <p:spPr>
          <a:xfrm>
            <a:off x="2194559" y="1245847"/>
            <a:ext cx="8820443" cy="523220"/>
          </a:xfrm>
          <a:prstGeom prst="rect">
            <a:avLst/>
          </a:prstGeom>
          <a:noFill/>
        </p:spPr>
        <p:txBody>
          <a:bodyPr wrap="square">
            <a:spAutoFit/>
          </a:bodyPr>
          <a:lstStyle/>
          <a:p>
            <a:r>
              <a:rPr lang="es-ES" sz="2800" b="0" i="0" u="none" strike="noStrike" dirty="0">
                <a:solidFill>
                  <a:schemeClr val="tx1"/>
                </a:solidFill>
                <a:effectLst/>
                <a:latin typeface="+mj-lt"/>
              </a:rPr>
              <a:t>Integrar la aplicación APPS Core al proyecto principal </a:t>
            </a:r>
            <a:endParaRPr lang="es-EC" sz="2800" dirty="0"/>
          </a:p>
        </p:txBody>
      </p:sp>
      <p:sp>
        <p:nvSpPr>
          <p:cNvPr id="4" name="CuadroTexto 3">
            <a:extLst>
              <a:ext uri="{FF2B5EF4-FFF2-40B4-BE49-F238E27FC236}">
                <a16:creationId xmlns:a16="http://schemas.microsoft.com/office/drawing/2014/main" id="{376CB187-FB37-D819-F382-36AB7189CC84}"/>
              </a:ext>
            </a:extLst>
          </p:cNvPr>
          <p:cNvSpPr txBox="1"/>
          <p:nvPr/>
        </p:nvSpPr>
        <p:spPr>
          <a:xfrm>
            <a:off x="2194559" y="2068644"/>
            <a:ext cx="9288120" cy="400110"/>
          </a:xfrm>
          <a:prstGeom prst="rect">
            <a:avLst/>
          </a:prstGeom>
          <a:noFill/>
        </p:spPr>
        <p:txBody>
          <a:bodyPr wrap="none" rtlCol="0">
            <a:spAutoFit/>
          </a:bodyPr>
          <a:lstStyle/>
          <a:p>
            <a:r>
              <a:rPr lang="es-MX" sz="2000" dirty="0"/>
              <a:t>Vamos a la carpeta </a:t>
            </a:r>
            <a:r>
              <a:rPr lang="es-MX" sz="2000" b="1" dirty="0" err="1"/>
              <a:t>Settings</a:t>
            </a:r>
            <a:r>
              <a:rPr lang="es-MX" sz="2000" dirty="0"/>
              <a:t> del proyecto principal y ingresamos al APP </a:t>
            </a:r>
            <a:r>
              <a:rPr lang="es-MX" sz="2000" b="1" dirty="0"/>
              <a:t>“</a:t>
            </a:r>
            <a:r>
              <a:rPr lang="es-MX" sz="2000" b="1" dirty="0" err="1"/>
              <a:t>core</a:t>
            </a:r>
            <a:r>
              <a:rPr lang="es-MX" sz="2000" b="1" dirty="0"/>
              <a:t>”</a:t>
            </a:r>
            <a:endParaRPr lang="es-EC" sz="2000" b="1" dirty="0"/>
          </a:p>
        </p:txBody>
      </p:sp>
      <p:pic>
        <p:nvPicPr>
          <p:cNvPr id="7" name="Imagen 6">
            <a:extLst>
              <a:ext uri="{FF2B5EF4-FFF2-40B4-BE49-F238E27FC236}">
                <a16:creationId xmlns:a16="http://schemas.microsoft.com/office/drawing/2014/main" id="{2908BC64-DF3C-46EF-5FBF-11A618A18C60}"/>
              </a:ext>
            </a:extLst>
          </p:cNvPr>
          <p:cNvPicPr>
            <a:picLocks noChangeAspect="1"/>
          </p:cNvPicPr>
          <p:nvPr/>
        </p:nvPicPr>
        <p:blipFill>
          <a:blip r:embed="rId2"/>
          <a:stretch>
            <a:fillRect/>
          </a:stretch>
        </p:blipFill>
        <p:spPr>
          <a:xfrm>
            <a:off x="2603597" y="2768331"/>
            <a:ext cx="7623614" cy="3638797"/>
          </a:xfrm>
          <a:prstGeom prst="rect">
            <a:avLst/>
          </a:prstGeom>
        </p:spPr>
      </p:pic>
    </p:spTree>
    <p:extLst>
      <p:ext uri="{BB962C8B-B14F-4D97-AF65-F5344CB8AC3E}">
        <p14:creationId xmlns:p14="http://schemas.microsoft.com/office/powerpoint/2010/main" val="40464524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
        <p:cNvGrpSpPr/>
        <p:nvPr/>
      </p:nvGrpSpPr>
      <p:grpSpPr>
        <a:xfrm>
          <a:off x="0" y="0"/>
          <a:ext cx="0" cy="0"/>
          <a:chOff x="0" y="0"/>
          <a:chExt cx="0" cy="0"/>
        </a:xfrm>
      </p:grpSpPr>
      <p:sp>
        <p:nvSpPr>
          <p:cNvPr id="2" name="CuadroTexto 1">
            <a:extLst>
              <a:ext uri="{FF2B5EF4-FFF2-40B4-BE49-F238E27FC236}">
                <a16:creationId xmlns:a16="http://schemas.microsoft.com/office/drawing/2014/main" id="{C1BD7CC6-07F2-42AE-94A0-23E4EFB65CE2}"/>
              </a:ext>
            </a:extLst>
          </p:cNvPr>
          <p:cNvSpPr txBox="1"/>
          <p:nvPr/>
        </p:nvSpPr>
        <p:spPr>
          <a:xfrm>
            <a:off x="1003495" y="1406769"/>
            <a:ext cx="10185009" cy="615553"/>
          </a:xfrm>
          <a:prstGeom prst="rect">
            <a:avLst/>
          </a:prstGeom>
          <a:noFill/>
        </p:spPr>
        <p:txBody>
          <a:bodyPr wrap="square" rtlCol="0">
            <a:spAutoFit/>
          </a:bodyPr>
          <a:lstStyle/>
          <a:p>
            <a:pPr algn="ctr"/>
            <a:endParaRPr lang="es-ES" sz="2000" b="1" u="sng" dirty="0">
              <a:solidFill>
                <a:srgbClr val="0070C0"/>
              </a:solidFill>
              <a:latin typeface="Times New Roman" panose="02020603050405020304" pitchFamily="18" charset="0"/>
              <a:cs typeface="Times New Roman" panose="02020603050405020304" pitchFamily="18" charset="0"/>
            </a:endParaRPr>
          </a:p>
          <a:p>
            <a:endParaRPr lang="es-EC" dirty="0"/>
          </a:p>
        </p:txBody>
      </p:sp>
      <p:sp>
        <p:nvSpPr>
          <p:cNvPr id="5" name="CuadroTexto 4">
            <a:extLst>
              <a:ext uri="{FF2B5EF4-FFF2-40B4-BE49-F238E27FC236}">
                <a16:creationId xmlns:a16="http://schemas.microsoft.com/office/drawing/2014/main" id="{945215CF-DF47-3EC1-59C7-995154F643BA}"/>
              </a:ext>
            </a:extLst>
          </p:cNvPr>
          <p:cNvSpPr txBox="1"/>
          <p:nvPr/>
        </p:nvSpPr>
        <p:spPr>
          <a:xfrm>
            <a:off x="5458265" y="745588"/>
            <a:ext cx="2574387" cy="584775"/>
          </a:xfrm>
          <a:prstGeom prst="rect">
            <a:avLst/>
          </a:prstGeom>
          <a:noFill/>
        </p:spPr>
        <p:txBody>
          <a:bodyPr wrap="square" rtlCol="0">
            <a:spAutoFit/>
          </a:bodyPr>
          <a:lstStyle/>
          <a:p>
            <a:r>
              <a:rPr lang="es-ES" sz="3200" dirty="0">
                <a:solidFill>
                  <a:schemeClr val="accent2"/>
                </a:solidFill>
              </a:rPr>
              <a:t>Manual</a:t>
            </a:r>
            <a:endParaRPr lang="es-EC" sz="3200" dirty="0">
              <a:solidFill>
                <a:schemeClr val="accent2"/>
              </a:solidFill>
            </a:endParaRPr>
          </a:p>
        </p:txBody>
      </p:sp>
      <p:sp>
        <p:nvSpPr>
          <p:cNvPr id="6" name="CuadroTexto 5">
            <a:extLst>
              <a:ext uri="{FF2B5EF4-FFF2-40B4-BE49-F238E27FC236}">
                <a16:creationId xmlns:a16="http://schemas.microsoft.com/office/drawing/2014/main" id="{6AE9B907-4524-058F-172E-E751C970D558}"/>
              </a:ext>
            </a:extLst>
          </p:cNvPr>
          <p:cNvSpPr txBox="1"/>
          <p:nvPr/>
        </p:nvSpPr>
        <p:spPr>
          <a:xfrm>
            <a:off x="1477108" y="1714545"/>
            <a:ext cx="9711396" cy="3947234"/>
          </a:xfrm>
          <a:prstGeom prst="rect">
            <a:avLst/>
          </a:prstGeom>
          <a:noFill/>
        </p:spPr>
        <p:txBody>
          <a:bodyPr wrap="square" rtlCol="0">
            <a:spAutoFit/>
          </a:bodyPr>
          <a:lstStyle/>
          <a:p>
            <a:pPr marL="692493" rtl="0">
              <a:spcBef>
                <a:spcPts val="312"/>
              </a:spcBef>
              <a:spcAft>
                <a:spcPts val="0"/>
              </a:spcAft>
            </a:pPr>
            <a:r>
              <a:rPr lang="es-ES" sz="2000" b="0" i="0" u="none" strike="noStrike" dirty="0">
                <a:solidFill>
                  <a:srgbClr val="000000"/>
                </a:solidFill>
                <a:effectLst/>
                <a:latin typeface="Calibri" panose="020F0502020204030204" pitchFamily="34" charset="0"/>
              </a:rPr>
              <a:t>1) ¿Qué es Django? </a:t>
            </a:r>
            <a:r>
              <a:rPr lang="es-ES" sz="2000" b="1" i="0" u="none" strike="noStrike" dirty="0">
                <a:solidFill>
                  <a:srgbClr val="000000"/>
                </a:solidFill>
                <a:effectLst/>
                <a:latin typeface="Calibri" panose="020F0502020204030204" pitchFamily="34" charset="0"/>
              </a:rPr>
              <a:t>(Pagina 4)</a:t>
            </a:r>
            <a:endParaRPr lang="es-ES" sz="2000" b="1" dirty="0">
              <a:effectLst/>
            </a:endParaRPr>
          </a:p>
          <a:p>
            <a:pPr marL="687718" rtl="0">
              <a:spcBef>
                <a:spcPts val="312"/>
              </a:spcBef>
              <a:spcAft>
                <a:spcPts val="0"/>
              </a:spcAft>
            </a:pPr>
            <a:r>
              <a:rPr lang="es-ES" sz="2000" b="0" i="0" u="none" strike="noStrike" dirty="0">
                <a:solidFill>
                  <a:srgbClr val="000000"/>
                </a:solidFill>
                <a:effectLst/>
                <a:latin typeface="Calibri" panose="020F0502020204030204" pitchFamily="34" charset="0"/>
              </a:rPr>
              <a:t>2) ¿Qué es la máquina virtual en Django </a:t>
            </a:r>
            <a:r>
              <a:rPr lang="es-ES" sz="2000" b="1" i="0" u="none" strike="noStrike" dirty="0">
                <a:solidFill>
                  <a:srgbClr val="000000"/>
                </a:solidFill>
                <a:effectLst/>
                <a:latin typeface="Calibri" panose="020F0502020204030204" pitchFamily="34" charset="0"/>
              </a:rPr>
              <a:t>(Pagina 5)</a:t>
            </a:r>
            <a:endParaRPr lang="es-ES" sz="2000" b="1" dirty="0">
              <a:effectLst/>
            </a:endParaRPr>
          </a:p>
          <a:p>
            <a:pPr marL="686727" rtl="0">
              <a:spcBef>
                <a:spcPts val="312"/>
              </a:spcBef>
              <a:spcAft>
                <a:spcPts val="0"/>
              </a:spcAft>
            </a:pPr>
            <a:r>
              <a:rPr lang="es-ES" sz="2000" b="0" i="0" u="none" strike="noStrike" dirty="0">
                <a:solidFill>
                  <a:srgbClr val="000000"/>
                </a:solidFill>
                <a:effectLst/>
                <a:latin typeface="Calibri" panose="020F0502020204030204" pitchFamily="34" charset="0"/>
              </a:rPr>
              <a:t>3) ¿Qué es MVT en Django. </a:t>
            </a:r>
            <a:r>
              <a:rPr lang="es-ES" sz="2000" dirty="0">
                <a:latin typeface="Calibri" panose="020F0502020204030204" pitchFamily="34" charset="0"/>
              </a:rPr>
              <a:t>? </a:t>
            </a:r>
            <a:r>
              <a:rPr lang="es-ES" sz="2000" b="1" dirty="0">
                <a:latin typeface="Calibri" panose="020F0502020204030204" pitchFamily="34" charset="0"/>
              </a:rPr>
              <a:t>(Pagina 6)</a:t>
            </a:r>
            <a:endParaRPr lang="es-ES" sz="2000" b="1" dirty="0">
              <a:effectLst/>
            </a:endParaRPr>
          </a:p>
          <a:p>
            <a:pPr marL="682282">
              <a:spcBef>
                <a:spcPts val="312"/>
              </a:spcBef>
            </a:pPr>
            <a:r>
              <a:rPr lang="es-ES" sz="2000" b="0" i="0" u="none" strike="noStrike" dirty="0">
                <a:solidFill>
                  <a:srgbClr val="000000"/>
                </a:solidFill>
                <a:effectLst/>
                <a:latin typeface="Calibri" panose="020F0502020204030204" pitchFamily="34" charset="0"/>
              </a:rPr>
              <a:t>4) Crear un proyecto con la máquina virtual. </a:t>
            </a:r>
            <a:r>
              <a:rPr lang="es-ES" sz="2000" b="1" dirty="0">
                <a:latin typeface="Calibri" panose="020F0502020204030204" pitchFamily="34" charset="0"/>
              </a:rPr>
              <a:t>(Pagina 7)</a:t>
            </a:r>
            <a:endParaRPr lang="es-ES" sz="2000" b="1" dirty="0">
              <a:effectLst/>
            </a:endParaRPr>
          </a:p>
          <a:p>
            <a:pPr marL="686562">
              <a:spcBef>
                <a:spcPts val="315"/>
              </a:spcBef>
            </a:pPr>
            <a:r>
              <a:rPr lang="es-ES" sz="2000" b="0" i="0" u="none" strike="noStrike" dirty="0">
                <a:solidFill>
                  <a:srgbClr val="000000"/>
                </a:solidFill>
                <a:effectLst/>
                <a:latin typeface="Calibri" panose="020F0502020204030204" pitchFamily="34" charset="0"/>
              </a:rPr>
              <a:t>5) Descargar los instaladores de Django al proyecto </a:t>
            </a:r>
            <a:r>
              <a:rPr lang="es-ES" sz="2000" b="1" dirty="0">
                <a:latin typeface="Calibri" panose="020F0502020204030204" pitchFamily="34" charset="0"/>
              </a:rPr>
              <a:t>(Pagina 8)</a:t>
            </a:r>
            <a:endParaRPr lang="es-ES" sz="2000" b="1" dirty="0">
              <a:effectLst/>
            </a:endParaRPr>
          </a:p>
          <a:p>
            <a:pPr marL="687057">
              <a:spcBef>
                <a:spcPts val="312"/>
              </a:spcBef>
            </a:pPr>
            <a:r>
              <a:rPr lang="es-ES" sz="2000" b="0" i="0" u="none" strike="noStrike" dirty="0">
                <a:solidFill>
                  <a:srgbClr val="000000"/>
                </a:solidFill>
                <a:effectLst/>
                <a:latin typeface="Calibri" panose="020F0502020204030204" pitchFamily="34" charset="0"/>
              </a:rPr>
              <a:t>6) Crear un proyecto para programar en Django </a:t>
            </a:r>
            <a:r>
              <a:rPr lang="es-ES" sz="2000" b="1" dirty="0">
                <a:latin typeface="Calibri" panose="020F0502020204030204" pitchFamily="34" charset="0"/>
              </a:rPr>
              <a:t>(Pagina 9)</a:t>
            </a:r>
            <a:r>
              <a:rPr lang="es-ES" sz="2000" b="1" i="0" u="none" strike="noStrike" dirty="0">
                <a:solidFill>
                  <a:srgbClr val="000000"/>
                </a:solidFill>
                <a:effectLst/>
                <a:latin typeface="Calibri" panose="020F0502020204030204" pitchFamily="34" charset="0"/>
              </a:rPr>
              <a:t> </a:t>
            </a:r>
            <a:endParaRPr lang="es-ES" sz="2000" b="1" dirty="0">
              <a:effectLst/>
            </a:endParaRPr>
          </a:p>
          <a:p>
            <a:pPr marL="686397">
              <a:spcBef>
                <a:spcPts val="312"/>
              </a:spcBef>
            </a:pPr>
            <a:r>
              <a:rPr lang="es-ES" sz="2000" b="0" i="0" u="none" strike="noStrike" dirty="0">
                <a:solidFill>
                  <a:srgbClr val="000000"/>
                </a:solidFill>
                <a:effectLst/>
                <a:latin typeface="Calibri" panose="020F0502020204030204" pitchFamily="34" charset="0"/>
              </a:rPr>
              <a:t>7) Ejecutar el proyecto y el mensaje de felicitaciones.</a:t>
            </a:r>
            <a:r>
              <a:rPr lang="es-ES" sz="2000" b="1" i="0" u="none" strike="noStrike" dirty="0">
                <a:solidFill>
                  <a:srgbClr val="000000"/>
                </a:solidFill>
                <a:effectLst/>
                <a:latin typeface="Calibri" panose="020F0502020204030204" pitchFamily="34" charset="0"/>
              </a:rPr>
              <a:t> </a:t>
            </a:r>
            <a:r>
              <a:rPr lang="es-ES" sz="2000" b="1" dirty="0">
                <a:latin typeface="Calibri" panose="020F0502020204030204" pitchFamily="34" charset="0"/>
              </a:rPr>
              <a:t>(Pagina 10)</a:t>
            </a:r>
            <a:endParaRPr lang="es-ES" sz="2000" b="1" dirty="0">
              <a:effectLst/>
            </a:endParaRPr>
          </a:p>
          <a:p>
            <a:pPr marL="685089">
              <a:spcBef>
                <a:spcPts val="312"/>
              </a:spcBef>
            </a:pPr>
            <a:r>
              <a:rPr lang="es-ES" sz="2000" b="0" i="0" u="none" strike="noStrike" dirty="0">
                <a:solidFill>
                  <a:srgbClr val="000000"/>
                </a:solidFill>
                <a:effectLst/>
                <a:latin typeface="Calibri" panose="020F0502020204030204" pitchFamily="34" charset="0"/>
              </a:rPr>
              <a:t>8) Crear una Apps Core. </a:t>
            </a:r>
            <a:r>
              <a:rPr lang="es-ES" sz="2000" b="1" dirty="0">
                <a:latin typeface="Calibri" panose="020F0502020204030204" pitchFamily="34" charset="0"/>
              </a:rPr>
              <a:t>(Pagina 11)</a:t>
            </a:r>
            <a:endParaRPr lang="es-ES" sz="2000" b="1" dirty="0">
              <a:effectLst/>
            </a:endParaRPr>
          </a:p>
          <a:p>
            <a:pPr marL="685089">
              <a:spcBef>
                <a:spcPts val="324"/>
              </a:spcBef>
            </a:pPr>
            <a:r>
              <a:rPr lang="es-ES" sz="2000" b="0" i="0" u="none" strike="noStrike" dirty="0">
                <a:solidFill>
                  <a:srgbClr val="000000"/>
                </a:solidFill>
                <a:effectLst/>
                <a:latin typeface="Calibri" panose="020F0502020204030204" pitchFamily="34" charset="0"/>
              </a:rPr>
              <a:t>9) ¿Qué es la Carpeta Templates? </a:t>
            </a:r>
            <a:r>
              <a:rPr lang="es-ES" sz="2000" b="1" dirty="0">
                <a:latin typeface="Calibri" panose="020F0502020204030204" pitchFamily="34" charset="0"/>
              </a:rPr>
              <a:t>(Pagina 12)</a:t>
            </a:r>
            <a:endParaRPr lang="es-ES" sz="2000" b="1" dirty="0">
              <a:effectLst/>
            </a:endParaRPr>
          </a:p>
          <a:p>
            <a:pPr marL="692493">
              <a:spcBef>
                <a:spcPts val="311"/>
              </a:spcBef>
            </a:pPr>
            <a:r>
              <a:rPr lang="es-ES" sz="2000" b="0" i="0" u="none" strike="noStrike" dirty="0">
                <a:solidFill>
                  <a:srgbClr val="000000"/>
                </a:solidFill>
                <a:effectLst/>
                <a:latin typeface="Calibri" panose="020F0502020204030204" pitchFamily="34" charset="0"/>
              </a:rPr>
              <a:t>10) ¿Qué es la Carpeta </a:t>
            </a:r>
            <a:r>
              <a:rPr lang="es-ES" sz="2000" b="0" i="0" u="none" strike="noStrike" dirty="0" err="1">
                <a:solidFill>
                  <a:srgbClr val="000000"/>
                </a:solidFill>
                <a:effectLst/>
                <a:latin typeface="Calibri" panose="020F0502020204030204" pitchFamily="34" charset="0"/>
              </a:rPr>
              <a:t>stactic</a:t>
            </a:r>
            <a:r>
              <a:rPr lang="es-ES" sz="2000" b="0" i="0" u="none" strike="noStrike" dirty="0">
                <a:solidFill>
                  <a:srgbClr val="000000"/>
                </a:solidFill>
                <a:effectLst/>
                <a:latin typeface="Calibri" panose="020F0502020204030204" pitchFamily="34" charset="0"/>
              </a:rPr>
              <a:t>?</a:t>
            </a:r>
            <a:r>
              <a:rPr lang="es-ES" sz="2000" dirty="0">
                <a:latin typeface="Calibri" panose="020F0502020204030204" pitchFamily="34" charset="0"/>
              </a:rPr>
              <a:t> </a:t>
            </a:r>
            <a:r>
              <a:rPr lang="es-ES" sz="2000" b="1" dirty="0">
                <a:latin typeface="Calibri" panose="020F0502020204030204" pitchFamily="34" charset="0"/>
              </a:rPr>
              <a:t>(Pagina 13)</a:t>
            </a:r>
            <a:endParaRPr lang="es-ES" sz="2000" b="1" dirty="0">
              <a:effectLst/>
            </a:endParaRPr>
          </a:p>
          <a:p>
            <a:br>
              <a:rPr lang="es-ES" dirty="0"/>
            </a:br>
            <a:endParaRPr lang="es-EC"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1CC194B2-0E03-620B-6114-489A59ACC132}"/>
              </a:ext>
            </a:extLst>
          </p:cNvPr>
          <p:cNvSpPr txBox="1"/>
          <p:nvPr/>
        </p:nvSpPr>
        <p:spPr>
          <a:xfrm>
            <a:off x="1477107" y="1194396"/>
            <a:ext cx="9650437" cy="954107"/>
          </a:xfrm>
          <a:prstGeom prst="rect">
            <a:avLst/>
          </a:prstGeom>
          <a:noFill/>
        </p:spPr>
        <p:txBody>
          <a:bodyPr wrap="square">
            <a:spAutoFit/>
          </a:bodyPr>
          <a:lstStyle/>
          <a:p>
            <a:r>
              <a:rPr lang="es-ES" sz="2800" b="0" i="0" u="none" strike="noStrike" dirty="0">
                <a:solidFill>
                  <a:schemeClr val="tx1"/>
                </a:solidFill>
                <a:effectLst/>
                <a:latin typeface="+mj-lt"/>
              </a:rPr>
              <a:t>Crear las tablas del sistema de usuarios para utilizar el panel de  administración</a:t>
            </a:r>
            <a:endParaRPr lang="es-EC" sz="2800" dirty="0"/>
          </a:p>
        </p:txBody>
      </p:sp>
      <p:pic>
        <p:nvPicPr>
          <p:cNvPr id="4" name="Imagen 3">
            <a:extLst>
              <a:ext uri="{FF2B5EF4-FFF2-40B4-BE49-F238E27FC236}">
                <a16:creationId xmlns:a16="http://schemas.microsoft.com/office/drawing/2014/main" id="{FF1EC423-16E2-B19E-9F65-11CC8F1E681A}"/>
              </a:ext>
            </a:extLst>
          </p:cNvPr>
          <p:cNvPicPr>
            <a:picLocks noChangeAspect="1"/>
          </p:cNvPicPr>
          <p:nvPr/>
        </p:nvPicPr>
        <p:blipFill rotWithShape="1">
          <a:blip r:embed="rId2"/>
          <a:srcRect b="61778"/>
          <a:stretch/>
        </p:blipFill>
        <p:spPr>
          <a:xfrm>
            <a:off x="5036234" y="2095933"/>
            <a:ext cx="6808764" cy="1363697"/>
          </a:xfrm>
          <a:prstGeom prst="rect">
            <a:avLst/>
          </a:prstGeom>
        </p:spPr>
      </p:pic>
      <p:pic>
        <p:nvPicPr>
          <p:cNvPr id="6" name="Imagen 5">
            <a:extLst>
              <a:ext uri="{FF2B5EF4-FFF2-40B4-BE49-F238E27FC236}">
                <a16:creationId xmlns:a16="http://schemas.microsoft.com/office/drawing/2014/main" id="{99B6300C-3A93-0AAC-DFF7-8EBAA8C7764F}"/>
              </a:ext>
            </a:extLst>
          </p:cNvPr>
          <p:cNvPicPr>
            <a:picLocks noChangeAspect="1"/>
          </p:cNvPicPr>
          <p:nvPr/>
        </p:nvPicPr>
        <p:blipFill>
          <a:blip r:embed="rId3"/>
          <a:stretch>
            <a:fillRect/>
          </a:stretch>
        </p:blipFill>
        <p:spPr>
          <a:xfrm>
            <a:off x="436098" y="3570477"/>
            <a:ext cx="4600136" cy="3127383"/>
          </a:xfrm>
          <a:prstGeom prst="rect">
            <a:avLst/>
          </a:prstGeom>
        </p:spPr>
      </p:pic>
    </p:spTree>
    <p:extLst>
      <p:ext uri="{BB962C8B-B14F-4D97-AF65-F5344CB8AC3E}">
        <p14:creationId xmlns:p14="http://schemas.microsoft.com/office/powerpoint/2010/main" val="31691666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A673C688-3350-357D-DCCF-70243B6765FE}"/>
              </a:ext>
            </a:extLst>
          </p:cNvPr>
          <p:cNvSpPr txBox="1"/>
          <p:nvPr/>
        </p:nvSpPr>
        <p:spPr>
          <a:xfrm>
            <a:off x="1589649" y="1152193"/>
            <a:ext cx="9256541" cy="954107"/>
          </a:xfrm>
          <a:prstGeom prst="rect">
            <a:avLst/>
          </a:prstGeom>
          <a:noFill/>
        </p:spPr>
        <p:txBody>
          <a:bodyPr wrap="square">
            <a:spAutoFit/>
          </a:bodyPr>
          <a:lstStyle/>
          <a:p>
            <a:pPr marL="692493" marR="228651" rtl="0">
              <a:spcBef>
                <a:spcPts val="91"/>
              </a:spcBef>
              <a:spcAft>
                <a:spcPts val="0"/>
              </a:spcAft>
            </a:pPr>
            <a:r>
              <a:rPr lang="es-ES" sz="2800" b="0" i="0" u="none" strike="noStrike" dirty="0">
                <a:solidFill>
                  <a:schemeClr val="tx1"/>
                </a:solidFill>
                <a:effectLst/>
                <a:latin typeface="+mj-lt"/>
              </a:rPr>
              <a:t>Crear un usuario para poder ingresar al Panel de Administración </a:t>
            </a:r>
          </a:p>
        </p:txBody>
      </p:sp>
      <p:sp>
        <p:nvSpPr>
          <p:cNvPr id="4" name="CuadroTexto 3">
            <a:extLst>
              <a:ext uri="{FF2B5EF4-FFF2-40B4-BE49-F238E27FC236}">
                <a16:creationId xmlns:a16="http://schemas.microsoft.com/office/drawing/2014/main" id="{9974C96C-8E2A-839F-9F04-73396A1DE64F}"/>
              </a:ext>
            </a:extLst>
          </p:cNvPr>
          <p:cNvSpPr txBox="1"/>
          <p:nvPr/>
        </p:nvSpPr>
        <p:spPr>
          <a:xfrm>
            <a:off x="2269879" y="2270194"/>
            <a:ext cx="7416824" cy="646331"/>
          </a:xfrm>
          <a:prstGeom prst="rect">
            <a:avLst/>
          </a:prstGeom>
          <a:noFill/>
        </p:spPr>
        <p:txBody>
          <a:bodyPr wrap="square" rtlCol="0">
            <a:spAutoFit/>
          </a:bodyPr>
          <a:lstStyle/>
          <a:p>
            <a:r>
              <a:rPr lang="es-MX" dirty="0"/>
              <a:t>Para poder crear un usuario para el panel administración usamos el comando, </a:t>
            </a:r>
            <a:r>
              <a:rPr lang="es-MX" b="1" dirty="0" err="1"/>
              <a:t>python</a:t>
            </a:r>
            <a:r>
              <a:rPr lang="es-MX" b="1" dirty="0"/>
              <a:t> manage.py </a:t>
            </a:r>
            <a:r>
              <a:rPr lang="es-MX" b="1" dirty="0" err="1"/>
              <a:t>createsuperuser</a:t>
            </a:r>
            <a:endParaRPr lang="es-EC" b="1" dirty="0"/>
          </a:p>
        </p:txBody>
      </p:sp>
      <p:pic>
        <p:nvPicPr>
          <p:cNvPr id="5" name="Imagen 4">
            <a:extLst>
              <a:ext uri="{FF2B5EF4-FFF2-40B4-BE49-F238E27FC236}">
                <a16:creationId xmlns:a16="http://schemas.microsoft.com/office/drawing/2014/main" id="{1D365303-242B-759E-C11D-C7C29E26F7CA}"/>
              </a:ext>
            </a:extLst>
          </p:cNvPr>
          <p:cNvPicPr>
            <a:picLocks noChangeAspect="1"/>
          </p:cNvPicPr>
          <p:nvPr/>
        </p:nvPicPr>
        <p:blipFill>
          <a:blip r:embed="rId2"/>
          <a:stretch>
            <a:fillRect/>
          </a:stretch>
        </p:blipFill>
        <p:spPr>
          <a:xfrm>
            <a:off x="4116076" y="3080419"/>
            <a:ext cx="4183862" cy="3071697"/>
          </a:xfrm>
          <a:prstGeom prst="rect">
            <a:avLst/>
          </a:prstGeom>
        </p:spPr>
      </p:pic>
    </p:spTree>
    <p:extLst>
      <p:ext uri="{BB962C8B-B14F-4D97-AF65-F5344CB8AC3E}">
        <p14:creationId xmlns:p14="http://schemas.microsoft.com/office/powerpoint/2010/main" val="27727888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A1744BDC-CCB2-94F9-BC06-E231C7167A2E}"/>
              </a:ext>
            </a:extLst>
          </p:cNvPr>
          <p:cNvSpPr txBox="1"/>
          <p:nvPr/>
        </p:nvSpPr>
        <p:spPr>
          <a:xfrm>
            <a:off x="3851030" y="823816"/>
            <a:ext cx="6098344" cy="523220"/>
          </a:xfrm>
          <a:prstGeom prst="rect">
            <a:avLst/>
          </a:prstGeom>
          <a:noFill/>
        </p:spPr>
        <p:txBody>
          <a:bodyPr wrap="square">
            <a:spAutoFit/>
          </a:bodyPr>
          <a:lstStyle/>
          <a:p>
            <a:pPr marL="692493" marR="228651" rtl="0">
              <a:spcBef>
                <a:spcPts val="91"/>
              </a:spcBef>
              <a:spcAft>
                <a:spcPts val="0"/>
              </a:spcAft>
            </a:pPr>
            <a:r>
              <a:rPr lang="es-ES" sz="2800" b="0" i="0" u="none" strike="noStrike" dirty="0">
                <a:solidFill>
                  <a:schemeClr val="tx1"/>
                </a:solidFill>
                <a:effectLst/>
                <a:latin typeface="+mj-lt"/>
              </a:rPr>
              <a:t>Que es un modelo en Django? </a:t>
            </a:r>
            <a:endParaRPr lang="es-ES" sz="2800" b="0" dirty="0">
              <a:solidFill>
                <a:schemeClr val="tx1"/>
              </a:solidFill>
              <a:effectLst/>
              <a:latin typeface="+mj-lt"/>
            </a:endParaRPr>
          </a:p>
        </p:txBody>
      </p:sp>
      <p:sp>
        <p:nvSpPr>
          <p:cNvPr id="5" name="CuadroTexto 4">
            <a:extLst>
              <a:ext uri="{FF2B5EF4-FFF2-40B4-BE49-F238E27FC236}">
                <a16:creationId xmlns:a16="http://schemas.microsoft.com/office/drawing/2014/main" id="{671D8804-5C1F-E5DC-A890-CB50D48256B9}"/>
              </a:ext>
            </a:extLst>
          </p:cNvPr>
          <p:cNvSpPr txBox="1"/>
          <p:nvPr/>
        </p:nvSpPr>
        <p:spPr>
          <a:xfrm>
            <a:off x="1294227" y="1715293"/>
            <a:ext cx="10283483" cy="3046988"/>
          </a:xfrm>
          <a:prstGeom prst="rect">
            <a:avLst/>
          </a:prstGeom>
          <a:noFill/>
        </p:spPr>
        <p:txBody>
          <a:bodyPr wrap="square">
            <a:spAutoFit/>
          </a:bodyPr>
          <a:lstStyle/>
          <a:p>
            <a:r>
              <a:rPr lang="es-ES" sz="3200" b="0" i="0" dirty="0">
                <a:solidFill>
                  <a:srgbClr val="202124"/>
                </a:solidFill>
                <a:effectLst/>
                <a:latin typeface="arial" panose="020B0604020202020204" pitchFamily="34" charset="0"/>
              </a:rPr>
              <a:t>Un modelo en Django </a:t>
            </a:r>
            <a:r>
              <a:rPr lang="es-ES" sz="3200" b="1" i="0" dirty="0">
                <a:solidFill>
                  <a:srgbClr val="202124"/>
                </a:solidFill>
                <a:effectLst/>
                <a:latin typeface="arial" panose="020B0604020202020204" pitchFamily="34" charset="0"/>
              </a:rPr>
              <a:t>es un tipo especial de objeto que se guarda en la base de datos</a:t>
            </a:r>
            <a:r>
              <a:rPr lang="es-ES" sz="3200" b="0" i="0" dirty="0">
                <a:solidFill>
                  <a:srgbClr val="202124"/>
                </a:solidFill>
                <a:effectLst/>
                <a:latin typeface="arial" panose="020B0604020202020204" pitchFamily="34" charset="0"/>
              </a:rPr>
              <a:t> . Una base de datos es una colección de datos. Es un lugar en el cual almacenarás la información sobre usuarios, tus entradas de blog, etc. Utilizaremos una base de datos SQLite para almacenar nuestros datos.</a:t>
            </a:r>
            <a:endParaRPr lang="es-EC" sz="3200" dirty="0"/>
          </a:p>
        </p:txBody>
      </p:sp>
    </p:spTree>
    <p:extLst>
      <p:ext uri="{BB962C8B-B14F-4D97-AF65-F5344CB8AC3E}">
        <p14:creationId xmlns:p14="http://schemas.microsoft.com/office/powerpoint/2010/main" val="36817626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06919887-090E-5D46-97D4-49A61C565AF9}"/>
              </a:ext>
            </a:extLst>
          </p:cNvPr>
          <p:cNvSpPr txBox="1"/>
          <p:nvPr/>
        </p:nvSpPr>
        <p:spPr>
          <a:xfrm>
            <a:off x="3696286" y="851952"/>
            <a:ext cx="6098344" cy="523220"/>
          </a:xfrm>
          <a:prstGeom prst="rect">
            <a:avLst/>
          </a:prstGeom>
          <a:noFill/>
        </p:spPr>
        <p:txBody>
          <a:bodyPr wrap="square">
            <a:spAutoFit/>
          </a:bodyPr>
          <a:lstStyle/>
          <a:p>
            <a:pPr marL="687718" rtl="0">
              <a:spcBef>
                <a:spcPts val="88"/>
              </a:spcBef>
              <a:spcAft>
                <a:spcPts val="0"/>
              </a:spcAft>
            </a:pPr>
            <a:r>
              <a:rPr lang="es-ES" sz="2800" b="0" i="0" u="none" strike="noStrike" dirty="0">
                <a:solidFill>
                  <a:schemeClr val="tx1"/>
                </a:solidFill>
                <a:effectLst/>
                <a:latin typeface="+mj-lt"/>
              </a:rPr>
              <a:t>Crear un modelo en Django. </a:t>
            </a:r>
            <a:endParaRPr lang="es-ES" sz="2800" b="0" dirty="0">
              <a:solidFill>
                <a:schemeClr val="tx1"/>
              </a:solidFill>
              <a:effectLst/>
              <a:latin typeface="+mj-lt"/>
            </a:endParaRPr>
          </a:p>
        </p:txBody>
      </p:sp>
      <p:pic>
        <p:nvPicPr>
          <p:cNvPr id="4" name="Imagen 3">
            <a:extLst>
              <a:ext uri="{FF2B5EF4-FFF2-40B4-BE49-F238E27FC236}">
                <a16:creationId xmlns:a16="http://schemas.microsoft.com/office/drawing/2014/main" id="{6A8064BD-1AF0-6873-C5DF-231FD1DAFF28}"/>
              </a:ext>
            </a:extLst>
          </p:cNvPr>
          <p:cNvPicPr>
            <a:picLocks noChangeAspect="1"/>
          </p:cNvPicPr>
          <p:nvPr/>
        </p:nvPicPr>
        <p:blipFill>
          <a:blip r:embed="rId2"/>
          <a:stretch>
            <a:fillRect/>
          </a:stretch>
        </p:blipFill>
        <p:spPr>
          <a:xfrm>
            <a:off x="2799471" y="2908494"/>
            <a:ext cx="7190391" cy="2056573"/>
          </a:xfrm>
          <a:prstGeom prst="rect">
            <a:avLst/>
          </a:prstGeom>
        </p:spPr>
      </p:pic>
      <p:sp>
        <p:nvSpPr>
          <p:cNvPr id="5" name="CuadroTexto 4">
            <a:extLst>
              <a:ext uri="{FF2B5EF4-FFF2-40B4-BE49-F238E27FC236}">
                <a16:creationId xmlns:a16="http://schemas.microsoft.com/office/drawing/2014/main" id="{0B13C2F3-8E4E-427C-8672-9A999E45B7ED}"/>
              </a:ext>
            </a:extLst>
          </p:cNvPr>
          <p:cNvSpPr txBox="1"/>
          <p:nvPr/>
        </p:nvSpPr>
        <p:spPr>
          <a:xfrm>
            <a:off x="2799471" y="1800665"/>
            <a:ext cx="2926080" cy="677108"/>
          </a:xfrm>
          <a:prstGeom prst="rect">
            <a:avLst/>
          </a:prstGeom>
          <a:noFill/>
        </p:spPr>
        <p:txBody>
          <a:bodyPr wrap="square" rtlCol="0">
            <a:spAutoFit/>
          </a:bodyPr>
          <a:lstStyle/>
          <a:p>
            <a:r>
              <a:rPr lang="es-EC" sz="2400" dirty="0"/>
              <a:t>Creamos el modelo:</a:t>
            </a:r>
          </a:p>
          <a:p>
            <a:endParaRPr lang="es-EC" dirty="0"/>
          </a:p>
        </p:txBody>
      </p:sp>
    </p:spTree>
    <p:extLst>
      <p:ext uri="{BB962C8B-B14F-4D97-AF65-F5344CB8AC3E}">
        <p14:creationId xmlns:p14="http://schemas.microsoft.com/office/powerpoint/2010/main" val="42262031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0B447B44-FCC6-5B13-DCA1-304C178F77D7}"/>
              </a:ext>
            </a:extLst>
          </p:cNvPr>
          <p:cNvSpPr txBox="1"/>
          <p:nvPr/>
        </p:nvSpPr>
        <p:spPr>
          <a:xfrm>
            <a:off x="1965960" y="1259915"/>
            <a:ext cx="9020908" cy="523220"/>
          </a:xfrm>
          <a:prstGeom prst="rect">
            <a:avLst/>
          </a:prstGeom>
          <a:noFill/>
        </p:spPr>
        <p:txBody>
          <a:bodyPr wrap="square">
            <a:spAutoFit/>
          </a:bodyPr>
          <a:lstStyle/>
          <a:p>
            <a:r>
              <a:rPr lang="es-ES" sz="2800" b="0" i="0" u="none" strike="noStrike" dirty="0">
                <a:solidFill>
                  <a:schemeClr val="tx1"/>
                </a:solidFill>
                <a:effectLst/>
                <a:latin typeface="+mj-lt"/>
              </a:rPr>
              <a:t>Migrar el Modelo a la base del Panel de Administración. </a:t>
            </a:r>
            <a:endParaRPr lang="es-EC" sz="2800" dirty="0"/>
          </a:p>
        </p:txBody>
      </p:sp>
      <p:pic>
        <p:nvPicPr>
          <p:cNvPr id="4" name="Imagen 3">
            <a:extLst>
              <a:ext uri="{FF2B5EF4-FFF2-40B4-BE49-F238E27FC236}">
                <a16:creationId xmlns:a16="http://schemas.microsoft.com/office/drawing/2014/main" id="{778EE9CA-C720-C5A7-38B9-D7FAA8CBF927}"/>
              </a:ext>
            </a:extLst>
          </p:cNvPr>
          <p:cNvPicPr>
            <a:picLocks noChangeAspect="1"/>
          </p:cNvPicPr>
          <p:nvPr/>
        </p:nvPicPr>
        <p:blipFill rotWithShape="1">
          <a:blip r:embed="rId2"/>
          <a:srcRect b="67335"/>
          <a:stretch/>
        </p:blipFill>
        <p:spPr>
          <a:xfrm>
            <a:off x="1001528" y="2306231"/>
            <a:ext cx="6524687" cy="1583906"/>
          </a:xfrm>
          <a:prstGeom prst="rect">
            <a:avLst/>
          </a:prstGeom>
        </p:spPr>
      </p:pic>
      <p:sp>
        <p:nvSpPr>
          <p:cNvPr id="5" name="CuadroTexto 4">
            <a:extLst>
              <a:ext uri="{FF2B5EF4-FFF2-40B4-BE49-F238E27FC236}">
                <a16:creationId xmlns:a16="http://schemas.microsoft.com/office/drawing/2014/main" id="{E76EE5C9-825E-CD5A-CF18-EB07C54EE0BB}"/>
              </a:ext>
            </a:extLst>
          </p:cNvPr>
          <p:cNvSpPr txBox="1"/>
          <p:nvPr/>
        </p:nvSpPr>
        <p:spPr>
          <a:xfrm>
            <a:off x="900332" y="1927274"/>
            <a:ext cx="1800665" cy="307777"/>
          </a:xfrm>
          <a:prstGeom prst="rect">
            <a:avLst/>
          </a:prstGeom>
          <a:noFill/>
        </p:spPr>
        <p:txBody>
          <a:bodyPr wrap="square" rtlCol="0">
            <a:spAutoFit/>
          </a:bodyPr>
          <a:lstStyle/>
          <a:p>
            <a:r>
              <a:rPr lang="es-EC" dirty="0"/>
              <a:t>Código:</a:t>
            </a:r>
          </a:p>
        </p:txBody>
      </p:sp>
      <p:sp>
        <p:nvSpPr>
          <p:cNvPr id="6" name="CuadroTexto 5">
            <a:extLst>
              <a:ext uri="{FF2B5EF4-FFF2-40B4-BE49-F238E27FC236}">
                <a16:creationId xmlns:a16="http://schemas.microsoft.com/office/drawing/2014/main" id="{2F11F03E-7C67-2F0C-233E-13BBAAA816F8}"/>
              </a:ext>
            </a:extLst>
          </p:cNvPr>
          <p:cNvSpPr txBox="1"/>
          <p:nvPr/>
        </p:nvSpPr>
        <p:spPr>
          <a:xfrm>
            <a:off x="900332" y="4079631"/>
            <a:ext cx="4234376" cy="523220"/>
          </a:xfrm>
          <a:prstGeom prst="rect">
            <a:avLst/>
          </a:prstGeom>
          <a:noFill/>
        </p:spPr>
        <p:txBody>
          <a:bodyPr wrap="square" rtlCol="0">
            <a:spAutoFit/>
          </a:bodyPr>
          <a:lstStyle/>
          <a:p>
            <a:r>
              <a:rPr lang="es-EC" dirty="0"/>
              <a:t>Observamos que se creo correctamente</a:t>
            </a:r>
          </a:p>
          <a:p>
            <a:endParaRPr lang="es-EC" dirty="0"/>
          </a:p>
        </p:txBody>
      </p:sp>
      <p:pic>
        <p:nvPicPr>
          <p:cNvPr id="8" name="Imagen 7">
            <a:extLst>
              <a:ext uri="{FF2B5EF4-FFF2-40B4-BE49-F238E27FC236}">
                <a16:creationId xmlns:a16="http://schemas.microsoft.com/office/drawing/2014/main" id="{AD877A4C-E8F7-59A5-3916-9706D08F5856}"/>
              </a:ext>
            </a:extLst>
          </p:cNvPr>
          <p:cNvPicPr>
            <a:picLocks noChangeAspect="1"/>
          </p:cNvPicPr>
          <p:nvPr/>
        </p:nvPicPr>
        <p:blipFill>
          <a:blip r:embed="rId3"/>
          <a:stretch>
            <a:fillRect/>
          </a:stretch>
        </p:blipFill>
        <p:spPr>
          <a:xfrm>
            <a:off x="1001528" y="4514928"/>
            <a:ext cx="2726410" cy="1131043"/>
          </a:xfrm>
          <a:prstGeom prst="rect">
            <a:avLst/>
          </a:prstGeom>
        </p:spPr>
      </p:pic>
      <p:pic>
        <p:nvPicPr>
          <p:cNvPr id="10" name="Imagen 9">
            <a:extLst>
              <a:ext uri="{FF2B5EF4-FFF2-40B4-BE49-F238E27FC236}">
                <a16:creationId xmlns:a16="http://schemas.microsoft.com/office/drawing/2014/main" id="{463F2489-369E-99A9-78BA-BA1863F442A2}"/>
              </a:ext>
            </a:extLst>
          </p:cNvPr>
          <p:cNvPicPr>
            <a:picLocks noChangeAspect="1"/>
          </p:cNvPicPr>
          <p:nvPr/>
        </p:nvPicPr>
        <p:blipFill>
          <a:blip r:embed="rId4"/>
          <a:stretch>
            <a:fillRect/>
          </a:stretch>
        </p:blipFill>
        <p:spPr>
          <a:xfrm>
            <a:off x="6302327" y="4186243"/>
            <a:ext cx="4888146" cy="2192395"/>
          </a:xfrm>
          <a:prstGeom prst="rect">
            <a:avLst/>
          </a:prstGeom>
        </p:spPr>
      </p:pic>
    </p:spTree>
    <p:extLst>
      <p:ext uri="{BB962C8B-B14F-4D97-AF65-F5344CB8AC3E}">
        <p14:creationId xmlns:p14="http://schemas.microsoft.com/office/powerpoint/2010/main" val="25620188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61197EF5-2EEE-658A-350D-CDF34D829AD5}"/>
              </a:ext>
            </a:extLst>
          </p:cNvPr>
          <p:cNvSpPr txBox="1"/>
          <p:nvPr/>
        </p:nvSpPr>
        <p:spPr>
          <a:xfrm>
            <a:off x="3179298" y="992628"/>
            <a:ext cx="8556673" cy="523220"/>
          </a:xfrm>
          <a:prstGeom prst="rect">
            <a:avLst/>
          </a:prstGeom>
          <a:noFill/>
        </p:spPr>
        <p:txBody>
          <a:bodyPr wrap="square">
            <a:spAutoFit/>
          </a:bodyPr>
          <a:lstStyle/>
          <a:p>
            <a:r>
              <a:rPr lang="es-ES" sz="2800" b="0" i="0" u="none" strike="noStrike" dirty="0">
                <a:solidFill>
                  <a:schemeClr val="tx1"/>
                </a:solidFill>
                <a:effectLst/>
                <a:latin typeface="+mj-lt"/>
              </a:rPr>
              <a:t>Integrar el Modelo al Panel de Administración. </a:t>
            </a:r>
            <a:endParaRPr lang="es-EC" sz="2800" dirty="0"/>
          </a:p>
        </p:txBody>
      </p:sp>
      <p:pic>
        <p:nvPicPr>
          <p:cNvPr id="6" name="Imagen 5">
            <a:extLst>
              <a:ext uri="{FF2B5EF4-FFF2-40B4-BE49-F238E27FC236}">
                <a16:creationId xmlns:a16="http://schemas.microsoft.com/office/drawing/2014/main" id="{ED6B9D89-8FBF-6E1C-1290-4A0D3842D823}"/>
              </a:ext>
            </a:extLst>
          </p:cNvPr>
          <p:cNvPicPr>
            <a:picLocks noChangeAspect="1"/>
          </p:cNvPicPr>
          <p:nvPr/>
        </p:nvPicPr>
        <p:blipFill>
          <a:blip r:embed="rId2"/>
          <a:stretch>
            <a:fillRect/>
          </a:stretch>
        </p:blipFill>
        <p:spPr>
          <a:xfrm>
            <a:off x="1691680" y="2136040"/>
            <a:ext cx="4791186" cy="695495"/>
          </a:xfrm>
          <a:prstGeom prst="rect">
            <a:avLst/>
          </a:prstGeom>
        </p:spPr>
      </p:pic>
      <p:pic>
        <p:nvPicPr>
          <p:cNvPr id="8" name="Imagen 7">
            <a:extLst>
              <a:ext uri="{FF2B5EF4-FFF2-40B4-BE49-F238E27FC236}">
                <a16:creationId xmlns:a16="http://schemas.microsoft.com/office/drawing/2014/main" id="{24E6A902-9940-DB0A-9780-BE2E794EC57F}"/>
              </a:ext>
            </a:extLst>
          </p:cNvPr>
          <p:cNvPicPr>
            <a:picLocks noChangeAspect="1"/>
          </p:cNvPicPr>
          <p:nvPr/>
        </p:nvPicPr>
        <p:blipFill>
          <a:blip r:embed="rId3"/>
          <a:stretch>
            <a:fillRect/>
          </a:stretch>
        </p:blipFill>
        <p:spPr>
          <a:xfrm>
            <a:off x="1691680" y="2993672"/>
            <a:ext cx="4791186" cy="943987"/>
          </a:xfrm>
          <a:prstGeom prst="rect">
            <a:avLst/>
          </a:prstGeom>
        </p:spPr>
      </p:pic>
      <p:pic>
        <p:nvPicPr>
          <p:cNvPr id="10" name="Imagen 9">
            <a:extLst>
              <a:ext uri="{FF2B5EF4-FFF2-40B4-BE49-F238E27FC236}">
                <a16:creationId xmlns:a16="http://schemas.microsoft.com/office/drawing/2014/main" id="{89B59FAA-F7A0-3A3A-6BDE-7810F3BAE0A9}"/>
              </a:ext>
            </a:extLst>
          </p:cNvPr>
          <p:cNvPicPr>
            <a:picLocks noChangeAspect="1"/>
          </p:cNvPicPr>
          <p:nvPr/>
        </p:nvPicPr>
        <p:blipFill>
          <a:blip r:embed="rId4"/>
          <a:stretch>
            <a:fillRect/>
          </a:stretch>
        </p:blipFill>
        <p:spPr>
          <a:xfrm>
            <a:off x="6689226" y="4019043"/>
            <a:ext cx="5046745" cy="2268950"/>
          </a:xfrm>
          <a:prstGeom prst="rect">
            <a:avLst/>
          </a:prstGeom>
        </p:spPr>
      </p:pic>
    </p:spTree>
    <p:extLst>
      <p:ext uri="{BB962C8B-B14F-4D97-AF65-F5344CB8AC3E}">
        <p14:creationId xmlns:p14="http://schemas.microsoft.com/office/powerpoint/2010/main" val="34219190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0DCFCB99-3798-ADC1-AE07-CE878B7C5EED}"/>
              </a:ext>
            </a:extLst>
          </p:cNvPr>
          <p:cNvSpPr txBox="1"/>
          <p:nvPr/>
        </p:nvSpPr>
        <p:spPr>
          <a:xfrm>
            <a:off x="497059" y="1288050"/>
            <a:ext cx="11197882" cy="523220"/>
          </a:xfrm>
          <a:prstGeom prst="rect">
            <a:avLst/>
          </a:prstGeom>
          <a:noFill/>
        </p:spPr>
        <p:txBody>
          <a:bodyPr wrap="square">
            <a:spAutoFit/>
          </a:bodyPr>
          <a:lstStyle/>
          <a:p>
            <a:pPr marL="687718" marR="2159" rtl="0">
              <a:spcBef>
                <a:spcPts val="88"/>
              </a:spcBef>
              <a:spcAft>
                <a:spcPts val="0"/>
              </a:spcAft>
            </a:pPr>
            <a:r>
              <a:rPr lang="es-ES" sz="2800" b="0" i="0" u="none" strike="noStrike" dirty="0">
                <a:solidFill>
                  <a:schemeClr val="tx1"/>
                </a:solidFill>
                <a:effectLst/>
                <a:latin typeface="+mj-lt"/>
              </a:rPr>
              <a:t>Ingresar información al modelo por el Panel de Administración.</a:t>
            </a:r>
          </a:p>
        </p:txBody>
      </p:sp>
      <p:pic>
        <p:nvPicPr>
          <p:cNvPr id="4" name="Imagen 3">
            <a:extLst>
              <a:ext uri="{FF2B5EF4-FFF2-40B4-BE49-F238E27FC236}">
                <a16:creationId xmlns:a16="http://schemas.microsoft.com/office/drawing/2014/main" id="{B73601B5-094C-2A5F-8A9E-3D2B11CF418D}"/>
              </a:ext>
            </a:extLst>
          </p:cNvPr>
          <p:cNvPicPr>
            <a:picLocks noChangeAspect="1"/>
          </p:cNvPicPr>
          <p:nvPr/>
        </p:nvPicPr>
        <p:blipFill>
          <a:blip r:embed="rId2"/>
          <a:stretch>
            <a:fillRect/>
          </a:stretch>
        </p:blipFill>
        <p:spPr>
          <a:xfrm>
            <a:off x="2312360" y="2246108"/>
            <a:ext cx="7567280" cy="3323842"/>
          </a:xfrm>
          <a:prstGeom prst="rect">
            <a:avLst/>
          </a:prstGeom>
        </p:spPr>
      </p:pic>
    </p:spTree>
    <p:extLst>
      <p:ext uri="{BB962C8B-B14F-4D97-AF65-F5344CB8AC3E}">
        <p14:creationId xmlns:p14="http://schemas.microsoft.com/office/powerpoint/2010/main" val="41709509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04A49909-1751-4309-44F7-C694590E7839}"/>
              </a:ext>
            </a:extLst>
          </p:cNvPr>
          <p:cNvSpPr txBox="1"/>
          <p:nvPr/>
        </p:nvSpPr>
        <p:spPr>
          <a:xfrm>
            <a:off x="1361049" y="1194396"/>
            <a:ext cx="10216662" cy="954107"/>
          </a:xfrm>
          <a:prstGeom prst="rect">
            <a:avLst/>
          </a:prstGeom>
          <a:noFill/>
        </p:spPr>
        <p:txBody>
          <a:bodyPr wrap="square">
            <a:spAutoFit/>
          </a:bodyPr>
          <a:lstStyle/>
          <a:p>
            <a:pPr marL="687718" marR="2159" rtl="0">
              <a:spcBef>
                <a:spcPts val="88"/>
              </a:spcBef>
              <a:spcAft>
                <a:spcPts val="0"/>
              </a:spcAft>
            </a:pPr>
            <a:r>
              <a:rPr lang="es-ES" sz="2800" b="0" i="0" u="none" strike="noStrike" dirty="0">
                <a:solidFill>
                  <a:schemeClr val="tx1"/>
                </a:solidFill>
                <a:effectLst/>
                <a:latin typeface="+mj-lt"/>
              </a:rPr>
              <a:t>Realizar la consulta de todo lo ingresado en el modelo desde el  views. </a:t>
            </a:r>
            <a:endParaRPr lang="es-ES" sz="2800" b="0" dirty="0">
              <a:solidFill>
                <a:schemeClr val="tx1"/>
              </a:solidFill>
              <a:effectLst/>
              <a:latin typeface="+mj-lt"/>
            </a:endParaRPr>
          </a:p>
        </p:txBody>
      </p:sp>
      <p:pic>
        <p:nvPicPr>
          <p:cNvPr id="4" name="Imagen 3">
            <a:extLst>
              <a:ext uri="{FF2B5EF4-FFF2-40B4-BE49-F238E27FC236}">
                <a16:creationId xmlns:a16="http://schemas.microsoft.com/office/drawing/2014/main" id="{69DD88E5-9398-3D67-3398-90657F6A32C7}"/>
              </a:ext>
            </a:extLst>
          </p:cNvPr>
          <p:cNvPicPr>
            <a:picLocks noChangeAspect="1"/>
          </p:cNvPicPr>
          <p:nvPr/>
        </p:nvPicPr>
        <p:blipFill>
          <a:blip r:embed="rId2"/>
          <a:stretch>
            <a:fillRect/>
          </a:stretch>
        </p:blipFill>
        <p:spPr>
          <a:xfrm>
            <a:off x="1591438" y="2490656"/>
            <a:ext cx="9986273" cy="3488113"/>
          </a:xfrm>
          <a:prstGeom prst="rect">
            <a:avLst/>
          </a:prstGeom>
        </p:spPr>
      </p:pic>
    </p:spTree>
    <p:extLst>
      <p:ext uri="{BB962C8B-B14F-4D97-AF65-F5344CB8AC3E}">
        <p14:creationId xmlns:p14="http://schemas.microsoft.com/office/powerpoint/2010/main" val="10791473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B157E42F-A9F5-5A9B-608A-EC383CF34A31}"/>
              </a:ext>
            </a:extLst>
          </p:cNvPr>
          <p:cNvSpPr txBox="1"/>
          <p:nvPr/>
        </p:nvSpPr>
        <p:spPr>
          <a:xfrm>
            <a:off x="1262574" y="1245848"/>
            <a:ext cx="10230730" cy="523220"/>
          </a:xfrm>
          <a:prstGeom prst="rect">
            <a:avLst/>
          </a:prstGeom>
          <a:noFill/>
        </p:spPr>
        <p:txBody>
          <a:bodyPr wrap="square">
            <a:spAutoFit/>
          </a:bodyPr>
          <a:lstStyle/>
          <a:p>
            <a:pPr marL="687718" rtl="0">
              <a:spcBef>
                <a:spcPts val="100"/>
              </a:spcBef>
              <a:spcAft>
                <a:spcPts val="0"/>
              </a:spcAft>
            </a:pPr>
            <a:r>
              <a:rPr lang="es-ES" sz="2800" b="0" i="0" u="none" strike="noStrike" dirty="0">
                <a:solidFill>
                  <a:schemeClr val="tx1"/>
                </a:solidFill>
                <a:effectLst/>
                <a:latin typeface="+mj-lt"/>
              </a:rPr>
              <a:t>Mostrar los datos guardados en el modelo al HTML hijo.</a:t>
            </a:r>
            <a:endParaRPr lang="es-ES" sz="2800" b="0" dirty="0">
              <a:solidFill>
                <a:schemeClr val="tx1"/>
              </a:solidFill>
              <a:effectLst/>
              <a:latin typeface="+mj-lt"/>
            </a:endParaRPr>
          </a:p>
        </p:txBody>
      </p:sp>
      <p:pic>
        <p:nvPicPr>
          <p:cNvPr id="4" name="Imagen 3">
            <a:extLst>
              <a:ext uri="{FF2B5EF4-FFF2-40B4-BE49-F238E27FC236}">
                <a16:creationId xmlns:a16="http://schemas.microsoft.com/office/drawing/2014/main" id="{57F17D49-5F1D-B2FA-E28A-F22DEAC24956}"/>
              </a:ext>
            </a:extLst>
          </p:cNvPr>
          <p:cNvPicPr>
            <a:picLocks noChangeAspect="1"/>
          </p:cNvPicPr>
          <p:nvPr/>
        </p:nvPicPr>
        <p:blipFill>
          <a:blip r:embed="rId2"/>
          <a:stretch>
            <a:fillRect/>
          </a:stretch>
        </p:blipFill>
        <p:spPr>
          <a:xfrm>
            <a:off x="2588455" y="2091482"/>
            <a:ext cx="7343715" cy="3957626"/>
          </a:xfrm>
          <a:prstGeom prst="rect">
            <a:avLst/>
          </a:prstGeom>
        </p:spPr>
      </p:pic>
    </p:spTree>
    <p:extLst>
      <p:ext uri="{BB962C8B-B14F-4D97-AF65-F5344CB8AC3E}">
        <p14:creationId xmlns:p14="http://schemas.microsoft.com/office/powerpoint/2010/main" val="14411705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
        <p:cNvGrpSpPr/>
        <p:nvPr/>
      </p:nvGrpSpPr>
      <p:grpSpPr>
        <a:xfrm>
          <a:off x="0" y="0"/>
          <a:ext cx="0" cy="0"/>
          <a:chOff x="0" y="0"/>
          <a:chExt cx="0" cy="0"/>
        </a:xfrm>
      </p:grpSpPr>
      <p:sp>
        <p:nvSpPr>
          <p:cNvPr id="4" name="CuadroTexto 3">
            <a:extLst>
              <a:ext uri="{FF2B5EF4-FFF2-40B4-BE49-F238E27FC236}">
                <a16:creationId xmlns:a16="http://schemas.microsoft.com/office/drawing/2014/main" id="{C678E3CC-5B33-D5C6-6E89-A880DA474121}"/>
              </a:ext>
            </a:extLst>
          </p:cNvPr>
          <p:cNvSpPr txBox="1"/>
          <p:nvPr/>
        </p:nvSpPr>
        <p:spPr>
          <a:xfrm>
            <a:off x="539261" y="1237665"/>
            <a:ext cx="11113477" cy="5037276"/>
          </a:xfrm>
          <a:prstGeom prst="rect">
            <a:avLst/>
          </a:prstGeom>
          <a:noFill/>
        </p:spPr>
        <p:txBody>
          <a:bodyPr wrap="square">
            <a:spAutoFit/>
          </a:bodyPr>
          <a:lstStyle/>
          <a:p>
            <a:pPr marL="692493"/>
            <a:r>
              <a:rPr lang="es-ES" sz="1800" b="0" i="0" u="none" strike="noStrike" dirty="0">
                <a:solidFill>
                  <a:schemeClr val="tx1"/>
                </a:solidFill>
                <a:effectLst/>
                <a:latin typeface="+mj-lt"/>
              </a:rPr>
              <a:t>11)Crear un archivo base HTML en la APPS Core </a:t>
            </a:r>
            <a:r>
              <a:rPr lang="es-ES" sz="1800" b="1" dirty="0">
                <a:latin typeface="Calibri" panose="020F0502020204030204" pitchFamily="34" charset="0"/>
              </a:rPr>
              <a:t>(Pagina 14)</a:t>
            </a:r>
            <a:endParaRPr lang="es-ES" sz="1800" b="1" dirty="0">
              <a:solidFill>
                <a:schemeClr val="tx1"/>
              </a:solidFill>
              <a:effectLst/>
              <a:latin typeface="+mj-lt"/>
            </a:endParaRPr>
          </a:p>
          <a:p>
            <a:pPr marL="692493">
              <a:spcBef>
                <a:spcPts val="312"/>
              </a:spcBef>
            </a:pPr>
            <a:r>
              <a:rPr lang="es-ES" sz="1800" b="0" i="0" u="none" strike="noStrike" dirty="0">
                <a:solidFill>
                  <a:schemeClr val="tx1"/>
                </a:solidFill>
                <a:effectLst/>
                <a:latin typeface="+mj-lt"/>
              </a:rPr>
              <a:t>12)Como se llaman a los CSS desde el archivo base HTML. </a:t>
            </a:r>
            <a:r>
              <a:rPr lang="es-ES" sz="1800" b="1" dirty="0">
                <a:latin typeface="Calibri" panose="020F0502020204030204" pitchFamily="34" charset="0"/>
              </a:rPr>
              <a:t>(Pagina 15)</a:t>
            </a:r>
            <a:endParaRPr lang="es-ES" sz="1800" b="1" i="0" u="none" strike="noStrike" dirty="0">
              <a:solidFill>
                <a:schemeClr val="tx1"/>
              </a:solidFill>
              <a:effectLst/>
              <a:latin typeface="+mj-lt"/>
            </a:endParaRPr>
          </a:p>
          <a:p>
            <a:pPr marL="692493">
              <a:spcBef>
                <a:spcPts val="312"/>
              </a:spcBef>
            </a:pPr>
            <a:r>
              <a:rPr lang="es-ES" sz="1800" b="0" i="0" u="none" strike="noStrike" dirty="0">
                <a:solidFill>
                  <a:schemeClr val="tx1"/>
                </a:solidFill>
                <a:effectLst/>
                <a:latin typeface="+mj-lt"/>
              </a:rPr>
              <a:t>13)Como consume un archivo hijo HTML al utilizar la herencia del  archivo base HTML.</a:t>
            </a:r>
            <a:r>
              <a:rPr lang="es-ES" sz="1800" dirty="0">
                <a:latin typeface="Calibri" panose="020F0502020204030204" pitchFamily="34" charset="0"/>
              </a:rPr>
              <a:t> </a:t>
            </a:r>
            <a:r>
              <a:rPr lang="es-ES" sz="1800" b="1" dirty="0">
                <a:latin typeface="Calibri" panose="020F0502020204030204" pitchFamily="34" charset="0"/>
              </a:rPr>
              <a:t>(Pagina 16)</a:t>
            </a:r>
            <a:r>
              <a:rPr lang="es-ES" sz="1800" b="1" i="0" u="none" strike="noStrike" dirty="0">
                <a:solidFill>
                  <a:schemeClr val="tx1"/>
                </a:solidFill>
                <a:effectLst/>
                <a:latin typeface="+mj-lt"/>
              </a:rPr>
              <a:t> </a:t>
            </a:r>
            <a:endParaRPr lang="es-ES" sz="1800" b="1" dirty="0">
              <a:solidFill>
                <a:schemeClr val="tx1"/>
              </a:solidFill>
              <a:effectLst/>
              <a:latin typeface="+mj-lt"/>
            </a:endParaRPr>
          </a:p>
          <a:p>
            <a:pPr marL="692493">
              <a:spcBef>
                <a:spcPts val="88"/>
              </a:spcBef>
            </a:pPr>
            <a:r>
              <a:rPr lang="es-ES" sz="1800" b="0" i="0" u="none" strike="noStrike" dirty="0">
                <a:solidFill>
                  <a:schemeClr val="tx1"/>
                </a:solidFill>
                <a:effectLst/>
                <a:latin typeface="+mj-lt"/>
              </a:rPr>
              <a:t>14)Crear un views que llame al HTML hijo </a:t>
            </a:r>
            <a:r>
              <a:rPr lang="es-ES" sz="1800" b="1" dirty="0">
                <a:latin typeface="Calibri" panose="020F0502020204030204" pitchFamily="34" charset="0"/>
              </a:rPr>
              <a:t>(Pagina 17)</a:t>
            </a:r>
            <a:endParaRPr lang="es-ES" sz="1800" b="1" dirty="0">
              <a:solidFill>
                <a:schemeClr val="tx1"/>
              </a:solidFill>
              <a:effectLst/>
              <a:latin typeface="+mj-lt"/>
            </a:endParaRPr>
          </a:p>
          <a:p>
            <a:pPr marL="692493">
              <a:spcBef>
                <a:spcPts val="324"/>
              </a:spcBef>
            </a:pPr>
            <a:r>
              <a:rPr lang="es-ES" sz="1800" b="0" i="0" u="none" strike="noStrike" dirty="0">
                <a:solidFill>
                  <a:schemeClr val="tx1"/>
                </a:solidFill>
                <a:effectLst/>
                <a:latin typeface="+mj-lt"/>
              </a:rPr>
              <a:t>15)Crear la urls que llame al views. </a:t>
            </a:r>
            <a:r>
              <a:rPr lang="es-ES" sz="1800" b="1" dirty="0">
                <a:latin typeface="Calibri" panose="020F0502020204030204" pitchFamily="34" charset="0"/>
              </a:rPr>
              <a:t>(Pagina 18)</a:t>
            </a:r>
            <a:endParaRPr lang="es-ES" sz="1800" b="1" dirty="0">
              <a:solidFill>
                <a:schemeClr val="tx1"/>
              </a:solidFill>
              <a:effectLst/>
              <a:latin typeface="+mj-lt"/>
            </a:endParaRPr>
          </a:p>
          <a:p>
            <a:pPr marL="692493" marR="1168">
              <a:spcBef>
                <a:spcPts val="312"/>
              </a:spcBef>
            </a:pPr>
            <a:r>
              <a:rPr lang="es-ES" sz="1800" b="0" i="0" u="none" strike="noStrike" dirty="0">
                <a:solidFill>
                  <a:schemeClr val="tx1"/>
                </a:solidFill>
                <a:effectLst/>
                <a:latin typeface="+mj-lt"/>
              </a:rPr>
              <a:t>16)Integrar la aplicación APPS Core al proyecto principal </a:t>
            </a:r>
            <a:r>
              <a:rPr lang="es-ES" sz="1800" b="1" dirty="0">
                <a:latin typeface="Calibri" panose="020F0502020204030204" pitchFamily="34" charset="0"/>
              </a:rPr>
              <a:t>(Pagina 19)</a:t>
            </a:r>
            <a:endParaRPr lang="es-ES" sz="1800" b="1" i="0" u="none" strike="noStrike" dirty="0">
              <a:solidFill>
                <a:schemeClr val="tx1"/>
              </a:solidFill>
              <a:effectLst/>
              <a:latin typeface="+mj-lt"/>
            </a:endParaRPr>
          </a:p>
          <a:p>
            <a:pPr marL="692493" marR="1168">
              <a:spcBef>
                <a:spcPts val="312"/>
              </a:spcBef>
            </a:pPr>
            <a:r>
              <a:rPr lang="es-ES" sz="1800" b="0" i="0" u="none" strike="noStrike" dirty="0">
                <a:solidFill>
                  <a:schemeClr val="tx1"/>
                </a:solidFill>
                <a:effectLst/>
                <a:latin typeface="+mj-lt"/>
              </a:rPr>
              <a:t>17)Crear las tablas del sistema de usuarios para utilizar el panel de  administración. </a:t>
            </a:r>
            <a:r>
              <a:rPr lang="es-ES" sz="1800" b="1" dirty="0">
                <a:latin typeface="Calibri" panose="020F0502020204030204" pitchFamily="34" charset="0"/>
              </a:rPr>
              <a:t>(Pagina 20)</a:t>
            </a:r>
            <a:endParaRPr lang="es-ES" sz="1800" b="1" dirty="0">
              <a:solidFill>
                <a:schemeClr val="tx1"/>
              </a:solidFill>
              <a:effectLst/>
              <a:latin typeface="+mj-lt"/>
            </a:endParaRPr>
          </a:p>
          <a:p>
            <a:pPr marL="692493" marR="228651">
              <a:spcBef>
                <a:spcPts val="91"/>
              </a:spcBef>
            </a:pPr>
            <a:r>
              <a:rPr lang="es-ES" sz="1800" b="0" i="0" u="none" strike="noStrike" dirty="0">
                <a:solidFill>
                  <a:schemeClr val="tx1"/>
                </a:solidFill>
                <a:effectLst/>
                <a:latin typeface="+mj-lt"/>
              </a:rPr>
              <a:t>18)Crear un usuario para poder ingresar al Panel de Administración </a:t>
            </a:r>
            <a:r>
              <a:rPr lang="es-ES" sz="1800" b="1" dirty="0">
                <a:latin typeface="Calibri" panose="020F0502020204030204" pitchFamily="34" charset="0"/>
              </a:rPr>
              <a:t>(Pagina 21)</a:t>
            </a:r>
            <a:endParaRPr lang="es-ES" sz="1800" b="1" i="0" u="none" strike="noStrike" dirty="0">
              <a:solidFill>
                <a:schemeClr val="tx1"/>
              </a:solidFill>
              <a:effectLst/>
              <a:latin typeface="+mj-lt"/>
            </a:endParaRPr>
          </a:p>
          <a:p>
            <a:pPr marL="692493" marR="228651">
              <a:spcBef>
                <a:spcPts val="91"/>
              </a:spcBef>
            </a:pPr>
            <a:r>
              <a:rPr lang="es-ES" sz="1800" b="0" i="0" u="none" strike="noStrike" dirty="0">
                <a:solidFill>
                  <a:schemeClr val="tx1"/>
                </a:solidFill>
                <a:effectLst/>
                <a:latin typeface="+mj-lt"/>
              </a:rPr>
              <a:t>19)Que es un modelo en Django </a:t>
            </a:r>
            <a:r>
              <a:rPr lang="es-ES" sz="1800" b="1" dirty="0">
                <a:latin typeface="Calibri" panose="020F0502020204030204" pitchFamily="34" charset="0"/>
              </a:rPr>
              <a:t>(Pagina 22)</a:t>
            </a:r>
            <a:endParaRPr lang="es-ES" sz="1800" b="1" dirty="0">
              <a:solidFill>
                <a:schemeClr val="tx1"/>
              </a:solidFill>
              <a:effectLst/>
              <a:latin typeface="+mj-lt"/>
            </a:endParaRPr>
          </a:p>
          <a:p>
            <a:pPr marL="687718">
              <a:spcBef>
                <a:spcPts val="88"/>
              </a:spcBef>
            </a:pPr>
            <a:r>
              <a:rPr lang="es-ES" sz="1800" b="0" i="0" u="none" strike="noStrike" dirty="0">
                <a:solidFill>
                  <a:schemeClr val="tx1"/>
                </a:solidFill>
                <a:effectLst/>
                <a:latin typeface="+mj-lt"/>
              </a:rPr>
              <a:t>20)Crear un modelo en Django. </a:t>
            </a:r>
            <a:r>
              <a:rPr lang="es-ES" sz="1800" b="1" dirty="0">
                <a:latin typeface="Calibri" panose="020F0502020204030204" pitchFamily="34" charset="0"/>
              </a:rPr>
              <a:t>(Pagina 23)</a:t>
            </a:r>
            <a:endParaRPr lang="es-ES" sz="1800" b="1" dirty="0">
              <a:solidFill>
                <a:schemeClr val="tx1"/>
              </a:solidFill>
              <a:effectLst/>
              <a:latin typeface="+mj-lt"/>
            </a:endParaRPr>
          </a:p>
          <a:p>
            <a:pPr marL="687718" marR="779348">
              <a:spcBef>
                <a:spcPts val="312"/>
              </a:spcBef>
            </a:pPr>
            <a:r>
              <a:rPr lang="es-ES" sz="1800" b="0" i="0" u="none" strike="noStrike" dirty="0">
                <a:solidFill>
                  <a:schemeClr val="tx1"/>
                </a:solidFill>
                <a:effectLst/>
                <a:latin typeface="+mj-lt"/>
              </a:rPr>
              <a:t>21)Migrar el Modelo a la base del Panel de Administración. </a:t>
            </a:r>
            <a:r>
              <a:rPr lang="es-ES" sz="1800" b="1" dirty="0">
                <a:latin typeface="Calibri" panose="020F0502020204030204" pitchFamily="34" charset="0"/>
              </a:rPr>
              <a:t>(Pagina 24)</a:t>
            </a:r>
            <a:r>
              <a:rPr lang="es-ES" sz="1800" b="1" i="0" u="none" strike="noStrike" dirty="0">
                <a:solidFill>
                  <a:schemeClr val="tx1"/>
                </a:solidFill>
                <a:effectLst/>
                <a:latin typeface="+mj-lt"/>
              </a:rPr>
              <a:t> </a:t>
            </a:r>
          </a:p>
          <a:p>
            <a:pPr marL="687718" marR="779348">
              <a:spcBef>
                <a:spcPts val="312"/>
              </a:spcBef>
            </a:pPr>
            <a:r>
              <a:rPr lang="es-ES" sz="1800" b="0" i="0" u="none" strike="noStrike" dirty="0">
                <a:solidFill>
                  <a:schemeClr val="tx1"/>
                </a:solidFill>
                <a:effectLst/>
                <a:latin typeface="+mj-lt"/>
              </a:rPr>
              <a:t>22)Integrar el Modelo al Panel de Administración. </a:t>
            </a:r>
            <a:r>
              <a:rPr lang="es-ES" sz="1800" b="1" dirty="0">
                <a:latin typeface="Calibri" panose="020F0502020204030204" pitchFamily="34" charset="0"/>
              </a:rPr>
              <a:t>(Pagina 25)</a:t>
            </a:r>
            <a:endParaRPr lang="es-ES" sz="1800" b="1" dirty="0">
              <a:solidFill>
                <a:schemeClr val="tx1"/>
              </a:solidFill>
              <a:effectLst/>
              <a:latin typeface="+mj-lt"/>
            </a:endParaRPr>
          </a:p>
          <a:p>
            <a:pPr marL="687718" marR="2159">
              <a:spcBef>
                <a:spcPts val="88"/>
              </a:spcBef>
            </a:pPr>
            <a:r>
              <a:rPr lang="es-ES" sz="1800" b="0" i="0" u="none" strike="noStrike" dirty="0">
                <a:solidFill>
                  <a:schemeClr val="tx1"/>
                </a:solidFill>
                <a:effectLst/>
                <a:latin typeface="+mj-lt"/>
              </a:rPr>
              <a:t>23)Ingresar información al modelo por el Panel de Administración. </a:t>
            </a:r>
            <a:r>
              <a:rPr lang="es-ES" sz="1800" b="1" dirty="0">
                <a:latin typeface="Calibri" panose="020F0502020204030204" pitchFamily="34" charset="0"/>
              </a:rPr>
              <a:t>(Pagina 26)</a:t>
            </a:r>
            <a:endParaRPr lang="es-ES" sz="1800" b="1" i="0" u="none" strike="noStrike" dirty="0">
              <a:solidFill>
                <a:schemeClr val="tx1"/>
              </a:solidFill>
              <a:effectLst/>
              <a:latin typeface="+mj-lt"/>
            </a:endParaRPr>
          </a:p>
          <a:p>
            <a:pPr marL="687718" marR="2159">
              <a:spcBef>
                <a:spcPts val="88"/>
              </a:spcBef>
            </a:pPr>
            <a:r>
              <a:rPr lang="es-ES" sz="1800" b="0" i="0" u="none" strike="noStrike" dirty="0">
                <a:solidFill>
                  <a:schemeClr val="tx1"/>
                </a:solidFill>
                <a:effectLst/>
                <a:latin typeface="+mj-lt"/>
              </a:rPr>
              <a:t>24)Realizar la consulta de todo lo ingresado en el modelo desde el  views. </a:t>
            </a:r>
            <a:r>
              <a:rPr lang="es-ES" sz="1800" b="1" dirty="0">
                <a:latin typeface="Calibri" panose="020F0502020204030204" pitchFamily="34" charset="0"/>
              </a:rPr>
              <a:t>(Pagina 27)</a:t>
            </a:r>
            <a:endParaRPr lang="es-ES" sz="1800" b="1" dirty="0">
              <a:solidFill>
                <a:schemeClr val="tx1"/>
              </a:solidFill>
              <a:effectLst/>
              <a:latin typeface="+mj-lt"/>
            </a:endParaRPr>
          </a:p>
          <a:p>
            <a:pPr marL="687718">
              <a:spcBef>
                <a:spcPts val="100"/>
              </a:spcBef>
            </a:pPr>
            <a:r>
              <a:rPr lang="es-ES" sz="1800" b="0" i="0" u="none" strike="noStrike" dirty="0">
                <a:solidFill>
                  <a:schemeClr val="tx1"/>
                </a:solidFill>
                <a:effectLst/>
                <a:latin typeface="+mj-lt"/>
              </a:rPr>
              <a:t>25)Mostrar los datos guardados en el modelo al HTML hijo. </a:t>
            </a:r>
            <a:r>
              <a:rPr lang="es-ES" sz="1800" b="1" dirty="0">
                <a:latin typeface="Calibri" panose="020F0502020204030204" pitchFamily="34" charset="0"/>
              </a:rPr>
              <a:t>(Pagina 28)</a:t>
            </a:r>
            <a:endParaRPr lang="es-ES" sz="1800" b="1" dirty="0">
              <a:solidFill>
                <a:schemeClr val="tx1"/>
              </a:solidFill>
              <a:effectLst/>
              <a:latin typeface="+mj-lt"/>
            </a:endParaRPr>
          </a:p>
          <a:p>
            <a:br>
              <a:rPr lang="es-ES" dirty="0"/>
            </a:br>
            <a:endParaRPr lang="es-EC"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BC50FAF8-D105-A6AA-CCCB-AC107809476B}"/>
              </a:ext>
            </a:extLst>
          </p:cNvPr>
          <p:cNvSpPr txBox="1"/>
          <p:nvPr/>
        </p:nvSpPr>
        <p:spPr>
          <a:xfrm>
            <a:off x="3893234" y="1020764"/>
            <a:ext cx="6098344" cy="523220"/>
          </a:xfrm>
          <a:prstGeom prst="rect">
            <a:avLst/>
          </a:prstGeom>
          <a:noFill/>
        </p:spPr>
        <p:txBody>
          <a:bodyPr wrap="square">
            <a:spAutoFit/>
          </a:bodyPr>
          <a:lstStyle/>
          <a:p>
            <a:pPr marL="692493" rtl="0">
              <a:spcBef>
                <a:spcPts val="312"/>
              </a:spcBef>
              <a:spcAft>
                <a:spcPts val="0"/>
              </a:spcAft>
            </a:pPr>
            <a:r>
              <a:rPr lang="es-ES" sz="2800" b="0" i="0" u="none" strike="noStrike" dirty="0">
                <a:solidFill>
                  <a:srgbClr val="000000"/>
                </a:solidFill>
                <a:effectLst/>
                <a:latin typeface="+mj-lt"/>
              </a:rPr>
              <a:t>¿Qué es Django? </a:t>
            </a:r>
            <a:endParaRPr lang="es-ES" sz="2800" b="0" dirty="0">
              <a:effectLst/>
              <a:latin typeface="+mj-lt"/>
            </a:endParaRPr>
          </a:p>
        </p:txBody>
      </p:sp>
      <p:sp>
        <p:nvSpPr>
          <p:cNvPr id="4" name="CuadroTexto 3">
            <a:extLst>
              <a:ext uri="{FF2B5EF4-FFF2-40B4-BE49-F238E27FC236}">
                <a16:creationId xmlns:a16="http://schemas.microsoft.com/office/drawing/2014/main" id="{3ACE44AF-BBCE-5E00-979B-2CDE669DEBEE}"/>
              </a:ext>
            </a:extLst>
          </p:cNvPr>
          <p:cNvSpPr txBox="1"/>
          <p:nvPr/>
        </p:nvSpPr>
        <p:spPr>
          <a:xfrm>
            <a:off x="1448972" y="2067951"/>
            <a:ext cx="9762979" cy="3046988"/>
          </a:xfrm>
          <a:prstGeom prst="rect">
            <a:avLst/>
          </a:prstGeom>
          <a:noFill/>
        </p:spPr>
        <p:txBody>
          <a:bodyPr wrap="square" rtlCol="0">
            <a:spAutoFit/>
          </a:bodyPr>
          <a:lstStyle/>
          <a:p>
            <a:r>
              <a:rPr lang="es-ES" sz="2400" b="0" i="0" dirty="0">
                <a:solidFill>
                  <a:srgbClr val="1B1B1B"/>
                </a:solidFill>
                <a:effectLst/>
                <a:latin typeface="+mj-lt"/>
              </a:rPr>
              <a:t>Django es un framework web de alto nivel que permite el desarrollo rápido de sitios web seguros y mantenibles. Desarrollado por programadores experimentados, Django se encarga de gran parte de las complicaciones del desarrollo web, por lo que puedes concentrarte en escribir tu aplicación sin necesidad de reinventar la rueda. Es gratuito y de código abierto, tiene una comunidad próspera y activa, una gran documentación y muchas opciones de soporte gratuito y de pago.</a:t>
            </a:r>
            <a:endParaRPr lang="es-EC" sz="2400" dirty="0">
              <a:latin typeface="+mj-lt"/>
            </a:endParaRPr>
          </a:p>
        </p:txBody>
      </p:sp>
    </p:spTree>
    <p:extLst>
      <p:ext uri="{BB962C8B-B14F-4D97-AF65-F5344CB8AC3E}">
        <p14:creationId xmlns:p14="http://schemas.microsoft.com/office/powerpoint/2010/main" val="10860741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BCFA942F-0305-34D3-82EC-ED59F93A0A22}"/>
              </a:ext>
            </a:extLst>
          </p:cNvPr>
          <p:cNvSpPr txBox="1"/>
          <p:nvPr/>
        </p:nvSpPr>
        <p:spPr>
          <a:xfrm>
            <a:off x="3601329" y="745588"/>
            <a:ext cx="6654018" cy="738664"/>
          </a:xfrm>
          <a:prstGeom prst="rect">
            <a:avLst/>
          </a:prstGeom>
          <a:noFill/>
        </p:spPr>
        <p:txBody>
          <a:bodyPr wrap="square" rtlCol="0">
            <a:spAutoFit/>
          </a:bodyPr>
          <a:lstStyle/>
          <a:p>
            <a:r>
              <a:rPr lang="es-ES" sz="2800" b="0" i="0" u="none" strike="noStrike" dirty="0">
                <a:solidFill>
                  <a:srgbClr val="000000"/>
                </a:solidFill>
                <a:effectLst/>
                <a:latin typeface="+mj-lt"/>
              </a:rPr>
              <a:t>¿Qué es la máquina virtual en Django? </a:t>
            </a:r>
            <a:endParaRPr lang="es-ES" sz="2800" b="0" dirty="0">
              <a:effectLst/>
              <a:latin typeface="+mj-lt"/>
            </a:endParaRPr>
          </a:p>
          <a:p>
            <a:endParaRPr lang="es-EC" dirty="0"/>
          </a:p>
        </p:txBody>
      </p:sp>
      <p:sp>
        <p:nvSpPr>
          <p:cNvPr id="3" name="CuadroTexto 2">
            <a:extLst>
              <a:ext uri="{FF2B5EF4-FFF2-40B4-BE49-F238E27FC236}">
                <a16:creationId xmlns:a16="http://schemas.microsoft.com/office/drawing/2014/main" id="{7BD02B25-518C-C7D5-1826-C7F75029A142}"/>
              </a:ext>
            </a:extLst>
          </p:cNvPr>
          <p:cNvSpPr txBox="1"/>
          <p:nvPr/>
        </p:nvSpPr>
        <p:spPr>
          <a:xfrm>
            <a:off x="956603" y="1828800"/>
            <a:ext cx="10564837" cy="4185761"/>
          </a:xfrm>
          <a:prstGeom prst="rect">
            <a:avLst/>
          </a:prstGeom>
          <a:noFill/>
        </p:spPr>
        <p:txBody>
          <a:bodyPr wrap="square" rtlCol="0">
            <a:spAutoFit/>
          </a:bodyPr>
          <a:lstStyle/>
          <a:p>
            <a:pPr algn="l"/>
            <a:r>
              <a:rPr lang="es-ES" sz="2800" b="0" i="0" dirty="0">
                <a:solidFill>
                  <a:srgbClr val="1B1B1B"/>
                </a:solidFill>
                <a:effectLst/>
                <a:latin typeface="+mj-lt"/>
              </a:rPr>
              <a:t>El entorno de desarrollo es una instalación de Django en tu computadora local que puedes usar para desarrollar y probar apps Django antes de desplegarlas al entorno de producción.</a:t>
            </a:r>
          </a:p>
          <a:p>
            <a:pPr algn="l"/>
            <a:r>
              <a:rPr lang="es-ES" sz="2800" b="0" i="0" dirty="0">
                <a:solidFill>
                  <a:srgbClr val="1B1B1B"/>
                </a:solidFill>
                <a:effectLst/>
                <a:latin typeface="+mj-lt"/>
              </a:rPr>
              <a:t>Las principales herramientas que el mismo Django proporciona son un conjunto de scripts de Python para crear y trabajar con proyectos Django, junto con un simple </a:t>
            </a:r>
            <a:r>
              <a:rPr lang="es-ES" sz="2800" b="0" i="1" dirty="0">
                <a:solidFill>
                  <a:srgbClr val="1B1B1B"/>
                </a:solidFill>
                <a:effectLst/>
                <a:latin typeface="+mj-lt"/>
              </a:rPr>
              <a:t>servidor web de desarrollo</a:t>
            </a:r>
            <a:r>
              <a:rPr lang="es-ES" sz="2800" b="0" i="0" dirty="0">
                <a:solidFill>
                  <a:srgbClr val="1B1B1B"/>
                </a:solidFill>
                <a:effectLst/>
                <a:latin typeface="+mj-lt"/>
              </a:rPr>
              <a:t> que puedes usar para probar de forma local (es decir en tu computadora, no en un servidor web externo) aplicaciones web Django con el explorador web de tu computadora</a:t>
            </a:r>
            <a:r>
              <a:rPr lang="es-ES" b="0" i="0" dirty="0">
                <a:solidFill>
                  <a:srgbClr val="1B1B1B"/>
                </a:solidFill>
                <a:effectLst/>
                <a:latin typeface="Inter"/>
              </a:rPr>
              <a:t>.</a:t>
            </a:r>
          </a:p>
          <a:p>
            <a:endParaRPr lang="es-EC" dirty="0"/>
          </a:p>
        </p:txBody>
      </p:sp>
    </p:spTree>
    <p:extLst>
      <p:ext uri="{BB962C8B-B14F-4D97-AF65-F5344CB8AC3E}">
        <p14:creationId xmlns:p14="http://schemas.microsoft.com/office/powerpoint/2010/main" val="27803062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7466F1B7-AFD5-8CBE-7AF2-C1F64927F81D}"/>
              </a:ext>
            </a:extLst>
          </p:cNvPr>
          <p:cNvSpPr txBox="1"/>
          <p:nvPr/>
        </p:nvSpPr>
        <p:spPr>
          <a:xfrm>
            <a:off x="4248443" y="773723"/>
            <a:ext cx="4937760" cy="738664"/>
          </a:xfrm>
          <a:prstGeom prst="rect">
            <a:avLst/>
          </a:prstGeom>
          <a:noFill/>
        </p:spPr>
        <p:txBody>
          <a:bodyPr wrap="square" rtlCol="0">
            <a:spAutoFit/>
          </a:bodyPr>
          <a:lstStyle/>
          <a:p>
            <a:r>
              <a:rPr lang="es-ES" sz="2800" b="0" i="0" u="none" strike="noStrike" dirty="0">
                <a:solidFill>
                  <a:srgbClr val="000000"/>
                </a:solidFill>
                <a:effectLst/>
                <a:latin typeface="+mj-lt"/>
              </a:rPr>
              <a:t>¿Qué es MVT en Django? </a:t>
            </a:r>
            <a:endParaRPr lang="es-ES" sz="2800" b="0" dirty="0">
              <a:effectLst/>
              <a:latin typeface="+mj-lt"/>
            </a:endParaRPr>
          </a:p>
          <a:p>
            <a:endParaRPr lang="es-EC" dirty="0"/>
          </a:p>
        </p:txBody>
      </p:sp>
      <p:sp>
        <p:nvSpPr>
          <p:cNvPr id="3" name="CuadroTexto 2">
            <a:extLst>
              <a:ext uri="{FF2B5EF4-FFF2-40B4-BE49-F238E27FC236}">
                <a16:creationId xmlns:a16="http://schemas.microsoft.com/office/drawing/2014/main" id="{90C89089-A485-BFD5-E61B-0AB103B2D59B}"/>
              </a:ext>
            </a:extLst>
          </p:cNvPr>
          <p:cNvSpPr txBox="1"/>
          <p:nvPr/>
        </p:nvSpPr>
        <p:spPr>
          <a:xfrm>
            <a:off x="1434905" y="1659988"/>
            <a:ext cx="9214338" cy="1846659"/>
          </a:xfrm>
          <a:prstGeom prst="rect">
            <a:avLst/>
          </a:prstGeom>
          <a:noFill/>
        </p:spPr>
        <p:txBody>
          <a:bodyPr wrap="square" rtlCol="0">
            <a:spAutoFit/>
          </a:bodyPr>
          <a:lstStyle/>
          <a:p>
            <a:pPr algn="l"/>
            <a:r>
              <a:rPr lang="es-ES" sz="2000" b="0" i="0" dirty="0">
                <a:effectLst/>
                <a:latin typeface="+mj-lt"/>
              </a:rPr>
              <a:t>Django redefine este modelo como MVT: Modelo-Vista-</a:t>
            </a:r>
            <a:r>
              <a:rPr lang="es-ES" sz="2000" b="0" i="0" dirty="0" err="1">
                <a:effectLst/>
                <a:latin typeface="+mj-lt"/>
              </a:rPr>
              <a:t>Template</a:t>
            </a:r>
            <a:r>
              <a:rPr lang="es-ES" sz="2000" b="0" i="0" dirty="0">
                <a:effectLst/>
                <a:latin typeface="+mj-lt"/>
              </a:rPr>
              <a:t>.</a:t>
            </a:r>
          </a:p>
          <a:p>
            <a:pPr algn="l"/>
            <a:r>
              <a:rPr lang="es-ES" sz="2000" b="0" i="0" dirty="0">
                <a:effectLst/>
                <a:latin typeface="+mj-lt"/>
              </a:rPr>
              <a:t>Hasta ahora lo que hemos hecho no requería de interactuar con la base de datos. Podríamos decir que simplemente se recibe una petición del navegador, se ejecuta la vista correspondiente y se renderiza el Témplate para que el navegador muestre el HTML resultante:</a:t>
            </a:r>
          </a:p>
          <a:p>
            <a:endParaRPr lang="es-EC" dirty="0"/>
          </a:p>
        </p:txBody>
      </p:sp>
      <p:pic>
        <p:nvPicPr>
          <p:cNvPr id="1030" name="Picture 6">
            <a:extLst>
              <a:ext uri="{FF2B5EF4-FFF2-40B4-BE49-F238E27FC236}">
                <a16:creationId xmlns:a16="http://schemas.microsoft.com/office/drawing/2014/main" id="{1932DE09-8357-EE89-BB75-97CB277E58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17323" y="3362453"/>
            <a:ext cx="5143500" cy="227647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FE1FA1ED-3489-EF9E-B578-37773DA4B0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26628" y="3615837"/>
            <a:ext cx="3448050" cy="1857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18698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B46AEEC4-E5C1-7E83-79AA-92716BC69C72}"/>
              </a:ext>
            </a:extLst>
          </p:cNvPr>
          <p:cNvSpPr txBox="1"/>
          <p:nvPr/>
        </p:nvSpPr>
        <p:spPr>
          <a:xfrm>
            <a:off x="3615396" y="844062"/>
            <a:ext cx="6907237" cy="738664"/>
          </a:xfrm>
          <a:prstGeom prst="rect">
            <a:avLst/>
          </a:prstGeom>
          <a:noFill/>
        </p:spPr>
        <p:txBody>
          <a:bodyPr wrap="square" rtlCol="0">
            <a:spAutoFit/>
          </a:bodyPr>
          <a:lstStyle/>
          <a:p>
            <a:r>
              <a:rPr lang="es-ES" sz="2800" b="0" i="0" u="none" strike="noStrike" dirty="0">
                <a:solidFill>
                  <a:srgbClr val="000000"/>
                </a:solidFill>
                <a:effectLst/>
                <a:latin typeface="+mj-lt"/>
              </a:rPr>
              <a:t>Crear un proyecto con la máquina virtual. </a:t>
            </a:r>
            <a:endParaRPr lang="es-ES" sz="2800" b="0" dirty="0">
              <a:effectLst/>
              <a:latin typeface="+mj-lt"/>
            </a:endParaRPr>
          </a:p>
          <a:p>
            <a:endParaRPr lang="es-EC" dirty="0"/>
          </a:p>
        </p:txBody>
      </p:sp>
      <p:pic>
        <p:nvPicPr>
          <p:cNvPr id="4" name="Imagen 3">
            <a:extLst>
              <a:ext uri="{FF2B5EF4-FFF2-40B4-BE49-F238E27FC236}">
                <a16:creationId xmlns:a16="http://schemas.microsoft.com/office/drawing/2014/main" id="{55F73406-9537-B159-B9C2-30E61A5560F2}"/>
              </a:ext>
            </a:extLst>
          </p:cNvPr>
          <p:cNvPicPr>
            <a:picLocks noChangeAspect="1"/>
          </p:cNvPicPr>
          <p:nvPr/>
        </p:nvPicPr>
        <p:blipFill>
          <a:blip r:embed="rId2"/>
          <a:stretch>
            <a:fillRect/>
          </a:stretch>
        </p:blipFill>
        <p:spPr>
          <a:xfrm>
            <a:off x="239151" y="1640983"/>
            <a:ext cx="1933555" cy="1788017"/>
          </a:xfrm>
          <a:prstGeom prst="rect">
            <a:avLst/>
          </a:prstGeom>
        </p:spPr>
      </p:pic>
      <p:pic>
        <p:nvPicPr>
          <p:cNvPr id="6" name="Imagen 5">
            <a:extLst>
              <a:ext uri="{FF2B5EF4-FFF2-40B4-BE49-F238E27FC236}">
                <a16:creationId xmlns:a16="http://schemas.microsoft.com/office/drawing/2014/main" id="{8328FE55-500B-6D26-DE56-989498C94201}"/>
              </a:ext>
            </a:extLst>
          </p:cNvPr>
          <p:cNvPicPr>
            <a:picLocks noChangeAspect="1"/>
          </p:cNvPicPr>
          <p:nvPr/>
        </p:nvPicPr>
        <p:blipFill>
          <a:blip r:embed="rId3"/>
          <a:stretch>
            <a:fillRect/>
          </a:stretch>
        </p:blipFill>
        <p:spPr>
          <a:xfrm>
            <a:off x="140677" y="4766096"/>
            <a:ext cx="5630737" cy="1952204"/>
          </a:xfrm>
          <a:prstGeom prst="rect">
            <a:avLst/>
          </a:prstGeom>
        </p:spPr>
      </p:pic>
      <p:pic>
        <p:nvPicPr>
          <p:cNvPr id="8" name="Imagen 7">
            <a:extLst>
              <a:ext uri="{FF2B5EF4-FFF2-40B4-BE49-F238E27FC236}">
                <a16:creationId xmlns:a16="http://schemas.microsoft.com/office/drawing/2014/main" id="{6F533043-C522-DFAF-4783-6806FD879802}"/>
              </a:ext>
            </a:extLst>
          </p:cNvPr>
          <p:cNvPicPr>
            <a:picLocks noChangeAspect="1"/>
          </p:cNvPicPr>
          <p:nvPr/>
        </p:nvPicPr>
        <p:blipFill>
          <a:blip r:embed="rId4"/>
          <a:stretch>
            <a:fillRect/>
          </a:stretch>
        </p:blipFill>
        <p:spPr>
          <a:xfrm>
            <a:off x="5869888" y="1640983"/>
            <a:ext cx="6016283" cy="3125113"/>
          </a:xfrm>
          <a:prstGeom prst="rect">
            <a:avLst/>
          </a:prstGeom>
        </p:spPr>
      </p:pic>
    </p:spTree>
    <p:extLst>
      <p:ext uri="{BB962C8B-B14F-4D97-AF65-F5344CB8AC3E}">
        <p14:creationId xmlns:p14="http://schemas.microsoft.com/office/powerpoint/2010/main" val="15599450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E675F236-A54E-1F48-E74F-31E3497D08CE}"/>
              </a:ext>
            </a:extLst>
          </p:cNvPr>
          <p:cNvSpPr txBox="1"/>
          <p:nvPr/>
        </p:nvSpPr>
        <p:spPr>
          <a:xfrm>
            <a:off x="2616591" y="1083213"/>
            <a:ext cx="8285871" cy="523220"/>
          </a:xfrm>
          <a:prstGeom prst="rect">
            <a:avLst/>
          </a:prstGeom>
          <a:noFill/>
        </p:spPr>
        <p:txBody>
          <a:bodyPr wrap="square" rtlCol="0">
            <a:spAutoFit/>
          </a:bodyPr>
          <a:lstStyle/>
          <a:p>
            <a:r>
              <a:rPr lang="es-ES" sz="2800" b="0" i="0" u="none" strike="noStrike" dirty="0">
                <a:solidFill>
                  <a:srgbClr val="000000"/>
                </a:solidFill>
                <a:effectLst/>
                <a:latin typeface="+mj-lt"/>
              </a:rPr>
              <a:t>Descargar los instaladores de Django al proyecto </a:t>
            </a:r>
            <a:endParaRPr lang="es-EC" sz="2800" dirty="0">
              <a:latin typeface="+mj-lt"/>
            </a:endParaRPr>
          </a:p>
        </p:txBody>
      </p:sp>
      <p:pic>
        <p:nvPicPr>
          <p:cNvPr id="5" name="Imagen 4">
            <a:extLst>
              <a:ext uri="{FF2B5EF4-FFF2-40B4-BE49-F238E27FC236}">
                <a16:creationId xmlns:a16="http://schemas.microsoft.com/office/drawing/2014/main" id="{1834297C-0227-2E06-A0D1-CFF47AD6A131}"/>
              </a:ext>
            </a:extLst>
          </p:cNvPr>
          <p:cNvPicPr>
            <a:picLocks noChangeAspect="1"/>
          </p:cNvPicPr>
          <p:nvPr/>
        </p:nvPicPr>
        <p:blipFill>
          <a:blip r:embed="rId2"/>
          <a:stretch>
            <a:fillRect/>
          </a:stretch>
        </p:blipFill>
        <p:spPr>
          <a:xfrm>
            <a:off x="1545760" y="2192991"/>
            <a:ext cx="9100480" cy="3441119"/>
          </a:xfrm>
          <a:prstGeom prst="rect">
            <a:avLst/>
          </a:prstGeom>
        </p:spPr>
      </p:pic>
    </p:spTree>
    <p:extLst>
      <p:ext uri="{BB962C8B-B14F-4D97-AF65-F5344CB8AC3E}">
        <p14:creationId xmlns:p14="http://schemas.microsoft.com/office/powerpoint/2010/main" val="5952525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43FBE053-53E7-2145-2B8C-EA1B3469C37F}"/>
              </a:ext>
            </a:extLst>
          </p:cNvPr>
          <p:cNvSpPr txBox="1"/>
          <p:nvPr/>
        </p:nvSpPr>
        <p:spPr>
          <a:xfrm>
            <a:off x="3530991" y="1026942"/>
            <a:ext cx="7371471" cy="523220"/>
          </a:xfrm>
          <a:prstGeom prst="rect">
            <a:avLst/>
          </a:prstGeom>
          <a:noFill/>
        </p:spPr>
        <p:txBody>
          <a:bodyPr wrap="square" rtlCol="0">
            <a:spAutoFit/>
          </a:bodyPr>
          <a:lstStyle/>
          <a:p>
            <a:r>
              <a:rPr lang="es-ES" sz="2800" b="0" i="0" u="none" strike="noStrike" dirty="0">
                <a:solidFill>
                  <a:srgbClr val="000000"/>
                </a:solidFill>
                <a:effectLst/>
                <a:latin typeface="Calibri" panose="020F0502020204030204" pitchFamily="34" charset="0"/>
              </a:rPr>
              <a:t>Crear un proyecto para programar en Django </a:t>
            </a:r>
            <a:endParaRPr lang="es-ES" sz="2800" b="0" i="0" u="none" strike="noStrike" dirty="0">
              <a:solidFill>
                <a:srgbClr val="000000"/>
              </a:solidFill>
              <a:effectLst/>
              <a:latin typeface="+mj-lt"/>
            </a:endParaRPr>
          </a:p>
        </p:txBody>
      </p:sp>
      <p:pic>
        <p:nvPicPr>
          <p:cNvPr id="4" name="Imagen 3">
            <a:extLst>
              <a:ext uri="{FF2B5EF4-FFF2-40B4-BE49-F238E27FC236}">
                <a16:creationId xmlns:a16="http://schemas.microsoft.com/office/drawing/2014/main" id="{371DA3AB-3615-6DD0-CF34-FD1C58DC7F01}"/>
              </a:ext>
            </a:extLst>
          </p:cNvPr>
          <p:cNvPicPr>
            <a:picLocks noChangeAspect="1"/>
          </p:cNvPicPr>
          <p:nvPr/>
        </p:nvPicPr>
        <p:blipFill>
          <a:blip r:embed="rId2"/>
          <a:stretch>
            <a:fillRect/>
          </a:stretch>
        </p:blipFill>
        <p:spPr>
          <a:xfrm>
            <a:off x="7457555" y="2267614"/>
            <a:ext cx="2734897" cy="2948006"/>
          </a:xfrm>
          <a:prstGeom prst="rect">
            <a:avLst/>
          </a:prstGeom>
        </p:spPr>
      </p:pic>
      <p:pic>
        <p:nvPicPr>
          <p:cNvPr id="5" name="Imagen 4">
            <a:extLst>
              <a:ext uri="{FF2B5EF4-FFF2-40B4-BE49-F238E27FC236}">
                <a16:creationId xmlns:a16="http://schemas.microsoft.com/office/drawing/2014/main" id="{BF2F3096-C746-2D47-E220-88529020FDC9}"/>
              </a:ext>
            </a:extLst>
          </p:cNvPr>
          <p:cNvPicPr>
            <a:picLocks noChangeAspect="1"/>
          </p:cNvPicPr>
          <p:nvPr/>
        </p:nvPicPr>
        <p:blipFill rotWithShape="1">
          <a:blip r:embed="rId3"/>
          <a:srcRect l="25164" t="15086" r="3977" b="21867"/>
          <a:stretch/>
        </p:blipFill>
        <p:spPr>
          <a:xfrm>
            <a:off x="731520" y="1550162"/>
            <a:ext cx="5364480" cy="2683397"/>
          </a:xfrm>
          <a:prstGeom prst="rect">
            <a:avLst/>
          </a:prstGeom>
        </p:spPr>
      </p:pic>
      <p:pic>
        <p:nvPicPr>
          <p:cNvPr id="6" name="Imagen 5">
            <a:extLst>
              <a:ext uri="{FF2B5EF4-FFF2-40B4-BE49-F238E27FC236}">
                <a16:creationId xmlns:a16="http://schemas.microsoft.com/office/drawing/2014/main" id="{CACAF29B-57C7-9F08-4DA1-F50D3F90D542}"/>
              </a:ext>
            </a:extLst>
          </p:cNvPr>
          <p:cNvPicPr>
            <a:picLocks noChangeAspect="1"/>
          </p:cNvPicPr>
          <p:nvPr/>
        </p:nvPicPr>
        <p:blipFill rotWithShape="1">
          <a:blip r:embed="rId4"/>
          <a:srcRect l="25165" t="16289" r="4757" b="16958"/>
          <a:stretch/>
        </p:blipFill>
        <p:spPr>
          <a:xfrm>
            <a:off x="731520" y="4233559"/>
            <a:ext cx="4825218" cy="2584069"/>
          </a:xfrm>
          <a:prstGeom prst="rect">
            <a:avLst/>
          </a:prstGeom>
        </p:spPr>
      </p:pic>
    </p:spTree>
    <p:extLst>
      <p:ext uri="{BB962C8B-B14F-4D97-AF65-F5344CB8AC3E}">
        <p14:creationId xmlns:p14="http://schemas.microsoft.com/office/powerpoint/2010/main" val="3698869951"/>
      </p:ext>
    </p:extLst>
  </p:cSld>
  <p:clrMapOvr>
    <a:masterClrMapping/>
  </p:clrMapOvr>
</p:sld>
</file>

<file path=ppt/theme/theme1.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334</TotalTime>
  <Words>1080</Words>
  <Application>Microsoft Office PowerPoint</Application>
  <PresentationFormat>Panorámica</PresentationFormat>
  <Paragraphs>82</Paragraphs>
  <Slides>28</Slides>
  <Notes>3</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28</vt:i4>
      </vt:variant>
    </vt:vector>
  </HeadingPairs>
  <TitlesOfParts>
    <vt:vector size="35" baseType="lpstr">
      <vt:lpstr>arial</vt:lpstr>
      <vt:lpstr>arial</vt:lpstr>
      <vt:lpstr>Calibri</vt:lpstr>
      <vt:lpstr>Inter</vt:lpstr>
      <vt:lpstr>JetBrains Mono</vt:lpstr>
      <vt:lpstr>Times New Roman</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USER</dc:creator>
  <cp:lastModifiedBy>Michael</cp:lastModifiedBy>
  <cp:revision>56</cp:revision>
  <dcterms:modified xsi:type="dcterms:W3CDTF">2022-08-15T02:01:47Z</dcterms:modified>
</cp:coreProperties>
</file>