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5" r:id="rId5"/>
    <p:sldId id="258" r:id="rId6"/>
    <p:sldId id="262" r:id="rId7"/>
    <p:sldId id="259" r:id="rId8"/>
    <p:sldId id="264"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D9B274-1694-426C-8016-0FBBF3E96B60}" v="979" dt="2023-01-10T20:29:30.9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R Bikeshare Project</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Michael </a:t>
            </a:r>
            <a:r>
              <a:rPr lang="en-US" dirty="0" err="1">
                <a:cs typeface="Calibri"/>
              </a:rPr>
              <a:t>Feduk</a:t>
            </a:r>
            <a:endParaRPr lang="en-US" dirty="0" err="1"/>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60C0334A-8DDC-5052-4AD7-ED6B76C58FC4}"/>
              </a:ext>
            </a:extLst>
          </p:cNvPr>
          <p:cNvPicPr>
            <a:picLocks noChangeAspect="1"/>
          </p:cNvPicPr>
          <p:nvPr/>
        </p:nvPicPr>
        <p:blipFill>
          <a:blip r:embed="rId2"/>
          <a:stretch>
            <a:fillRect/>
          </a:stretch>
        </p:blipFill>
        <p:spPr>
          <a:xfrm>
            <a:off x="533401" y="1205388"/>
            <a:ext cx="11118009" cy="2319372"/>
          </a:xfrm>
          <a:prstGeom prst="rect">
            <a:avLst/>
          </a:prstGeom>
        </p:spPr>
      </p:pic>
      <p:pic>
        <p:nvPicPr>
          <p:cNvPr id="8" name="Picture 8">
            <a:extLst>
              <a:ext uri="{FF2B5EF4-FFF2-40B4-BE49-F238E27FC236}">
                <a16:creationId xmlns:a16="http://schemas.microsoft.com/office/drawing/2014/main" id="{83EE07AB-F809-443E-3854-11292F030113}"/>
              </a:ext>
            </a:extLst>
          </p:cNvPr>
          <p:cNvPicPr>
            <a:picLocks noChangeAspect="1"/>
          </p:cNvPicPr>
          <p:nvPr/>
        </p:nvPicPr>
        <p:blipFill>
          <a:blip r:embed="rId3"/>
          <a:stretch>
            <a:fillRect/>
          </a:stretch>
        </p:blipFill>
        <p:spPr>
          <a:xfrm>
            <a:off x="583721" y="3990937"/>
            <a:ext cx="10772954" cy="1464050"/>
          </a:xfrm>
          <a:prstGeom prst="rect">
            <a:avLst/>
          </a:prstGeom>
        </p:spPr>
      </p:pic>
    </p:spTree>
    <p:extLst>
      <p:ext uri="{BB962C8B-B14F-4D97-AF65-F5344CB8AC3E}">
        <p14:creationId xmlns:p14="http://schemas.microsoft.com/office/powerpoint/2010/main" val="860061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Text, letter&#10;&#10;Description automatically generated">
            <a:extLst>
              <a:ext uri="{FF2B5EF4-FFF2-40B4-BE49-F238E27FC236}">
                <a16:creationId xmlns:a16="http://schemas.microsoft.com/office/drawing/2014/main" id="{DA52C5CE-8C57-CCD0-BF82-72239A705176}"/>
              </a:ext>
            </a:extLst>
          </p:cNvPr>
          <p:cNvPicPr>
            <a:picLocks noChangeAspect="1"/>
          </p:cNvPicPr>
          <p:nvPr/>
        </p:nvPicPr>
        <p:blipFill>
          <a:blip r:embed="rId2"/>
          <a:stretch>
            <a:fillRect/>
          </a:stretch>
        </p:blipFill>
        <p:spPr>
          <a:xfrm>
            <a:off x="533127" y="600772"/>
            <a:ext cx="10363198" cy="5656182"/>
          </a:xfrm>
          <a:prstGeom prst="rect">
            <a:avLst/>
          </a:prstGeom>
        </p:spPr>
      </p:pic>
    </p:spTree>
    <p:extLst>
      <p:ext uri="{BB962C8B-B14F-4D97-AF65-F5344CB8AC3E}">
        <p14:creationId xmlns:p14="http://schemas.microsoft.com/office/powerpoint/2010/main" val="1680856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 histogram&#10;&#10;Description automatically generated">
            <a:extLst>
              <a:ext uri="{FF2B5EF4-FFF2-40B4-BE49-F238E27FC236}">
                <a16:creationId xmlns:a16="http://schemas.microsoft.com/office/drawing/2014/main" id="{B48F8A13-F62F-092B-979F-5F248F8FE6FC}"/>
              </a:ext>
            </a:extLst>
          </p:cNvPr>
          <p:cNvPicPr>
            <a:picLocks noChangeAspect="1"/>
          </p:cNvPicPr>
          <p:nvPr/>
        </p:nvPicPr>
        <p:blipFill>
          <a:blip r:embed="rId2"/>
          <a:stretch>
            <a:fillRect/>
          </a:stretch>
        </p:blipFill>
        <p:spPr>
          <a:xfrm>
            <a:off x="159590" y="764917"/>
            <a:ext cx="9133934" cy="5637279"/>
          </a:xfrm>
          <a:prstGeom prst="rect">
            <a:avLst/>
          </a:prstGeom>
        </p:spPr>
      </p:pic>
      <p:sp>
        <p:nvSpPr>
          <p:cNvPr id="5" name="TextBox 4">
            <a:extLst>
              <a:ext uri="{FF2B5EF4-FFF2-40B4-BE49-F238E27FC236}">
                <a16:creationId xmlns:a16="http://schemas.microsoft.com/office/drawing/2014/main" id="{35078730-25DF-8B4B-D930-269FBB948931}"/>
              </a:ext>
            </a:extLst>
          </p:cNvPr>
          <p:cNvSpPr txBox="1"/>
          <p:nvPr/>
        </p:nvSpPr>
        <p:spPr>
          <a:xfrm>
            <a:off x="9431546" y="1926566"/>
            <a:ext cx="238070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Median trip lengths:</a:t>
            </a:r>
          </a:p>
          <a:p>
            <a:r>
              <a:rPr lang="en-US" dirty="0">
                <a:cs typeface="Calibri"/>
              </a:rPr>
              <a:t>Member: 9:10</a:t>
            </a:r>
          </a:p>
          <a:p>
            <a:r>
              <a:rPr lang="en-US" dirty="0">
                <a:cs typeface="Calibri"/>
              </a:rPr>
              <a:t>Casual: 14:02</a:t>
            </a:r>
          </a:p>
          <a:p>
            <a:endParaRPr lang="en-US" dirty="0">
              <a:cs typeface="Calibri"/>
            </a:endParaRPr>
          </a:p>
          <a:p>
            <a:endParaRPr lang="en-US" dirty="0">
              <a:cs typeface="Calibri"/>
            </a:endParaRPr>
          </a:p>
          <a:p>
            <a:r>
              <a:rPr lang="en-US" dirty="0">
                <a:cs typeface="Calibri"/>
              </a:rPr>
              <a:t>Total number of trips:</a:t>
            </a:r>
          </a:p>
          <a:p>
            <a:r>
              <a:rPr lang="en-US" dirty="0">
                <a:cs typeface="Calibri"/>
              </a:rPr>
              <a:t>Member: </a:t>
            </a:r>
            <a:r>
              <a:rPr lang="en-US" dirty="0">
                <a:ea typeface="+mn-lt"/>
                <a:cs typeface="+mn-lt"/>
              </a:rPr>
              <a:t>2.332 M</a:t>
            </a:r>
          </a:p>
          <a:p>
            <a:r>
              <a:rPr lang="en-US" dirty="0">
                <a:cs typeface="Calibri"/>
              </a:rPr>
              <a:t>Casual: </a:t>
            </a:r>
            <a:r>
              <a:rPr lang="en-US" dirty="0">
                <a:ea typeface="+mn-lt"/>
                <a:cs typeface="+mn-lt"/>
              </a:rPr>
              <a:t>2.026 M</a:t>
            </a:r>
          </a:p>
        </p:txBody>
      </p:sp>
    </p:spTree>
    <p:extLst>
      <p:ext uri="{BB962C8B-B14F-4D97-AF65-F5344CB8AC3E}">
        <p14:creationId xmlns:p14="http://schemas.microsoft.com/office/powerpoint/2010/main" val="3943644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Chart, bar chart&#10;&#10;Description automatically generated">
            <a:extLst>
              <a:ext uri="{FF2B5EF4-FFF2-40B4-BE49-F238E27FC236}">
                <a16:creationId xmlns:a16="http://schemas.microsoft.com/office/drawing/2014/main" id="{A1C52512-7E12-F9D5-204F-09BF9FF0EC2A}"/>
              </a:ext>
            </a:extLst>
          </p:cNvPr>
          <p:cNvPicPr>
            <a:picLocks noChangeAspect="1"/>
          </p:cNvPicPr>
          <p:nvPr/>
        </p:nvPicPr>
        <p:blipFill>
          <a:blip r:embed="rId2"/>
          <a:stretch>
            <a:fillRect/>
          </a:stretch>
        </p:blipFill>
        <p:spPr>
          <a:xfrm>
            <a:off x="1438" y="649360"/>
            <a:ext cx="9845613" cy="6069675"/>
          </a:xfrm>
          <a:prstGeom prst="rect">
            <a:avLst/>
          </a:prstGeom>
        </p:spPr>
      </p:pic>
      <p:sp>
        <p:nvSpPr>
          <p:cNvPr id="10" name="TextBox 9">
            <a:extLst>
              <a:ext uri="{FF2B5EF4-FFF2-40B4-BE49-F238E27FC236}">
                <a16:creationId xmlns:a16="http://schemas.microsoft.com/office/drawing/2014/main" id="{F3761043-B5E5-301E-7646-5A76550EE87C}"/>
              </a:ext>
            </a:extLst>
          </p:cNvPr>
          <p:cNvSpPr txBox="1"/>
          <p:nvPr/>
        </p:nvSpPr>
        <p:spPr>
          <a:xfrm>
            <a:off x="7504981" y="1121434"/>
            <a:ext cx="389626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Casual riders at their peak May-Sep</a:t>
            </a:r>
          </a:p>
          <a:p>
            <a:pPr marL="285750" indent="-285750">
              <a:buFont typeface="Arial"/>
              <a:buChar char="•"/>
            </a:pPr>
            <a:r>
              <a:rPr lang="en-US" dirty="0">
                <a:cs typeface="Calibri"/>
              </a:rPr>
              <a:t>Very low numbers Nov-Apr</a:t>
            </a:r>
          </a:p>
        </p:txBody>
      </p:sp>
    </p:spTree>
    <p:extLst>
      <p:ext uri="{BB962C8B-B14F-4D97-AF65-F5344CB8AC3E}">
        <p14:creationId xmlns:p14="http://schemas.microsoft.com/office/powerpoint/2010/main" val="1787316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ar chart&#10;&#10;Description automatically generated">
            <a:extLst>
              <a:ext uri="{FF2B5EF4-FFF2-40B4-BE49-F238E27FC236}">
                <a16:creationId xmlns:a16="http://schemas.microsoft.com/office/drawing/2014/main" id="{DCE735F9-C87D-EE17-7F75-D2408DBDE04C}"/>
              </a:ext>
            </a:extLst>
          </p:cNvPr>
          <p:cNvPicPr>
            <a:picLocks noChangeAspect="1"/>
          </p:cNvPicPr>
          <p:nvPr/>
        </p:nvPicPr>
        <p:blipFill>
          <a:blip r:embed="rId2"/>
          <a:stretch>
            <a:fillRect/>
          </a:stretch>
        </p:blipFill>
        <p:spPr>
          <a:xfrm>
            <a:off x="130834" y="633764"/>
            <a:ext cx="9478991" cy="5928341"/>
          </a:xfrm>
          <a:prstGeom prst="rect">
            <a:avLst/>
          </a:prstGeom>
        </p:spPr>
      </p:pic>
      <p:sp>
        <p:nvSpPr>
          <p:cNvPr id="7" name="TextBox 6">
            <a:extLst>
              <a:ext uri="{FF2B5EF4-FFF2-40B4-BE49-F238E27FC236}">
                <a16:creationId xmlns:a16="http://schemas.microsoft.com/office/drawing/2014/main" id="{9808A949-82DC-EEAD-248A-ADA7F39CF521}"/>
              </a:ext>
            </a:extLst>
          </p:cNvPr>
          <p:cNvSpPr txBox="1"/>
          <p:nvPr/>
        </p:nvSpPr>
        <p:spPr>
          <a:xfrm>
            <a:off x="7504981" y="1121434"/>
            <a:ext cx="389626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Casual riders  peak during weekends</a:t>
            </a:r>
          </a:p>
          <a:p>
            <a:pPr marL="285750" indent="-285750">
              <a:buFont typeface="Arial"/>
              <a:buChar char="•"/>
            </a:pPr>
            <a:r>
              <a:rPr lang="en-US" dirty="0">
                <a:cs typeface="Calibri"/>
              </a:rPr>
              <a:t>Members probably more likely to commute</a:t>
            </a:r>
          </a:p>
        </p:txBody>
      </p:sp>
    </p:spTree>
    <p:extLst>
      <p:ext uri="{BB962C8B-B14F-4D97-AF65-F5344CB8AC3E}">
        <p14:creationId xmlns:p14="http://schemas.microsoft.com/office/powerpoint/2010/main" val="1691308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7" descr="Chart, bar chart&#10;&#10;Description automatically generated">
            <a:extLst>
              <a:ext uri="{FF2B5EF4-FFF2-40B4-BE49-F238E27FC236}">
                <a16:creationId xmlns:a16="http://schemas.microsoft.com/office/drawing/2014/main" id="{58285F26-D38C-A4AA-BBBE-51A685699064}"/>
              </a:ext>
            </a:extLst>
          </p:cNvPr>
          <p:cNvPicPr>
            <a:picLocks noChangeAspect="1"/>
          </p:cNvPicPr>
          <p:nvPr/>
        </p:nvPicPr>
        <p:blipFill>
          <a:blip r:embed="rId2"/>
          <a:stretch>
            <a:fillRect/>
          </a:stretch>
        </p:blipFill>
        <p:spPr>
          <a:xfrm>
            <a:off x="116457" y="679277"/>
            <a:ext cx="9529311" cy="5959522"/>
          </a:xfrm>
          <a:prstGeom prst="rect">
            <a:avLst/>
          </a:prstGeom>
        </p:spPr>
      </p:pic>
      <p:sp>
        <p:nvSpPr>
          <p:cNvPr id="10" name="TextBox 9">
            <a:extLst>
              <a:ext uri="{FF2B5EF4-FFF2-40B4-BE49-F238E27FC236}">
                <a16:creationId xmlns:a16="http://schemas.microsoft.com/office/drawing/2014/main" id="{3D239679-33CA-630F-496A-E4DF92E64D13}"/>
              </a:ext>
            </a:extLst>
          </p:cNvPr>
          <p:cNvSpPr txBox="1"/>
          <p:nvPr/>
        </p:nvSpPr>
        <p:spPr>
          <a:xfrm>
            <a:off x="7274943" y="1193320"/>
            <a:ext cx="412037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Casual riders take longer trips throughout the year</a:t>
            </a:r>
          </a:p>
          <a:p>
            <a:pPr marL="285750" indent="-285750">
              <a:buFont typeface="Arial"/>
              <a:buChar char="•"/>
            </a:pPr>
            <a:r>
              <a:rPr lang="en-US" dirty="0">
                <a:cs typeface="Calibri"/>
              </a:rPr>
              <a:t>Maybe because they're less frequent?</a:t>
            </a:r>
          </a:p>
        </p:txBody>
      </p:sp>
    </p:spTree>
    <p:extLst>
      <p:ext uri="{BB962C8B-B14F-4D97-AF65-F5344CB8AC3E}">
        <p14:creationId xmlns:p14="http://schemas.microsoft.com/office/powerpoint/2010/main" val="1220335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5" descr="Chart, bar chart&#10;&#10;Description automatically generated">
            <a:extLst>
              <a:ext uri="{FF2B5EF4-FFF2-40B4-BE49-F238E27FC236}">
                <a16:creationId xmlns:a16="http://schemas.microsoft.com/office/drawing/2014/main" id="{75E1A475-6EAC-092D-AB67-1A1B422CF0E4}"/>
              </a:ext>
            </a:extLst>
          </p:cNvPr>
          <p:cNvPicPr>
            <a:picLocks noChangeAspect="1"/>
          </p:cNvPicPr>
          <p:nvPr/>
        </p:nvPicPr>
        <p:blipFill>
          <a:blip r:embed="rId2"/>
          <a:stretch>
            <a:fillRect/>
          </a:stretch>
        </p:blipFill>
        <p:spPr>
          <a:xfrm>
            <a:off x="1438" y="597743"/>
            <a:ext cx="10068463" cy="6172912"/>
          </a:xfrm>
          <a:prstGeom prst="rect">
            <a:avLst/>
          </a:prstGeom>
        </p:spPr>
      </p:pic>
      <p:sp>
        <p:nvSpPr>
          <p:cNvPr id="10" name="TextBox 9">
            <a:extLst>
              <a:ext uri="{FF2B5EF4-FFF2-40B4-BE49-F238E27FC236}">
                <a16:creationId xmlns:a16="http://schemas.microsoft.com/office/drawing/2014/main" id="{08B51F4C-ADD2-0597-E68B-C8E1C5C96F66}"/>
              </a:ext>
            </a:extLst>
          </p:cNvPr>
          <p:cNvSpPr txBox="1"/>
          <p:nvPr/>
        </p:nvSpPr>
        <p:spPr>
          <a:xfrm>
            <a:off x="7591245" y="1150188"/>
            <a:ext cx="412037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a:rPr>
              <a:t>Casual riders take longer trips throughout the week</a:t>
            </a:r>
          </a:p>
          <a:p>
            <a:pPr marL="285750" indent="-285750">
              <a:buFont typeface="Arial"/>
              <a:buChar char="•"/>
            </a:pPr>
            <a:r>
              <a:rPr lang="en-US" dirty="0">
                <a:cs typeface="Calibri"/>
              </a:rPr>
              <a:t>Maybe because they're less frequent?</a:t>
            </a:r>
          </a:p>
        </p:txBody>
      </p:sp>
    </p:spTree>
    <p:extLst>
      <p:ext uri="{BB962C8B-B14F-4D97-AF65-F5344CB8AC3E}">
        <p14:creationId xmlns:p14="http://schemas.microsoft.com/office/powerpoint/2010/main" val="580041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0F901-C58E-7A17-DA2A-833095B984C1}"/>
              </a:ext>
            </a:extLst>
          </p:cNvPr>
          <p:cNvSpPr>
            <a:spLocks noGrp="1"/>
          </p:cNvSpPr>
          <p:nvPr>
            <p:ph type="title"/>
          </p:nvPr>
        </p:nvSpPr>
        <p:spPr/>
        <p:txBody>
          <a:bodyPr/>
          <a:lstStyle/>
          <a:p>
            <a:r>
              <a:rPr lang="en-US" dirty="0">
                <a:cs typeface="Calibri Light"/>
              </a:rPr>
              <a:t>Conclusion: </a:t>
            </a:r>
            <a:r>
              <a:rPr lang="en-US" dirty="0">
                <a:ea typeface="+mj-lt"/>
                <a:cs typeface="+mj-lt"/>
              </a:rPr>
              <a:t>marketing recommendations</a:t>
            </a:r>
            <a:endParaRPr lang="en-US" dirty="0" err="1">
              <a:cs typeface="Calibri Light"/>
            </a:endParaRPr>
          </a:p>
        </p:txBody>
      </p:sp>
      <p:sp>
        <p:nvSpPr>
          <p:cNvPr id="3" name="Content Placeholder 2">
            <a:extLst>
              <a:ext uri="{FF2B5EF4-FFF2-40B4-BE49-F238E27FC236}">
                <a16:creationId xmlns:a16="http://schemas.microsoft.com/office/drawing/2014/main" id="{8317332F-0A1B-ED66-421E-456754AC9EAA}"/>
              </a:ext>
            </a:extLst>
          </p:cNvPr>
          <p:cNvSpPr>
            <a:spLocks noGrp="1"/>
          </p:cNvSpPr>
          <p:nvPr>
            <p:ph idx="1"/>
          </p:nvPr>
        </p:nvSpPr>
        <p:spPr/>
        <p:txBody>
          <a:bodyPr vert="horz" lIns="91440" tIns="45720" rIns="91440" bIns="45720" rtlCol="0" anchor="t">
            <a:normAutofit fontScale="85000" lnSpcReduction="10000"/>
          </a:bodyPr>
          <a:lstStyle/>
          <a:p>
            <a:r>
              <a:rPr lang="en-US" dirty="0">
                <a:cs typeface="Calibri"/>
              </a:rPr>
              <a:t>To the casual rider: "You're just as likely to ride our bikes during this summer season, however when winter rolls around members are four times more likely to bike. Stay consistent throughout the year with a </a:t>
            </a:r>
            <a:r>
              <a:rPr lang="en-US" dirty="0" err="1">
                <a:cs typeface="Calibri"/>
              </a:rPr>
              <a:t>Cyclistic</a:t>
            </a:r>
            <a:r>
              <a:rPr lang="en-US" dirty="0">
                <a:cs typeface="Calibri"/>
              </a:rPr>
              <a:t> annual membership!"</a:t>
            </a:r>
          </a:p>
          <a:p>
            <a:r>
              <a:rPr lang="en-US" dirty="0">
                <a:ea typeface="+mn-lt"/>
                <a:cs typeface="+mn-lt"/>
              </a:rPr>
              <a:t>To the casual rider: "Congrats, you ride our bikes more than our members on the weekend! Where are you during the week though? Members are two times more likely to bike then. Stay consistent throughout the week with a </a:t>
            </a:r>
            <a:r>
              <a:rPr lang="en-US" dirty="0" err="1">
                <a:ea typeface="+mn-lt"/>
                <a:cs typeface="+mn-lt"/>
              </a:rPr>
              <a:t>Cyclistic</a:t>
            </a:r>
            <a:r>
              <a:rPr lang="en-US" dirty="0">
                <a:ea typeface="+mn-lt"/>
                <a:cs typeface="+mn-lt"/>
              </a:rPr>
              <a:t> annual membership!"</a:t>
            </a:r>
          </a:p>
          <a:p>
            <a:endParaRPr lang="en-US" dirty="0">
              <a:cs typeface="Calibri"/>
            </a:endParaRPr>
          </a:p>
          <a:p>
            <a:r>
              <a:rPr lang="en-US" dirty="0">
                <a:cs typeface="Calibri"/>
              </a:rPr>
              <a:t>Advertising efforts should be focused on the periods of time when casual riders are most using the service: Friday through Sunday and May through September.</a:t>
            </a:r>
          </a:p>
          <a:p>
            <a:r>
              <a:rPr lang="en-US" dirty="0">
                <a:cs typeface="Calibri"/>
              </a:rPr>
              <a:t>They are most likely to purchase an annual membership if they've used the service recently (</a:t>
            </a:r>
            <a:r>
              <a:rPr lang="en-US" dirty="0">
                <a:ea typeface="+mn-lt"/>
                <a:cs typeface="+mn-lt"/>
              </a:rPr>
              <a:t>availability heuristic</a:t>
            </a:r>
            <a:r>
              <a:rPr lang="en-US" dirty="0">
                <a:cs typeface="Calibri"/>
              </a:rPr>
              <a:t>)</a:t>
            </a:r>
            <a:endParaRPr lang="en-US"/>
          </a:p>
        </p:txBody>
      </p:sp>
    </p:spTree>
    <p:extLst>
      <p:ext uri="{BB962C8B-B14F-4D97-AF65-F5344CB8AC3E}">
        <p14:creationId xmlns:p14="http://schemas.microsoft.com/office/powerpoint/2010/main" val="258018553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R Bikeshare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marketing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244</cp:revision>
  <dcterms:created xsi:type="dcterms:W3CDTF">2023-01-10T17:14:11Z</dcterms:created>
  <dcterms:modified xsi:type="dcterms:W3CDTF">2023-01-10T20:30:33Z</dcterms:modified>
</cp:coreProperties>
</file>