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b="1" sz="2400" lang="en-US">
                <a:solidFill>
                  <a:srgbClr val="000000"/>
                </a:solidFill>
              </a:rPr>
              <a:t>A</a:t>
            </a:r>
            <a:r>
              <a:rPr altLang="en-GB" b="1" sz="2400" lang="en-US">
                <a:solidFill>
                  <a:srgbClr val="000000"/>
                </a:solidFill>
              </a:rPr>
              <a:t>S</a:t>
            </a:r>
            <a:r>
              <a:rPr altLang="en-GB" b="1" sz="2400" lang="en-US">
                <a:solidFill>
                  <a:srgbClr val="000000"/>
                </a:solidFill>
              </a:rPr>
              <a:t>P</a:t>
            </a:r>
            <a:r>
              <a:rPr altLang="en-GB" b="1" sz="2400" lang="en-US">
                <a:solidFill>
                  <a:srgbClr val="000000"/>
                </a:solidFill>
              </a:rPr>
              <a:t>I</a:t>
            </a:r>
            <a:r>
              <a:rPr altLang="en-GB" b="1" sz="2400" lang="en-US">
                <a:solidFill>
                  <a:srgbClr val="000000"/>
                </a:solidFill>
              </a:rPr>
              <a:t>RIN</a:t>
            </a:r>
            <a:r>
              <a:rPr altLang="en-GB" b="1" sz="2400" lang="en-US">
                <a:solidFill>
                  <a:srgbClr val="000000"/>
                </a:solidFill>
              </a:rPr>
              <a:t> </a:t>
            </a:r>
            <a:r>
              <a:rPr altLang="en-GB" b="1" sz="2400" lang="en-US">
                <a:solidFill>
                  <a:srgbClr val="000000"/>
                </a:solidFill>
              </a:rPr>
              <a:t>AS</a:t>
            </a:r>
            <a:r>
              <a:rPr altLang="en-GB" b="1" sz="2400" lang="en-US">
                <a:solidFill>
                  <a:srgbClr val="000000"/>
                </a:solidFill>
              </a:rPr>
              <a:t> </a:t>
            </a:r>
            <a:r>
              <a:rPr altLang="en-GB" b="1" sz="2400" lang="en-US">
                <a:solidFill>
                  <a:srgbClr val="000000"/>
                </a:solidFill>
              </a:rPr>
              <a:t>AN</a:t>
            </a:r>
            <a:r>
              <a:rPr altLang="en-GB" b="1" sz="2400" lang="en-US">
                <a:solidFill>
                  <a:srgbClr val="000000"/>
                </a:solidFill>
              </a:rPr>
              <a:t> </a:t>
            </a:r>
            <a:r>
              <a:rPr altLang="en-GB" b="1" sz="2400" lang="en-US">
                <a:solidFill>
                  <a:srgbClr val="000000"/>
                </a:solidFill>
              </a:rPr>
              <a:t>ANTIPLATELET</a:t>
            </a:r>
            <a:r>
              <a:rPr altLang="en-GB" b="1" sz="2400" lang="en-US">
                <a:solidFill>
                  <a:srgbClr val="000000"/>
                </a:solidFill>
              </a:rPr>
              <a:t> </a:t>
            </a:r>
            <a:r>
              <a:rPr altLang="en-GB" b="1" sz="2400" lang="en-US">
                <a:solidFill>
                  <a:srgbClr val="000000"/>
                </a:solidFill>
              </a:rPr>
              <a:t>DRUG</a:t>
            </a:r>
            <a:r>
              <a:rPr altLang="en-GB" b="1" sz="2400" lang="en-US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olidFill>
                  <a:srgbClr val="000000"/>
                </a:solidFill>
              </a:rPr>
              <a:t>Matric Number: </a:t>
            </a:r>
            <a:r>
              <a:rPr altLang="en-GB" sz="2400" lang="en-US">
                <a:solidFill>
                  <a:srgbClr val="000000"/>
                </a:solidFill>
              </a:rPr>
              <a:t>B</a:t>
            </a:r>
            <a:r>
              <a:rPr altLang="en-GB" sz="2400" lang="en-US">
                <a:solidFill>
                  <a:srgbClr val="000000"/>
                </a:solidFill>
              </a:rPr>
              <a:t>M</a:t>
            </a:r>
            <a:r>
              <a:rPr altLang="en-GB" sz="2400" lang="en-US">
                <a:solidFill>
                  <a:srgbClr val="000000"/>
                </a:solidFill>
              </a:rPr>
              <a:t>S</a:t>
            </a:r>
            <a:r>
              <a:rPr altLang="en-GB" sz="2400" lang="en-US">
                <a:solidFill>
                  <a:srgbClr val="000000"/>
                </a:solidFill>
              </a:rPr>
              <a:t>/</a:t>
            </a:r>
            <a:r>
              <a:rPr altLang="en-GB" sz="2400" lang="en-US">
                <a:solidFill>
                  <a:srgbClr val="000000"/>
                </a:solidFill>
              </a:rPr>
              <a:t>2</a:t>
            </a:r>
            <a:r>
              <a:rPr altLang="en-GB" sz="2400" lang="en-US">
                <a:solidFill>
                  <a:srgbClr val="000000"/>
                </a:solidFill>
              </a:rPr>
              <a:t>2</a:t>
            </a:r>
            <a:r>
              <a:rPr altLang="en-GB" sz="2400" lang="en-US">
                <a:solidFill>
                  <a:srgbClr val="000000"/>
                </a:solidFill>
              </a:rPr>
              <a:t>/</a:t>
            </a:r>
            <a:r>
              <a:rPr altLang="en-GB" sz="2400" lang="en-US">
                <a:solidFill>
                  <a:srgbClr val="000000"/>
                </a:solidFill>
              </a:rPr>
              <a:t>2</a:t>
            </a:r>
            <a:r>
              <a:rPr altLang="en-GB" sz="2400" lang="en-US">
                <a:solidFill>
                  <a:srgbClr val="000000"/>
                </a:solidFill>
              </a:rPr>
              <a:t>3</a:t>
            </a:r>
            <a:r>
              <a:rPr altLang="en-GB" sz="2400" lang="en-US">
                <a:solidFill>
                  <a:srgbClr val="000000"/>
                </a:solidFill>
              </a:rPr>
              <a:t>/</a:t>
            </a:r>
            <a:r>
              <a:rPr altLang="en-GB" sz="2400" lang="en-US">
                <a:solidFill>
                  <a:srgbClr val="000000"/>
                </a:solidFill>
              </a:rPr>
              <a:t>0</a:t>
            </a:r>
            <a:r>
              <a:rPr altLang="en-GB" sz="2400" lang="en-US">
                <a:solidFill>
                  <a:srgbClr val="000000"/>
                </a:solidFill>
              </a:rPr>
              <a:t>5</a:t>
            </a:r>
            <a:r>
              <a:rPr altLang="en-GB" sz="2400" lang="en-US">
                <a:solidFill>
                  <a:srgbClr val="000000"/>
                </a:solidFill>
              </a:rPr>
              <a:t>3</a:t>
            </a:r>
            <a:r>
              <a:rPr altLang="en-GB" sz="2400" lang="en-US">
                <a:solidFill>
                  <a:srgbClr val="000000"/>
                </a:solidFill>
              </a:rPr>
              <a:t>8</a:t>
            </a:r>
            <a:endParaRPr altLang="en-US" lang="zh-CN"/>
          </a:p>
          <a:p>
            <a:r>
              <a:rPr sz="2400">
                <a:solidFill>
                  <a:srgbClr val="000000"/>
                </a:solidFill>
              </a:rPr>
              <a:t>Name: </a:t>
            </a:r>
            <a:r>
              <a:rPr altLang="en-GB" sz="2400" lang="en-US">
                <a:solidFill>
                  <a:srgbClr val="000000"/>
                </a:solidFill>
              </a:rPr>
              <a:t>Oluedun</a:t>
            </a:r>
            <a:r>
              <a:rPr altLang="en-GB" sz="2400" lang="en-US">
                <a:solidFill>
                  <a:srgbClr val="000000"/>
                </a:solidFill>
              </a:rPr>
              <a:t> </a:t>
            </a:r>
            <a:r>
              <a:rPr altLang="en-GB" sz="2400" lang="en-US">
                <a:solidFill>
                  <a:srgbClr val="000000"/>
                </a:solidFill>
              </a:rPr>
              <a:t>Favour</a:t>
            </a:r>
            <a:r>
              <a:rPr altLang="en-GB" sz="2400" lang="en-US">
                <a:solidFill>
                  <a:srgbClr val="000000"/>
                </a:solidFill>
              </a:rPr>
              <a:t> </a:t>
            </a:r>
            <a:r>
              <a:rPr altLang="en-GB" sz="2400" lang="en-US">
                <a:solidFill>
                  <a:srgbClr val="000000"/>
                </a:solidFill>
              </a:rPr>
              <a:t>Jesutofunmi</a:t>
            </a:r>
            <a:r>
              <a:rPr altLang="en-GB" sz="2400" lang="en-US">
                <a:solidFill>
                  <a:srgbClr val="000000"/>
                </a:solidFill>
              </a:rPr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400">
                <a:solidFill>
                  <a:srgbClr val="000000"/>
                </a:solidFill>
              </a:rPr>
              <a:t>Introduction, History &amp; Class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 anchor="t" vert="horz">
            <a:normAutofit/>
          </a:bodyPr>
          <a:p>
            <a:pPr indent="0" marL="0">
              <a:buNone/>
            </a:pPr>
          </a:p>
          <a:p>
            <a:pPr>
              <a:lnSpc>
                <a:spcPct val="50000"/>
              </a:lnSpc>
            </a:pPr>
            <a:r>
              <a:rPr altLang="en-GB" sz="2400" lang="en-US">
                <a:solidFill>
                  <a:srgbClr val="000000"/>
                </a:solidFill>
              </a:rPr>
              <a:t>Introduction</a:t>
            </a:r>
          </a:p>
          <a:p>
            <a:r>
              <a:rPr altLang="en-GB" sz="2400" lang="en-US">
                <a:solidFill>
                  <a:srgbClr val="000000"/>
                </a:solidFill>
              </a:rPr>
              <a:t>Aspirin, also known as acetylsalicylic acid (ASA), is a widely used medication for pain relief, fever reduction, and anti-inflammatory effects. Additionally, it plays a significant role in cardiovascular health due to its antiplatelet properties, which help prevent blood clots.</a:t>
            </a:r>
          </a:p>
          <a:p>
            <a:r>
              <a:rPr altLang="en-GB" sz="2400" lang="en-US">
                <a:solidFill>
                  <a:srgbClr val="000000"/>
                </a:solidFill>
              </a:rPr>
              <a:t>In 1897, Felix Hoffmann, a chemist at Bayer, synthesized acetylsalicylic acid in a more tolerable form.</a:t>
            </a:r>
          </a:p>
          <a:p>
            <a:r>
              <a:rPr altLang="en-GB" sz="2400" lang="en-US">
                <a:solidFill>
                  <a:srgbClr val="000000"/>
                </a:solidFill>
              </a:rPr>
              <a:t>In 1971, John Vane discovered aspirin's mechanism of action, earning a Nobel Prize.</a:t>
            </a:r>
          </a:p>
          <a:p>
            <a:r>
              <a:rPr altLang="en-GB" sz="2400" lang="en-US">
                <a:solidFill>
                  <a:srgbClr val="000000"/>
                </a:solidFill>
              </a:rPr>
              <a:t>Aspirin belongs to:</a:t>
            </a:r>
          </a:p>
          <a:p>
            <a:pPr lvl="0"/>
            <a:r>
              <a:rPr altLang="en-GB" sz="2400" lang="en-US">
                <a:solidFill>
                  <a:srgbClr val="000000"/>
                </a:solidFill>
              </a:rPr>
              <a:t>Nonsteroidal Anti-inflammatory Drugs (NSAIDs) – due to its anti-inflammatory, analgesic, and antipyretic effects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400">
                <a:solidFill>
                  <a:srgbClr val="000000"/>
                </a:solidFill>
              </a:rPr>
              <a:t>Pharmacokinetics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olidFill>
                  <a:srgbClr val="000000"/>
                </a:solidFill>
              </a:rPr>
              <a:t>• Absorption: Rapidly absorbed in stomach &amp; small intestine.</a:t>
            </a:r>
          </a:p>
          <a:p>
            <a:r>
              <a:rPr sz="2400">
                <a:solidFill>
                  <a:srgbClr val="000000"/>
                </a:solidFill>
              </a:rPr>
              <a:t>• Distribution: Binds to plasma proteins (~50-80%).</a:t>
            </a:r>
          </a:p>
          <a:p>
            <a:r>
              <a:rPr sz="2400">
                <a:solidFill>
                  <a:srgbClr val="000000"/>
                </a:solidFill>
              </a:rPr>
              <a:t>• Metabolism: Primarily in liver by esterases to salicylic acid.</a:t>
            </a:r>
          </a:p>
          <a:p>
            <a:r>
              <a:rPr sz="2400">
                <a:solidFill>
                  <a:srgbClr val="000000"/>
                </a:solidFill>
              </a:rPr>
              <a:t>• Excretion: Mostly in urine as metabolites.</a:t>
            </a:r>
          </a:p>
          <a:p>
            <a:r>
              <a:rPr sz="2400">
                <a:solidFill>
                  <a:srgbClr val="000000"/>
                </a:solidFill>
              </a:rPr>
              <a:t>• Half-life: Low doses (~2-3 hours), high doses (~15 hours).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400">
                <a:solidFill>
                  <a:srgbClr val="000000"/>
                </a:solidFill>
              </a:rPr>
              <a:t>Mechanism of Action (1/2)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314728" y="1417638"/>
            <a:ext cx="8229600" cy="4525963"/>
          </a:xfrm>
        </p:spPr>
        <p:txBody>
          <a:bodyPr>
            <a:normAutofit/>
          </a:bodyPr>
          <a:p>
            <a:r>
              <a:rPr altLang="en-GB" sz="2400" lang="en-US"/>
              <a:t>Mechanism of Action of Aspirin as an Antiplatelet Drug</a:t>
            </a:r>
            <a:endParaRPr sz="2400"/>
          </a:p>
          <a:p>
            <a:r>
              <a:rPr altLang="en-GB" sz="2400" lang="en-US"/>
              <a:t>How Aspirin Acts as an Anticoagulant</a:t>
            </a:r>
            <a:endParaRPr sz="2400"/>
          </a:p>
          <a:p>
            <a:r>
              <a:rPr altLang="en-GB" sz="2400" lang="en-US"/>
              <a:t>Aspirin exerts its antiplatelet effect by irreversibly inhibiting cyclooxygenase-1 (COX-1) in platelets.</a:t>
            </a:r>
            <a:endParaRPr sz="2400"/>
          </a:p>
          <a:p>
            <a:r>
              <a:rPr altLang="en-GB" sz="2400" lang="en-US"/>
              <a:t>COX-1 is responsible for converting arachidonic acid into thromboxane A₂ (TXA₂), a key molecule that promotes platelet aggregation and vasoconstriction.</a:t>
            </a:r>
            <a:endParaRPr sz="2400"/>
          </a:p>
          <a:p>
            <a:r>
              <a:rPr altLang="en-GB" sz="2400" lang="en-US"/>
              <a:t>By inhibiting COX-1, aspirin reduces TXA₂ synthesis, preventing platelet activation and clot formation.</a:t>
            </a:r>
            <a:endParaRPr sz="2400"/>
          </a:p>
          <a:p>
            <a:r>
              <a:rPr altLang="en-GB" sz="2400" lang="en-US"/>
              <a:t>This effect is irreversible because platelets lack a nucleus and cannot synthesize new COX-1 enzymes.</a:t>
            </a:r>
            <a:endParaRPr sz="2400"/>
          </a:p>
          <a:p>
            <a:r>
              <a:rPr altLang="en-GB" sz="2400" lang="en-US"/>
              <a:t>The anticoagulant effect lasts for the lifespan of platelets (~7–10 days).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400">
                <a:solidFill>
                  <a:srgbClr val="000000"/>
                </a:solidFill>
              </a:rPr>
              <a:t>Mechanism of Action (2/2)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327680" y="1166018"/>
            <a:ext cx="8229600" cy="4525963"/>
          </a:xfrm>
        </p:spPr>
        <p:txBody>
          <a:bodyPr>
            <a:normAutofit fontScale="68750" lnSpcReduction="20000"/>
          </a:bodyPr>
          <a:p>
            <a:r>
              <a:rPr altLang="en-GB" lang="en-US"/>
              <a:t>Detailed Mechanism and Procoagulant Considerations</a:t>
            </a:r>
          </a:p>
          <a:p>
            <a:r>
              <a:rPr altLang="en-GB" lang="en-US"/>
              <a:t>Aspirin selectively inhibits COX-1 at low doses (75–100 mg/day), making it effective in preventing thrombosis in cardiovascular diseases.</a:t>
            </a:r>
          </a:p>
          <a:p>
            <a:r>
              <a:rPr altLang="en-GB" lang="en-US"/>
              <a:t>Higher doses can also inhibit COX-2, reducing prostaglandin production and contributing to anti-inflammatory effects.</a:t>
            </a:r>
          </a:p>
          <a:p>
            <a:r>
              <a:rPr altLang="en-GB" lang="en-US"/>
              <a:t>Aspirin’s antiplatelet action is particularly beneficial for arterial thrombosis, reducing the risk of heart attacks, strokes, and other clot-related conditions.</a:t>
            </a:r>
          </a:p>
          <a:p>
            <a:r>
              <a:rPr altLang="en-GB" lang="en-US"/>
              <a:t>In some cases, aspirin may have procoagulant effects in certain individuals, particularly if withdrawal leads to a rebound increase in thromboxane levels, causing hypercoagulability.</a:t>
            </a:r>
          </a:p>
          <a:p>
            <a:r>
              <a:rPr altLang="en-GB" lang="en-US"/>
              <a:t>Because of its irreversible action, patients undergoing surgery or those with bleeding disorders must be cautious when using aspirin.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400">
                <a:solidFill>
                  <a:srgbClr val="000000"/>
                </a:solidFill>
              </a:rPr>
              <a:t>Pharmacological Actions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olidFill>
                  <a:srgbClr val="000000"/>
                </a:solidFill>
              </a:rPr>
              <a:t>• Reduces platelet aggregation, preventing thrombosis</a:t>
            </a:r>
            <a:r>
              <a:rPr altLang="en-GB" sz="2400" lang="en-US">
                <a:solidFill>
                  <a:srgbClr val="000000"/>
                </a:solidFill>
              </a:rPr>
              <a:t> </a:t>
            </a:r>
            <a:r>
              <a:rPr altLang="en-GB" sz="2400" lang="en-US">
                <a:solidFill>
                  <a:srgbClr val="000000"/>
                </a:solidFill>
              </a:rPr>
              <a:t>(</a:t>
            </a:r>
            <a:r>
              <a:rPr altLang="en-GB" sz="2400" lang="en-US">
                <a:solidFill>
                  <a:srgbClr val="000000"/>
                </a:solidFill>
              </a:rPr>
              <a:t>The formation of thrombi in the blood vessels of a living organism, causing obstruction </a:t>
            </a:r>
            <a:r>
              <a:rPr altLang="en-GB" sz="2400" lang="en-US">
                <a:solidFill>
                  <a:srgbClr val="000000"/>
                </a:solidFill>
              </a:rPr>
              <a:t>of</a:t>
            </a:r>
            <a:r>
              <a:rPr altLang="en-GB" sz="2400" lang="en-US">
                <a:solidFill>
                  <a:srgbClr val="000000"/>
                </a:solidFill>
              </a:rPr>
              <a:t> </a:t>
            </a:r>
            <a:r>
              <a:rPr altLang="en-GB" sz="2400" lang="en-US">
                <a:solidFill>
                  <a:srgbClr val="000000"/>
                </a:solidFill>
              </a:rPr>
              <a:t>t</a:t>
            </a:r>
            <a:r>
              <a:rPr altLang="en-GB" sz="2400" lang="en-US">
                <a:solidFill>
                  <a:srgbClr val="000000"/>
                </a:solidFill>
              </a:rPr>
              <a:t>h</a:t>
            </a:r>
            <a:r>
              <a:rPr altLang="en-GB" sz="2400" lang="en-US">
                <a:solidFill>
                  <a:srgbClr val="000000"/>
                </a:solidFill>
              </a:rPr>
              <a:t>e</a:t>
            </a:r>
            <a:r>
              <a:rPr altLang="en-GB" sz="2400" lang="en-US">
                <a:solidFill>
                  <a:srgbClr val="000000"/>
                </a:solidFill>
              </a:rPr>
              <a:t> </a:t>
            </a:r>
            <a:r>
              <a:rPr altLang="en-GB" sz="2400" lang="en-US">
                <a:solidFill>
                  <a:srgbClr val="000000"/>
                </a:solidFill>
              </a:rPr>
              <a:t>c</a:t>
            </a:r>
            <a:r>
              <a:rPr altLang="en-GB" sz="2400" lang="en-US">
                <a:solidFill>
                  <a:srgbClr val="000000"/>
                </a:solidFill>
              </a:rPr>
              <a:t>i</a:t>
            </a:r>
            <a:r>
              <a:rPr altLang="en-GB" sz="2400" lang="en-US">
                <a:solidFill>
                  <a:srgbClr val="000000"/>
                </a:solidFill>
              </a:rPr>
              <a:t>r</a:t>
            </a:r>
            <a:r>
              <a:rPr altLang="en-GB" sz="2400" lang="en-US">
                <a:solidFill>
                  <a:srgbClr val="000000"/>
                </a:solidFill>
              </a:rPr>
              <a:t>c</a:t>
            </a:r>
            <a:r>
              <a:rPr altLang="en-GB" sz="2400" lang="en-US">
                <a:solidFill>
                  <a:srgbClr val="000000"/>
                </a:solidFill>
              </a:rPr>
              <a:t>u</a:t>
            </a:r>
            <a:r>
              <a:rPr altLang="en-GB" sz="2400" lang="en-US">
                <a:solidFill>
                  <a:srgbClr val="000000"/>
                </a:solidFill>
              </a:rPr>
              <a:t>l</a:t>
            </a:r>
            <a:r>
              <a:rPr altLang="en-GB" sz="2400" lang="en-US">
                <a:solidFill>
                  <a:srgbClr val="000000"/>
                </a:solidFill>
              </a:rPr>
              <a:t>ation</a:t>
            </a:r>
            <a:r>
              <a:rPr altLang="en-GB" sz="2400" lang="en-US">
                <a:solidFill>
                  <a:srgbClr val="000000"/>
                </a:solidFill>
              </a:rPr>
              <a:t>)</a:t>
            </a:r>
            <a:r>
              <a:rPr altLang="en-GB" sz="2400" lang="en-US">
                <a:solidFill>
                  <a:srgbClr val="000000"/>
                </a:solidFill>
              </a:rPr>
              <a:t> </a:t>
            </a:r>
            <a:endParaRPr altLang="en-US" lang="zh-CN"/>
          </a:p>
          <a:p>
            <a:r>
              <a:rPr sz="2400">
                <a:solidFill>
                  <a:srgbClr val="000000"/>
                </a:solidFill>
              </a:rPr>
              <a:t>• Provides anti-inflammatory, analgesic, and antipyretic effects.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400">
                <a:solidFill>
                  <a:srgbClr val="000000"/>
                </a:solidFill>
              </a:rPr>
              <a:t>Therapeutic Uses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olidFill>
                  <a:srgbClr val="000000"/>
                </a:solidFill>
              </a:rPr>
              <a:t>• Prevention of myocardial infarction (heart attack) &amp; stroke.</a:t>
            </a:r>
          </a:p>
          <a:p>
            <a:r>
              <a:rPr sz="2400">
                <a:solidFill>
                  <a:srgbClr val="000000"/>
                </a:solidFill>
              </a:rPr>
              <a:t>• Used in cardiovascular diseases &amp; post-surgical clot prevention.</a:t>
            </a:r>
          </a:p>
          <a:p>
            <a:r>
              <a:rPr sz="2400">
                <a:solidFill>
                  <a:srgbClr val="000000"/>
                </a:solidFill>
              </a:rPr>
              <a:t>• Recommended in patients at high risk of blood clot 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400">
                <a:solidFill>
                  <a:srgbClr val="000000"/>
                </a:solidFill>
              </a:rPr>
              <a:t>Side Effects &amp; Drug Interactions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olidFill>
                  <a:srgbClr val="000000"/>
                </a:solidFill>
              </a:rPr>
              <a:t>• Side Effects: Gastric irritation, bleeding, allergic reactions.</a:t>
            </a:r>
          </a:p>
          <a:p>
            <a:r>
              <a:rPr sz="2400">
                <a:solidFill>
                  <a:srgbClr val="000000"/>
                </a:solidFill>
              </a:rPr>
              <a:t>• Drug Interactions: Increases bleeding risk with anticoagulants &amp; NSAIDs.</a:t>
            </a:r>
          </a:p>
          <a:p>
            <a:r>
              <a:rPr sz="2400">
                <a:solidFill>
                  <a:srgbClr val="000000"/>
                </a:solidFill>
              </a:rPr>
              <a:t>• Caution in patients with ulcers or bleeding disorders.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SM-A065F</dc:creator>
  <cp:lastModifiedBy>Steve Canny</cp:lastModifiedBy>
  <dcterms:created xsi:type="dcterms:W3CDTF">2013-01-27T03:14:16Z</dcterms:created>
  <dcterms:modified xsi:type="dcterms:W3CDTF">2025-03-27T07:52:53Z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0b6de0ff0ba24a16a0ec5a8e5225ca9e</vt:lpwstr>
  </property>
</Properties>
</file>