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1D26-FBD8-8807-0239-15C6E6C9B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40A04-5097-561D-1F25-2DB7E4C27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FD093-1116-0BA8-10F5-A02F60EF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C91C-2692-3E45-9C54-B834B3AE7B0E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070F0-1255-6AE3-1C4B-D51E75A4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A837A-FA5F-B043-23FD-267AA22D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7D7C-C24A-D147-9353-04C815FF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F640-9128-2082-4207-05B22163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DB809-CDC9-17CF-5198-E95DD69D7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61338-2307-D251-BAEC-4C4CD29CF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C91C-2692-3E45-9C54-B834B3AE7B0E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97332-8B6C-B9DC-F8E2-E2BFDAD5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4D120-A168-2F7F-0F4A-1B458179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7D7C-C24A-D147-9353-04C815FF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2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03D0D-B65B-7619-6C07-0C4B5905F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BE850-1F73-C1B0-4AC1-C1F2BE954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83AEF-F1A1-EC3D-C0B4-90727E5C3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C91C-2692-3E45-9C54-B834B3AE7B0E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772D4-B9D5-8774-7F3E-D95F9493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28BCE-A47F-B7DB-99C2-0D975F81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7D7C-C24A-D147-9353-04C815FF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4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C508-BD5C-F996-DBB4-26588692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CED56-F2A7-6AAD-2F2E-21583D1FE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49F03-416D-9049-21E3-F90E69339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C91C-2692-3E45-9C54-B834B3AE7B0E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2224C-41AE-540F-849D-115A6518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12269-A11C-C13B-EA3C-D11A1C89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7D7C-C24A-D147-9353-04C815FF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1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B11F-AD5C-505E-B6EB-8C030F9F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ABD96-AE68-8490-CA28-E7AC6AC98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8A80B-54F0-BEBC-4685-D6FABC49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C91C-2692-3E45-9C54-B834B3AE7B0E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25E7F-B6E8-DF9B-62EB-5C8B1C8A1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EF543-3B19-34E9-5BAA-286FBE94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7D7C-C24A-D147-9353-04C815FF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5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E8F16-B1A6-EBE4-8F21-42022709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AEAC6-9771-E478-F45B-414FF2E1E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3274F-37B4-E681-E180-42FC8CC79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40735-ED98-FBC2-EB2F-77A47F01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C91C-2692-3E45-9C54-B834B3AE7B0E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D3845-DBD2-26CB-E80C-3B8EEC4E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64EC0-9328-B70C-7714-F69A68C7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7D7C-C24A-D147-9353-04C815FF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2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F76E-D014-ADA3-BCF6-574D4419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357FB-89C3-F872-3EBC-B5B5C24C3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05F7D-E4D1-BADF-A54F-E2E003658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C740E-5477-4B7A-AB1B-E06C9C310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46FA1-EF33-7DD3-A50B-E97FA280D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13A03-9EE3-3574-C625-3A52641E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C91C-2692-3E45-9C54-B834B3AE7B0E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5DF751-CFAA-1AA4-8FCA-A1748AC2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9ADC74-5E90-B479-E13A-9C7BCB20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7D7C-C24A-D147-9353-04C815FF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7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2DB9-FFB5-900D-A674-6E574CF6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D50A1-124F-486D-676D-EA7F2F96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C91C-2692-3E45-9C54-B834B3AE7B0E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C6225-DA59-876F-712E-33F6E932B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38C99-552F-0093-E681-45168D6A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7D7C-C24A-D147-9353-04C815FF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6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53616-2389-D8F1-432D-398ED38F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C91C-2692-3E45-9C54-B834B3AE7B0E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24FAF-E06A-AE92-5DC3-0CE2D3E3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98941-DB85-3104-4A5A-E8931D86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7D7C-C24A-D147-9353-04C815FF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5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D1A5-4FAE-633D-774A-F93EFE9A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FD0C9-F67A-701C-0FD9-B9F902124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42B09-441E-A819-2242-B682B4F8F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0C7E2-0784-CF0E-F427-0317A2DB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C91C-2692-3E45-9C54-B834B3AE7B0E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8FAAA-F397-4EC2-7F54-54C6C340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BF79E-9FC9-DB85-B01A-5AD26A4FA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7D7C-C24A-D147-9353-04C815FF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5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ACD5-37D1-FA46-AAB4-92955A01B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F429F-54AB-5A10-29EB-5F9B01A85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E5165-C983-C456-0DA2-B44AC6C74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1C0CB-5D5C-D31D-EBF8-3C77DC91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FC91C-2692-3E45-9C54-B834B3AE7B0E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D094D-F01A-7AD3-C906-C7D0F997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7FD97-A76B-E2F6-7579-5392751D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97D7C-C24A-D147-9353-04C815FF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DC976-53B4-AFA4-D7B2-D7E5D1F9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017F1-08F6-12C4-334F-B6CBD1964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FE848-C72C-6BF7-5B00-8EB1651F0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FFC91C-2692-3E45-9C54-B834B3AE7B0E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16F64-88EF-AE18-4BE2-00F4E6039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7EE3B-18DF-2CC6-6C7A-867C52F0D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D97D7C-C24A-D147-9353-04C815FF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9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33BE-E81F-0FC6-B462-068126DB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Drugs Used in the Treatment of Chronic Obstructive Airway/Pulmonary Disease (COPD)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468888-20D2-7B00-6C06-EED71C543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46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56688-1DFC-85E1-F623-6E331F01C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24888" cy="1110317"/>
          </a:xfrm>
        </p:spPr>
        <p:txBody>
          <a:bodyPr>
            <a:normAutofit fontScale="90000"/>
          </a:bodyPr>
          <a:lstStyle/>
          <a:p>
            <a:r>
              <a:rPr lang="en-US" dirty="0"/>
              <a:t>Pharmacology of Inhaled Corticosteroids (ICS)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47DC3-FE99-EF76-3DA5-5C1CF4BF5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442"/>
            <a:ext cx="10515600" cy="4701522"/>
          </a:xfrm>
        </p:spPr>
        <p:txBody>
          <a:bodyPr/>
          <a:lstStyle/>
          <a:p>
            <a:r>
              <a:rPr lang="en-US" dirty="0"/>
              <a:t>Pharmacokinetics: Systemic absorption when inhaled is minimal. It is primarily metabolized in the liver (CYP3A4), it has half-life of 6-24hrs and excreted through the kidneys and fecal elimination. </a:t>
            </a:r>
          </a:p>
          <a:p>
            <a:r>
              <a:rPr lang="en-US" dirty="0"/>
              <a:t>Mechanism of Action: ICS binds to glucocorticoid receptors in the airway epithelial cells and immune cells. The complex alters the transcription of numerous genes involved in inflammatory pathways, this results in a decrease in pro-inflammatory cytokines (e.g 1L-6, 1L-8), chemokines and adhesion molecules. ICS also reduces the recruitment of activation  of inflammatory cells such as eosinophils, neutrophils and T lymphocyte into the airways</a:t>
            </a:r>
          </a:p>
          <a:p>
            <a:r>
              <a:rPr lang="en-US" dirty="0"/>
              <a:t>Clinical Indication: Asthma, COPD and allergic rhinitis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15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7335-8BE9-4C91-04A4-2C494371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Pharmacology of ICS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17D07-EC86-F026-A52C-F7C43F1E3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Adverse Effects</a:t>
            </a:r>
          </a:p>
          <a:p>
            <a:pPr marL="0" indent="0">
              <a:buNone/>
            </a:pPr>
            <a:r>
              <a:rPr lang="en-US" dirty="0"/>
              <a:t>   Local Effects</a:t>
            </a:r>
          </a:p>
          <a:p>
            <a:pPr marL="0" indent="0">
              <a:buNone/>
            </a:pPr>
            <a:r>
              <a:rPr lang="en-US" dirty="0"/>
              <a:t>     Oral Candidiasis (thrush):Due to immunosuppression of  in the oropharynx</a:t>
            </a:r>
          </a:p>
          <a:p>
            <a:pPr marL="0" indent="0">
              <a:buNone/>
            </a:pPr>
            <a:r>
              <a:rPr lang="en-US" dirty="0"/>
              <a:t>     Dysphonia (hoarseness): Due to laryngeal muscle weakness</a:t>
            </a:r>
          </a:p>
          <a:p>
            <a:pPr marL="0" indent="0">
              <a:buNone/>
            </a:pPr>
            <a:r>
              <a:rPr lang="en-US" dirty="0"/>
              <a:t>     Throat irritation and cough</a:t>
            </a:r>
          </a:p>
          <a:p>
            <a:pPr marL="0" indent="0">
              <a:buNone/>
            </a:pPr>
            <a:r>
              <a:rPr lang="en-US" dirty="0"/>
              <a:t>   Systemic Effects </a:t>
            </a:r>
          </a:p>
          <a:p>
            <a:pPr marL="0" indent="0">
              <a:buNone/>
            </a:pPr>
            <a:r>
              <a:rPr lang="en-US" dirty="0"/>
              <a:t>      Adrenal suppression  </a:t>
            </a:r>
          </a:p>
          <a:p>
            <a:pPr marL="0" indent="0">
              <a:buNone/>
            </a:pPr>
            <a:r>
              <a:rPr lang="en-US" dirty="0"/>
              <a:t>      Osteoporosis (long term use) </a:t>
            </a:r>
          </a:p>
          <a:p>
            <a:pPr marL="0" indent="0">
              <a:buNone/>
            </a:pPr>
            <a:r>
              <a:rPr lang="en-US" dirty="0"/>
              <a:t>      Growth retardation in children and hyperglycemia </a:t>
            </a:r>
          </a:p>
        </p:txBody>
      </p:sp>
    </p:spTree>
    <p:extLst>
      <p:ext uri="{BB962C8B-B14F-4D97-AF65-F5344CB8AC3E}">
        <p14:creationId xmlns:p14="http://schemas.microsoft.com/office/powerpoint/2010/main" val="1082174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01D-8234-34D0-F37D-6D827B32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Pharmacology of Phosphodiesterase-4 (PDE-4)  Inhibitors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5CBAB-A2BC-7D86-1CA6-95218193F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Pharmacokinetics: It is well absorbed orally, It is metabolized in the liver by cytochrome P3A4 and PIA2 enzymes, it has half-life of 17-30hrs and excreted mainly by the kidneys (70%) and 30% by fecal elimination.  </a:t>
            </a:r>
          </a:p>
          <a:p>
            <a:r>
              <a:rPr lang="en-US" dirty="0"/>
              <a:t>Mechanism of Action: PDE-4 inhibitors inhibits the enzyme PDE-4, leading to increased cyclic adenosine monophosphate (cAMP) levels, which reduces inflammation in the airways. </a:t>
            </a:r>
          </a:p>
          <a:p>
            <a:r>
              <a:rPr lang="en-US" dirty="0"/>
              <a:t>Clinical Indication: COPD and psoriasis and psoriatic arthritis </a:t>
            </a:r>
          </a:p>
          <a:p>
            <a:r>
              <a:rPr lang="en-US" dirty="0"/>
              <a:t>Adverse Effects: Nausea, diarrhea, insomnia, anxiety, depression, weight loss, headache and dizziness.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7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D8E7-E616-F46E-EE27-7FF1483E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96B4-047C-E9C2-7FB6-417FC14D5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059"/>
            <a:ext cx="10515600" cy="4794904"/>
          </a:xfrm>
        </p:spPr>
        <p:txBody>
          <a:bodyPr/>
          <a:lstStyle/>
          <a:p>
            <a:r>
              <a:rPr lang="en-US" dirty="0"/>
              <a:t>Drug Interactions: Cytochrome 3A4 inducers (e.g rifampin, phenytoin) reduces PDE-4 inhibitor’s efficacy.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References</a:t>
            </a:r>
          </a:p>
          <a:p>
            <a:pPr marL="0" indent="0">
              <a:buNone/>
            </a:pPr>
            <a:r>
              <a:rPr lang="en-US" dirty="0"/>
              <a:t>     Lippincott’s </a:t>
            </a:r>
            <a:r>
              <a:rPr lang="en-US" dirty="0" err="1"/>
              <a:t>Iilustrated</a:t>
            </a:r>
            <a:r>
              <a:rPr lang="en-US" dirty="0"/>
              <a:t> Reviews by Richard </a:t>
            </a:r>
            <a:r>
              <a:rPr lang="en-US" dirty="0" err="1"/>
              <a:t>A.Harvey</a:t>
            </a:r>
            <a:r>
              <a:rPr lang="en-US" dirty="0"/>
              <a:t>&amp; Pamela </a:t>
            </a:r>
            <a:r>
              <a:rPr lang="en-US" dirty="0" err="1"/>
              <a:t>C.Champe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Principles of Pharmacology (The pathophysiological basis of drug therapy) by David E. Golan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7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46B7D-31B4-3C56-36E2-6C07B655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2H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12BA7-09BE-6C05-EA60-44C4AA510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DISU ZAINAB OYINKANSOLA  BMS/22/23/0263</a:t>
            </a:r>
          </a:p>
          <a:p>
            <a:pPr marL="0" indent="0">
              <a:buNone/>
            </a:pPr>
            <a:r>
              <a:rPr lang="en-US" dirty="0"/>
              <a:t> DOUGHA OLAH BEAUTY  BMS/22/23/0265</a:t>
            </a:r>
          </a:p>
          <a:p>
            <a:pPr marL="0" indent="0">
              <a:buNone/>
            </a:pPr>
            <a:r>
              <a:rPr lang="en-US" dirty="0"/>
              <a:t> EJIKE VICTOR IFEANYI   BMS/22/23/0270</a:t>
            </a:r>
          </a:p>
          <a:p>
            <a:pPr marL="0" indent="0">
              <a:buNone/>
            </a:pPr>
            <a:r>
              <a:rPr lang="en-US" dirty="0"/>
              <a:t> ESSIEN OLUWAPELUMI DARAMENO  BMS/22/23/0281</a:t>
            </a:r>
          </a:p>
        </p:txBody>
      </p:sp>
    </p:spTree>
    <p:extLst>
      <p:ext uri="{BB962C8B-B14F-4D97-AF65-F5344CB8AC3E}">
        <p14:creationId xmlns:p14="http://schemas.microsoft.com/office/powerpoint/2010/main" val="6459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6B32-8D7B-C2E4-A2F0-802E38C9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 of Chronic Obstructive Pulmonary Disease (COPD)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801F3-5EB7-A19F-C2F9-0D7CEB4F4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Chronic = A severe long term condition can only be managed and not treatable. </a:t>
            </a:r>
          </a:p>
          <a:p>
            <a:pPr marL="0" indent="0">
              <a:buNone/>
            </a:pPr>
            <a:r>
              <a:rPr lang="en-US" dirty="0"/>
              <a:t>Obstructive = The airways are constricted, so it is difficult expire and air gets trapped in the chest. </a:t>
            </a:r>
          </a:p>
          <a:p>
            <a:pPr marL="0" indent="0">
              <a:buNone/>
            </a:pPr>
            <a:r>
              <a:rPr lang="en-US" dirty="0"/>
              <a:t>Airway/Pulmonary = Affecting the lungs</a:t>
            </a:r>
          </a:p>
          <a:p>
            <a:pPr marL="0" indent="0">
              <a:buNone/>
            </a:pPr>
            <a:r>
              <a:rPr lang="en-US" dirty="0"/>
              <a:t>Disease = Any medical condition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COPD is a chronic irreversible obstruction of airflow that is usually progressive and characterized by cough, excess mucus production, chest tightness, breathlessness, fatigue etc..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92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0943E-27BA-19A0-CEE1-CB7515D9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Of Chronic Obstructive Airway/Pulmonary Disease (COPD)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A315-B353-A7BF-4A7F-5395912D7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1.Non-pharmacologic Management </a:t>
            </a:r>
          </a:p>
          <a:p>
            <a:pPr marL="0" indent="0">
              <a:buNone/>
            </a:pPr>
            <a:r>
              <a:rPr lang="en-US" dirty="0"/>
              <a:t>2.Pharmacologic Management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1.Non-pharmacologic Management </a:t>
            </a:r>
          </a:p>
          <a:p>
            <a:pPr marL="0" indent="0">
              <a:buNone/>
            </a:pPr>
            <a:r>
              <a:rPr lang="en-US" dirty="0"/>
              <a:t>a.Pulmonary Rehabilitation : Is a programme of exercise and   education  designed for people living with COPD. It involves; breathing techniques and positions to help when out of breath, how to manage stress, healthy eating etc. </a:t>
            </a:r>
          </a:p>
        </p:txBody>
      </p:sp>
    </p:spTree>
    <p:extLst>
      <p:ext uri="{BB962C8B-B14F-4D97-AF65-F5344CB8AC3E}">
        <p14:creationId xmlns:p14="http://schemas.microsoft.com/office/powerpoint/2010/main" val="66330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1F13B9-0335-43B0-D87C-20CC85B1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E036B-BF06-AB98-C630-0BEC49489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b. Smoking Cessation: Smoking tobacco or exposure to tobacco smoke in the environment is a major risk factor in the development of COPD and stoppage of smoking is effective to slow or stop COPD devopment. </a:t>
            </a:r>
          </a:p>
          <a:p>
            <a:pPr marL="0" indent="0">
              <a:buNone/>
            </a:pPr>
            <a:r>
              <a:rPr lang="en-US" dirty="0"/>
              <a:t>c. Immunization: Vaccines generally can reduce the risk factors of COPD exacerbations. Example; influenza a common complication that worsen or exacerbate COPD, an annual vaccination with the inactivated intramuscular influenza vaccine is recommended. </a:t>
            </a:r>
          </a:p>
          <a:p>
            <a:pPr marL="0" indent="0">
              <a:buNone/>
            </a:pPr>
            <a:r>
              <a:rPr lang="en-US" dirty="0" err="1"/>
              <a:t>d.Oxygen</a:t>
            </a:r>
            <a:r>
              <a:rPr lang="en-US" dirty="0"/>
              <a:t> Supplementation/Therapy</a:t>
            </a:r>
          </a:p>
        </p:txBody>
      </p:sp>
    </p:spTree>
    <p:extLst>
      <p:ext uri="{BB962C8B-B14F-4D97-AF65-F5344CB8AC3E}">
        <p14:creationId xmlns:p14="http://schemas.microsoft.com/office/powerpoint/2010/main" val="154542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3B9D-CA33-9252-722F-340F9310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Pharmacologic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0124D-F7F8-7F10-AB92-20995BBEE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Classification of Drugs Used for the Management of COPD </a:t>
            </a:r>
          </a:p>
          <a:p>
            <a:pPr marL="0" indent="0">
              <a:buNone/>
            </a:pPr>
            <a:r>
              <a:rPr lang="en-US" dirty="0"/>
              <a:t>1.Bronchodilators</a:t>
            </a:r>
          </a:p>
          <a:p>
            <a:pPr marL="0" indent="0">
              <a:buNone/>
            </a:pPr>
            <a:r>
              <a:rPr lang="en-US" dirty="0"/>
              <a:t> a. Beta-2 adrenergic agonist</a:t>
            </a:r>
          </a:p>
          <a:p>
            <a:pPr marL="0" indent="0">
              <a:buNone/>
            </a:pPr>
            <a:r>
              <a:rPr lang="en-US" dirty="0"/>
              <a:t>    • Short acting beta-2 adrenergic agonist e.g Albuterol, Levalbuterol etc.</a:t>
            </a:r>
          </a:p>
          <a:p>
            <a:pPr marL="0" indent="0">
              <a:buNone/>
            </a:pPr>
            <a:r>
              <a:rPr lang="en-US" dirty="0"/>
              <a:t>    • Long acting beta-2 adrenergic agonist e.g Salmeterol, Formoterol, Indacaterol, Olodaterol etc. </a:t>
            </a:r>
          </a:p>
          <a:p>
            <a:pPr marL="0" indent="0">
              <a:buNone/>
            </a:pPr>
            <a:r>
              <a:rPr lang="en-US" dirty="0"/>
              <a:t> b. Anticholinergics (Muscarinic Antagonist) </a:t>
            </a:r>
          </a:p>
          <a:p>
            <a:pPr marL="0" indent="0">
              <a:buNone/>
            </a:pPr>
            <a:r>
              <a:rPr lang="en-US" dirty="0"/>
              <a:t>    • Short acting muscarinic antagonist (SAMAs) e.g Ipratropium </a:t>
            </a:r>
          </a:p>
          <a:p>
            <a:pPr marL="0" indent="0">
              <a:buNone/>
            </a:pPr>
            <a:r>
              <a:rPr lang="en-US" dirty="0"/>
              <a:t>    • Long acting muscarinic antagonist (LAMAs) e.g  Tiotropium, </a:t>
            </a:r>
            <a:r>
              <a:rPr lang="en-US" dirty="0" err="1"/>
              <a:t>Aclidinium</a:t>
            </a:r>
            <a:r>
              <a:rPr lang="en-US" dirty="0"/>
              <a:t>, </a:t>
            </a:r>
            <a:r>
              <a:rPr lang="en-US" dirty="0" err="1"/>
              <a:t>Glycopyrolate</a:t>
            </a:r>
            <a:r>
              <a:rPr lang="en-US" dirty="0"/>
              <a:t> </a:t>
            </a:r>
            <a:r>
              <a:rPr lang="en-US" dirty="0" err="1"/>
              <a:t>ect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01626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4DCE-258A-D799-96BF-F86BB26D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Drugs used in the Management of COPD 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627BD-7950-85C4-4671-CC843BEAA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5735"/>
            <a:ext cx="10515600" cy="41412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c. </a:t>
            </a:r>
            <a:r>
              <a:rPr lang="en-US" dirty="0" err="1"/>
              <a:t>Methylxanthines</a:t>
            </a:r>
            <a:r>
              <a:rPr lang="en-US" dirty="0"/>
              <a:t> e.g Theophylline, Aminophylline </a:t>
            </a:r>
            <a:r>
              <a:rPr lang="en-US" dirty="0" err="1"/>
              <a:t>ect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Inhaled </a:t>
            </a:r>
            <a:r>
              <a:rPr lang="en-US" dirty="0" err="1"/>
              <a:t>corticosterioids</a:t>
            </a:r>
            <a:r>
              <a:rPr lang="en-US" dirty="0"/>
              <a:t> (ICS) e.g Fluticasone, Budesonide, </a:t>
            </a:r>
            <a:r>
              <a:rPr lang="en-US" dirty="0" err="1"/>
              <a:t>Beclomethasone</a:t>
            </a:r>
            <a:r>
              <a:rPr lang="en-US" dirty="0"/>
              <a:t> etc.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Phosphodiesterase-4 (PDE-4) inhibitors e.g </a:t>
            </a:r>
            <a:r>
              <a:rPr lang="en-US" dirty="0" err="1"/>
              <a:t>Roflumilast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3476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CFC16-B3D9-AD4B-5D19-AA2D804F7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Pharmacology of Bronchodilators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8BDC5-D69D-F7D8-08A6-6F6CC06EE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Pharmacokinetics: Onset of action is 5-30mins, duration of action is 4-24hrs, they are metabolized in the liver and excreted by the kidneys. </a:t>
            </a:r>
          </a:p>
          <a:p>
            <a:r>
              <a:rPr lang="en-US" dirty="0"/>
              <a:t>Mechanism of Action</a:t>
            </a:r>
          </a:p>
          <a:p>
            <a:pPr marL="0" indent="0">
              <a:buNone/>
            </a:pPr>
            <a:r>
              <a:rPr lang="en-US" dirty="0"/>
              <a:t>   Beta-2 adrenergic agonist: They stimulate B-2 adrenergic receptors in the airways smooth muscle, leading to increased cyclic adenosine monophosphate (cAMP)  levels, which promote bronchial smooth muscle relaxation and bronchodilation. </a:t>
            </a:r>
          </a:p>
          <a:p>
            <a:pPr marL="0" indent="0">
              <a:buNone/>
            </a:pPr>
            <a:r>
              <a:rPr lang="en-US" dirty="0"/>
              <a:t>   Anticholinergics (Muscarinic Antagonist): They block muscarinic (M3) receptors in the bronchial smooth muscles, preventing acetylcholine mediated bronchoconstriction. </a:t>
            </a:r>
          </a:p>
        </p:txBody>
      </p:sp>
    </p:spTree>
    <p:extLst>
      <p:ext uri="{BB962C8B-B14F-4D97-AF65-F5344CB8AC3E}">
        <p14:creationId xmlns:p14="http://schemas.microsoft.com/office/powerpoint/2010/main" val="803095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522F-FD6A-9F64-6203-CD005F93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Pharmacology of Bronchodilators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88D9A-DE46-D0F8-61D3-4C14CAB20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Methylxanthines</a:t>
            </a:r>
            <a:r>
              <a:rPr lang="en-US" dirty="0"/>
              <a:t>: They block adenosine A1 and A2 receptors, preventing adenosine-induced </a:t>
            </a:r>
            <a:r>
              <a:rPr lang="en-US" dirty="0" err="1"/>
              <a:t>brinchoconstriction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• Clinical Indication: COPD and asthma </a:t>
            </a:r>
          </a:p>
          <a:p>
            <a:pPr marL="0" indent="0">
              <a:buNone/>
            </a:pPr>
            <a:r>
              <a:rPr lang="en-US" dirty="0"/>
              <a:t>• Adverse Effects </a:t>
            </a:r>
          </a:p>
          <a:p>
            <a:pPr marL="0" indent="0">
              <a:buNone/>
            </a:pPr>
            <a:r>
              <a:rPr lang="en-US" dirty="0"/>
              <a:t>   Beta-2 agonist: Tachycardia, palpitations, tremors, hypokalemia etc. </a:t>
            </a:r>
          </a:p>
          <a:p>
            <a:pPr marL="0" indent="0">
              <a:buNone/>
            </a:pPr>
            <a:r>
              <a:rPr lang="en-US" dirty="0"/>
              <a:t>  Anticholinergics: Dry mouth, urinary retention, blurred vision </a:t>
            </a:r>
            <a:r>
              <a:rPr lang="en-US" dirty="0" err="1"/>
              <a:t>ect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Methlxanthines</a:t>
            </a:r>
            <a:r>
              <a:rPr lang="en-US" dirty="0"/>
              <a:t>: Nausea, vomiting, insomnia, seizures, arrhythmias etc.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670970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Drugs Used in the Treatment of Chronic Obstructive Airway/Pulmonary Disease (COPD)</vt:lpstr>
      <vt:lpstr>Group 2H</vt:lpstr>
      <vt:lpstr>Definition of Chronic Obstructive Pulmonary Disease (COPD) </vt:lpstr>
      <vt:lpstr>Management Of Chronic Obstructive Airway/Pulmonary Disease (COPD) </vt:lpstr>
      <vt:lpstr>PowerPoint Presentation</vt:lpstr>
      <vt:lpstr>Pharmacologic Management </vt:lpstr>
      <vt:lpstr>Classification of Drugs used in the Management of COPD  Cont. </vt:lpstr>
      <vt:lpstr>Pharmacology of Bronchodilators </vt:lpstr>
      <vt:lpstr>Pharmacology of Bronchodilators Cont. </vt:lpstr>
      <vt:lpstr>Pharmacology of Inhaled Corticosteroids (ICS)  </vt:lpstr>
      <vt:lpstr>Pharmacology of ICS Cont. </vt:lpstr>
      <vt:lpstr>Pharmacology of Phosphodiesterase-4 (PDE-4)  Inhibitors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Essien Oluwapelumi</dc:creator>
  <cp:lastModifiedBy>Essien Oluwapelumi</cp:lastModifiedBy>
  <cp:revision>10</cp:revision>
  <dcterms:created xsi:type="dcterms:W3CDTF">2025-03-22T13:42:35Z</dcterms:created>
  <dcterms:modified xsi:type="dcterms:W3CDTF">2025-03-23T11:36:17Z</dcterms:modified>
</cp:coreProperties>
</file>