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6" r:id="rId3"/>
    <p:sldId id="275" r:id="rId4"/>
    <p:sldId id="333" r:id="rId5"/>
    <p:sldId id="423" r:id="rId6"/>
    <p:sldId id="267" r:id="rId7"/>
    <p:sldId id="330" r:id="rId8"/>
    <p:sldId id="422" r:id="rId9"/>
    <p:sldId id="406" r:id="rId10"/>
    <p:sldId id="258" r:id="rId11"/>
    <p:sldId id="261" r:id="rId12"/>
    <p:sldId id="260" r:id="rId13"/>
    <p:sldId id="298" r:id="rId14"/>
    <p:sldId id="407" r:id="rId15"/>
    <p:sldId id="408" r:id="rId16"/>
    <p:sldId id="409" r:id="rId17"/>
    <p:sldId id="410" r:id="rId18"/>
    <p:sldId id="262" r:id="rId19"/>
    <p:sldId id="411" r:id="rId20"/>
    <p:sldId id="412" r:id="rId21"/>
    <p:sldId id="376" r:id="rId22"/>
    <p:sldId id="377" r:id="rId23"/>
    <p:sldId id="413" r:id="rId24"/>
    <p:sldId id="414" r:id="rId25"/>
    <p:sldId id="265" r:id="rId26"/>
    <p:sldId id="337" r:id="rId27"/>
    <p:sldId id="415" r:id="rId28"/>
    <p:sldId id="416" r:id="rId29"/>
    <p:sldId id="424" r:id="rId30"/>
    <p:sldId id="417" r:id="rId31"/>
    <p:sldId id="418" r:id="rId32"/>
    <p:sldId id="419" r:id="rId33"/>
    <p:sldId id="420" r:id="rId34"/>
    <p:sldId id="294" r:id="rId35"/>
    <p:sldId id="270" r:id="rId36"/>
    <p:sldId id="279" r:id="rId37"/>
    <p:sldId id="280" r:id="rId38"/>
    <p:sldId id="278" r:id="rId39"/>
    <p:sldId id="277" r:id="rId40"/>
    <p:sldId id="336" r:id="rId41"/>
    <p:sldId id="425" r:id="rId42"/>
    <p:sldId id="379" r:id="rId43"/>
    <p:sldId id="426" r:id="rId44"/>
    <p:sldId id="318" r:id="rId45"/>
    <p:sldId id="317" r:id="rId46"/>
    <p:sldId id="324" r:id="rId47"/>
    <p:sldId id="325" r:id="rId48"/>
    <p:sldId id="296" r:id="rId49"/>
    <p:sldId id="314" r:id="rId50"/>
    <p:sldId id="319" r:id="rId51"/>
    <p:sldId id="315" r:id="rId52"/>
    <p:sldId id="329" r:id="rId53"/>
    <p:sldId id="421" r:id="rId54"/>
    <p:sldId id="335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</a:p>
          <a:p>
            <a:r>
              <a:rPr lang="en-US" altLang="zh-CN"/>
              <a:t>Go 1.1</a:t>
            </a:r>
            <a:r>
              <a:rPr lang="zh-CN" altLang="en-US"/>
              <a:t>通过再引入逻辑处理器</a:t>
            </a:r>
            <a:r>
              <a:rPr lang="en-US" altLang="zh-CN"/>
              <a:t>P</a:t>
            </a:r>
            <a:r>
              <a:rPr lang="zh-CN" altLang="en-US"/>
              <a:t>来解决</a:t>
            </a:r>
            <a:r>
              <a:rPr lang="en-US" altLang="zh-CN"/>
              <a:t>GM</a:t>
            </a:r>
            <a:r>
              <a:rPr lang="zh-CN" altLang="en-US"/>
              <a:t>模型的问题</a:t>
            </a:r>
            <a:r>
              <a:rPr lang="en-US" altLang="zh-CN"/>
              <a:t>.</a:t>
            </a:r>
          </a:p>
          <a:p>
            <a:r>
              <a:rPr lang="en-US" altLang="zh-CN"/>
              <a:t>P</a:t>
            </a:r>
            <a:r>
              <a:rPr lang="zh-CN" altLang="en-US"/>
              <a:t>代表的是执行</a:t>
            </a:r>
            <a:r>
              <a:rPr lang="en-US" altLang="zh-CN"/>
              <a:t>Go</a:t>
            </a:r>
            <a:r>
              <a:rPr lang="zh-CN" altLang="en-US"/>
              <a:t>代码所需要的资源</a:t>
            </a:r>
            <a:r>
              <a:rPr lang="en-US" altLang="zh-CN"/>
              <a:t>. </a:t>
            </a:r>
            <a:r>
              <a:rPr lang="zh-CN" altLang="en-US"/>
              <a:t>可通过环境变量或者函数设置</a:t>
            </a:r>
            <a:r>
              <a:rPr lang="en-US" altLang="zh-CN"/>
              <a:t>. </a:t>
            </a:r>
            <a:r>
              <a:rPr lang="zh-CN" altLang="en-US"/>
              <a:t>默认</a:t>
            </a:r>
            <a:r>
              <a:rPr lang="zh-CN" altLang="en-US">
                <a:sym typeface="+mn-ea"/>
              </a:rPr>
              <a:t>为机器核数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如果想要执行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必须获得一个</a:t>
            </a:r>
            <a:r>
              <a:rPr lang="en-US" altLang="zh-CN">
                <a:sym typeface="+mn-ea"/>
              </a:rPr>
              <a:t>P. </a:t>
            </a:r>
            <a:r>
              <a:rPr lang="zh-CN" altLang="en-US">
                <a:sym typeface="+mn-ea"/>
              </a:rPr>
              <a:t>也就是说同一时刻在执行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代码的并行数可认为接近</a:t>
            </a:r>
            <a:r>
              <a:rPr lang="en-US" altLang="zh-CN">
                <a:sym typeface="+mn-ea"/>
              </a:rPr>
              <a:t>P, </a:t>
            </a:r>
            <a:r>
              <a:rPr lang="zh-CN" altLang="en-US">
                <a:sym typeface="+mn-ea"/>
              </a:rPr>
              <a:t>即默认机器核数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其实主要是包含原先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mcache, per-P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runq, </a:t>
            </a:r>
            <a:r>
              <a:rPr lang="zh-CN" altLang="en-US">
                <a:sym typeface="+mn-ea"/>
              </a:rPr>
              <a:t>还有一些缓存资源</a:t>
            </a:r>
            <a:r>
              <a:rPr lang="en-US" altLang="zh-CN">
                <a:sym typeface="+mn-ea"/>
              </a:rPr>
              <a:t>.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结合执行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大部分时间都是与本地的</a:t>
            </a:r>
            <a:r>
              <a:rPr lang="en-US" altLang="zh-CN">
                <a:sym typeface="+mn-ea"/>
              </a:rPr>
              <a:t>runq</a:t>
            </a:r>
            <a:r>
              <a:rPr lang="zh-CN" altLang="en-US">
                <a:sym typeface="+mn-ea"/>
              </a:rPr>
              <a:t>交互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大大减少锁争抢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work stealing, </a:t>
            </a:r>
            <a:r>
              <a:rPr lang="zh-CN" altLang="en-US">
                <a:sym typeface="+mn-ea"/>
              </a:rPr>
              <a:t>平衡负载</a:t>
            </a:r>
            <a:r>
              <a:rPr lang="en-US" altLang="zh-CN">
                <a:sym typeface="+mn-ea"/>
              </a:rPr>
              <a:t>. </a:t>
            </a: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阻塞在系统调用时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会有</a:t>
            </a:r>
            <a:r>
              <a:rPr lang="en-US" altLang="zh-CN">
                <a:sym typeface="+mn-ea"/>
              </a:rPr>
              <a:t>sysmon</a:t>
            </a:r>
            <a:r>
              <a:rPr lang="zh-CN" altLang="en-US">
                <a:sym typeface="+mn-ea"/>
              </a:rPr>
              <a:t>协程定时将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分离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由其他的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结合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进行调度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如果写过</a:t>
            </a:r>
            <a:r>
              <a:rPr lang="en-US" altLang="zh-CN"/>
              <a:t>JS</a:t>
            </a:r>
            <a:r>
              <a:rPr lang="zh-CN" altLang="en-US"/>
              <a:t>网络操作或者状态机模式的框架</a:t>
            </a:r>
            <a:r>
              <a:rPr lang="en-US" altLang="zh-CN"/>
              <a:t>, </a:t>
            </a:r>
            <a:r>
              <a:rPr lang="zh-CN" altLang="en-US"/>
              <a:t>是可以有比较高的网络性能</a:t>
            </a:r>
            <a:r>
              <a:rPr lang="en-US" altLang="zh-CN"/>
              <a:t>, </a:t>
            </a:r>
            <a:r>
              <a:rPr lang="zh-CN" altLang="en-US"/>
              <a:t>但是代码流是被打散的</a:t>
            </a:r>
            <a:r>
              <a:rPr lang="en-US" altLang="zh-CN"/>
              <a:t>, </a:t>
            </a:r>
            <a:r>
              <a:rPr lang="zh-CN" altLang="en-US"/>
              <a:t>理解</a:t>
            </a:r>
            <a:r>
              <a:rPr lang="en-US" altLang="zh-CN"/>
              <a:t>, </a:t>
            </a:r>
            <a:r>
              <a:rPr lang="zh-CN" altLang="en-US"/>
              <a:t>维护都会很麻烦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的用户态协程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/>
              <a:t>epoll, </a:t>
            </a:r>
            <a:r>
              <a:rPr lang="zh-CN" altLang="en-US"/>
              <a:t>非阻塞模式的</a:t>
            </a:r>
            <a:r>
              <a:rPr lang="en-US" altLang="zh-CN"/>
              <a:t>fd</a:t>
            </a:r>
            <a:r>
              <a:rPr lang="zh-CN" altLang="en-US"/>
              <a:t>操作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网络操作达到既不阻塞线程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又是同步的执行流的效果</a:t>
            </a:r>
            <a:r>
              <a:rPr lang="en-US" altLang="zh-CN">
                <a:sym typeface="+mn-ea"/>
              </a:rPr>
              <a:t>.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所有网络操作都由一个</a:t>
            </a:r>
            <a:r>
              <a:rPr lang="en-US" altLang="zh-CN"/>
              <a:t>epoll</a:t>
            </a:r>
            <a:r>
              <a:rPr lang="zh-CN" altLang="en-US"/>
              <a:t>代理</a:t>
            </a:r>
            <a:r>
              <a:rPr lang="en-US" altLang="zh-CN"/>
              <a:t>. </a:t>
            </a:r>
            <a:r>
              <a:rPr lang="zh-CN" altLang="en-US"/>
              <a:t>所有网络</a:t>
            </a:r>
            <a:r>
              <a:rPr lang="en-US" altLang="zh-CN"/>
              <a:t>fd</a:t>
            </a:r>
            <a:r>
              <a:rPr lang="zh-CN" altLang="en-US"/>
              <a:t>都是非阻塞的</a:t>
            </a:r>
            <a:r>
              <a:rPr lang="en-US" altLang="zh-CN"/>
              <a:t>.</a:t>
            </a:r>
          </a:p>
          <a:p>
            <a:r>
              <a:rPr lang="en-US" altLang="zh-CN"/>
              <a:t>2. </a:t>
            </a:r>
            <a:r>
              <a:rPr lang="zh-CN" altLang="en-US"/>
              <a:t>当一个协程要执行网络操作</a:t>
            </a:r>
            <a:r>
              <a:rPr lang="en-US" altLang="zh-CN"/>
              <a:t>, </a:t>
            </a:r>
            <a:r>
              <a:rPr lang="zh-CN" altLang="en-US"/>
              <a:t>操作没有</a:t>
            </a:r>
            <a:r>
              <a:rPr lang="en-US" altLang="zh-CN"/>
              <a:t>ready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系统调用会直接返回</a:t>
            </a:r>
            <a:r>
              <a:rPr lang="en-US" altLang="zh-CN"/>
              <a:t>EAGAIN</a:t>
            </a:r>
            <a:r>
              <a:rPr lang="zh-CN" altLang="en-US"/>
              <a:t>错误码</a:t>
            </a:r>
            <a:r>
              <a:rPr lang="en-US" altLang="zh-CN"/>
              <a:t>, runtime</a:t>
            </a:r>
            <a:r>
              <a:rPr lang="zh-CN" altLang="en-US"/>
              <a:t>将该协程置为等待状态</a:t>
            </a:r>
            <a:r>
              <a:rPr lang="en-US" altLang="zh-CN"/>
              <a:t>. epoll</a:t>
            </a:r>
            <a:r>
              <a:rPr lang="zh-CN" altLang="en-US"/>
              <a:t>里的一个节点</a:t>
            </a:r>
            <a:r>
              <a:rPr lang="en-US" altLang="zh-CN"/>
              <a:t>, </a:t>
            </a:r>
            <a:r>
              <a:rPr lang="zh-CN" altLang="en-US"/>
              <a:t>拥有间接指向该</a:t>
            </a:r>
            <a:r>
              <a:rPr lang="en-US" altLang="zh-CN"/>
              <a:t>fd</a:t>
            </a:r>
            <a:r>
              <a:rPr lang="zh-CN" altLang="en-US"/>
              <a:t>的指针</a:t>
            </a:r>
            <a:r>
              <a:rPr lang="en-US" altLang="zh-CN"/>
              <a:t>. </a:t>
            </a:r>
            <a:r>
              <a:rPr lang="zh-CN" altLang="en-US"/>
              <a:t>线程去执行其他的</a:t>
            </a:r>
            <a:r>
              <a:rPr lang="en-US" altLang="zh-CN"/>
              <a:t>G</a:t>
            </a:r>
          </a:p>
          <a:p>
            <a:r>
              <a:rPr lang="en-US" altLang="zh-CN"/>
              <a:t>3. </a:t>
            </a:r>
            <a:r>
              <a:rPr lang="zh-CN" altLang="en-US"/>
              <a:t>在不用的时机</a:t>
            </a:r>
            <a:r>
              <a:rPr lang="en-US" altLang="zh-CN"/>
              <a:t>, </a:t>
            </a:r>
            <a:r>
              <a:rPr lang="zh-CN" altLang="en-US"/>
              <a:t>会</a:t>
            </a:r>
            <a:r>
              <a:rPr lang="zh-CN" altLang="en-US">
                <a:sym typeface="+mn-ea"/>
              </a:rPr>
              <a:t>epollwait获取</a:t>
            </a:r>
            <a:r>
              <a:rPr lang="en-US" altLang="zh-CN">
                <a:sym typeface="+mn-ea"/>
              </a:rPr>
              <a:t>ready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event, </a:t>
            </a:r>
            <a:r>
              <a:rPr lang="zh-CN" altLang="en-US">
                <a:sym typeface="+mn-ea"/>
              </a:rPr>
              <a:t>通过其中的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指针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可获取阻塞在其上的协程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将其置为待运行状态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添加到</a:t>
            </a:r>
            <a:r>
              <a:rPr lang="en-US" altLang="zh-CN">
                <a:sym typeface="+mn-ea"/>
              </a:rPr>
              <a:t>runq</a:t>
            </a:r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调度运行到该</a:t>
            </a:r>
            <a:r>
              <a:rPr lang="en-US" altLang="zh-CN">
                <a:sym typeface="+mn-ea"/>
              </a:rPr>
              <a:t>g, </a:t>
            </a:r>
            <a:r>
              <a:rPr lang="zh-CN" altLang="en-US">
                <a:sym typeface="+mn-ea"/>
              </a:rPr>
              <a:t>恢复其上下文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可从上次其阻塞的地方返回重新运行</a:t>
            </a:r>
            <a:r>
              <a:rPr lang="en-US" altLang="zh-CN">
                <a:sym typeface="+mn-ea"/>
              </a:rPr>
              <a:t>.</a:t>
            </a: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达到网络操作达到既不阻塞线程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又是同步的执行流的效果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</a:p>
          <a:p>
            <a:r>
              <a:rPr lang="zh-CN" altLang="en-US"/>
              <a:t>https://github.com/golang/proposal/blob/master/design/24543-non-cooperative-preemption.md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</a:p>
          <a:p>
            <a:r>
              <a:rPr lang="en-US" altLang="zh-CN"/>
              <a:t>1. </a:t>
            </a:r>
            <a:r>
              <a:rPr lang="zh-CN" altLang="en-US"/>
              <a:t>解决疑难杂症</a:t>
            </a:r>
          </a:p>
          <a:p>
            <a:r>
              <a:rPr lang="en-US" altLang="zh-CN"/>
              <a:t>2. </a:t>
            </a:r>
            <a:r>
              <a:rPr lang="zh-CN" altLang="en-US"/>
              <a:t>一个优秀的工程师必然有对底层的好奇心</a:t>
            </a:r>
            <a:r>
              <a:rPr lang="en-US" altLang="zh-CN"/>
              <a:t>, </a:t>
            </a:r>
            <a:r>
              <a:rPr lang="zh-CN" altLang="en-US"/>
              <a:t>喜欢去挖掘</a:t>
            </a:r>
            <a:r>
              <a:rPr lang="en-US" altLang="zh-CN"/>
              <a:t>, </a:t>
            </a:r>
            <a:r>
              <a:rPr lang="zh-CN" altLang="en-US"/>
              <a:t>去钻研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rPr lang="zh-CN" altLang="en-US"/>
              <a:t>运行时到底是什么</a:t>
            </a:r>
            <a:r>
              <a:rPr lang="en-US" altLang="zh-CN"/>
              <a:t>?</a:t>
            </a:r>
          </a:p>
          <a:p>
            <a:r>
              <a:rPr lang="zh-CN" altLang="en-US"/>
              <a:t>调度是怎样的</a:t>
            </a:r>
            <a:r>
              <a:rPr lang="en-US" altLang="zh-CN"/>
              <a:t>?</a:t>
            </a:r>
          </a:p>
          <a:p>
            <a:r>
              <a:rPr lang="zh-CN" altLang="en-US"/>
              <a:t>调度为什么轻量</a:t>
            </a:r>
            <a:r>
              <a:rPr lang="en-US" altLang="zh-CN"/>
              <a:t>?</a:t>
            </a:r>
          </a:p>
          <a:p>
            <a:r>
              <a:rPr lang="zh-CN" altLang="en-US"/>
              <a:t>内存是怎样的</a:t>
            </a:r>
            <a:r>
              <a:rPr lang="en-US" altLang="zh-CN"/>
              <a:t>? GC</a:t>
            </a:r>
            <a:r>
              <a:rPr lang="zh-CN" altLang="en-US"/>
              <a:t>怎么运行的</a:t>
            </a:r>
            <a:r>
              <a:rPr lang="en-US" altLang="zh-CN"/>
              <a:t>? </a:t>
            </a:r>
            <a:r>
              <a:rPr lang="zh-CN" altLang="en-US"/>
              <a:t>会暂停我们的应用很久吗</a:t>
            </a:r>
            <a:r>
              <a:rPr lang="en-US" altLang="zh-CN"/>
              <a:t>?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不要将太久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https://tracymacding.gitbooks.io/implementation-of-golang/content/memory/memory_alloc_alg.html</a:t>
            </a:r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7A47DF2C-D4DE-415E-B4D1-A3F98D57BDE4}" type="slidenum">
              <a:rPr lang="zh-CN" altLang="en-US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https://en.wikipedia.org/wiki/Garbage_collection_(computer_science)</a:t>
            </a:r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B369B37-16AD-4BD0-A1A8-4981EF76C3F9}" type="slidenum">
              <a:rPr lang="zh-CN" altLang="en-US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err="1"/>
              <a:t>理解GC</a:t>
            </a:r>
            <a:r>
              <a:rPr lang="en-US" altLang="zh-CN" dirty="0"/>
              <a:t>(</a:t>
            </a:r>
            <a:r>
              <a:rPr lang="en-US" altLang="zh-CN" dirty="0" err="1"/>
              <a:t>垃圾回收算法和原理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https://liuzhengyang.github.io/2017/04/01/understandinggarbagecollect/</a:t>
            </a:r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FDABC73-3EA6-4D1F-ABE2-C65A2A12069F}" type="slidenum">
              <a:rPr lang="zh-CN" altLang="en-US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99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复盘 GC 算法的发展历程及现状</a:t>
            </a:r>
          </a:p>
          <a:p>
            <a:r>
              <a:rPr lang="en-US" altLang="zh-CN"/>
              <a:t>https://www.infoq.cn/article/development-history-and-current-situation-of-gc-algorithm</a:t>
            </a:r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FC796D47-8F2C-4214-BC50-43DE1B71BC1B}" type="slidenum">
              <a:rPr lang="zh-CN" altLang="en-US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440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Go语言的实时GC——理论与实践</a:t>
            </a:r>
          </a:p>
          <a:p>
            <a:r>
              <a:rPr lang="en-US" altLang="zh-CN"/>
              <a:t>https://segmentfault.com/a/1190000010753702#articleHeader2</a:t>
            </a:r>
          </a:p>
          <a:p>
            <a:r>
              <a:rPr lang="en-US" altLang="zh-CN">
                <a:sym typeface="Arial" pitchFamily="34" charset="0"/>
              </a:rPr>
              <a:t>twitter golang</a:t>
            </a:r>
            <a:r>
              <a:rPr lang="zh-CN" altLang="en-US">
                <a:sym typeface="Arial" pitchFamily="34" charset="0"/>
              </a:rPr>
              <a:t>服务的不同版本</a:t>
            </a:r>
            <a:r>
              <a:rPr lang="en-US" altLang="zh-CN">
                <a:sym typeface="Arial" pitchFamily="34" charset="0"/>
              </a:rPr>
              <a:t>golang gc</a:t>
            </a:r>
            <a:r>
              <a:rPr lang="zh-CN" altLang="en-US">
                <a:sym typeface="Arial" pitchFamily="34" charset="0"/>
              </a:rPr>
              <a:t>时间对比</a:t>
            </a:r>
            <a:endParaRPr lang="zh-CN" altLang="en-US"/>
          </a:p>
          <a:p>
            <a:r>
              <a:rPr lang="en-US" altLang="zh-CN">
                <a:sym typeface="Arial" pitchFamily="34" charset="0"/>
              </a:rPr>
              <a:t>https://twitter.com/brianhatfield/status/634166123605331968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40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E4B0F2B1-E8B9-4094-9ED5-24FE8FD1A9F4}" type="slidenum">
              <a:rPr lang="zh-CN" altLang="en-US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1</a:t>
            </a:r>
            <a:r>
              <a:rPr lang="zh-CN" altLang="en-US"/>
              <a:t>分钟</a:t>
            </a:r>
          </a:p>
          <a:p>
            <a:pPr lvl="0"/>
            <a:r>
              <a:rPr lang="zh-CN" altLang="en-US"/>
              <a:t>通过本次分享希望能够对</a:t>
            </a:r>
            <a:r>
              <a:rPr lang="en-US" altLang="zh-CN"/>
              <a:t>Runtime</a:t>
            </a:r>
            <a:r>
              <a:rPr lang="zh-CN" altLang="en-US"/>
              <a:t>有一个大概的了解</a:t>
            </a:r>
            <a:r>
              <a:rPr lang="en-US" altLang="zh-CN"/>
              <a:t>, </a:t>
            </a:r>
            <a:r>
              <a:rPr lang="zh-CN" altLang="en-US"/>
              <a:t>解决一些对</a:t>
            </a:r>
            <a:r>
              <a:rPr lang="en-US" altLang="zh-CN"/>
              <a:t>Go</a:t>
            </a:r>
            <a:r>
              <a:rPr lang="zh-CN" altLang="en-US"/>
              <a:t>底层的疑惑</a:t>
            </a:r>
            <a:r>
              <a:rPr lang="en-US" altLang="zh-CN"/>
              <a:t>.</a:t>
            </a:r>
          </a:p>
          <a:p>
            <a:pPr lvl="0"/>
            <a:r>
              <a:rPr lang="zh-CN" altLang="en-US"/>
              <a:t>本次分享基于最新的</a:t>
            </a:r>
            <a:r>
              <a:rPr lang="en-US" altLang="zh-CN"/>
              <a:t>Go1.12 linux64</a:t>
            </a:r>
            <a:r>
              <a:rPr lang="zh-CN" altLang="en-US"/>
              <a:t>位版本</a:t>
            </a:r>
            <a:r>
              <a:rPr lang="en-US" altLang="zh-CN"/>
              <a:t>. PPT</a:t>
            </a:r>
            <a:r>
              <a:rPr lang="zh-CN" altLang="en-US"/>
              <a:t>只限于表达主要流程</a:t>
            </a:r>
            <a:r>
              <a:rPr lang="en-US" altLang="zh-CN"/>
              <a:t>, </a:t>
            </a:r>
            <a:r>
              <a:rPr lang="zh-CN" altLang="en-US"/>
              <a:t>且时间有限</a:t>
            </a:r>
            <a:r>
              <a:rPr lang="en-US" altLang="zh-CN"/>
              <a:t>, </a:t>
            </a:r>
            <a:r>
              <a:rPr lang="zh-CN" altLang="en-US"/>
              <a:t>很多没有涉及</a:t>
            </a:r>
            <a:r>
              <a:rPr lang="en-US" altLang="zh-CN"/>
              <a:t>, </a:t>
            </a:r>
            <a:r>
              <a:rPr lang="zh-CN" altLang="en-US"/>
              <a:t>我还会提供一个比较完整的</a:t>
            </a:r>
            <a:r>
              <a:rPr lang="en-US" altLang="zh-CN"/>
              <a:t>PPT, </a:t>
            </a:r>
            <a:r>
              <a:rPr lang="zh-CN" altLang="en-US"/>
              <a:t>有</a:t>
            </a:r>
            <a:r>
              <a:rPr lang="en-US" altLang="zh-CN"/>
              <a:t>60</a:t>
            </a:r>
            <a:r>
              <a:rPr lang="zh-CN" altLang="en-US"/>
              <a:t>多页</a:t>
            </a:r>
            <a:r>
              <a:rPr lang="en-US" altLang="zh-CN"/>
              <a:t>. </a:t>
            </a:r>
            <a:r>
              <a:rPr lang="zh-CN" altLang="en-US"/>
              <a:t>分享和</a:t>
            </a:r>
            <a:r>
              <a:rPr lang="en-US" altLang="zh-CN"/>
              <a:t>PPT</a:t>
            </a:r>
            <a:r>
              <a:rPr lang="zh-CN" altLang="en-US"/>
              <a:t>有错误的话</a:t>
            </a:r>
            <a:r>
              <a:rPr lang="en-US" altLang="zh-CN"/>
              <a:t>, </a:t>
            </a:r>
            <a:r>
              <a:rPr lang="zh-CN" altLang="en-US"/>
              <a:t>欢迎指出</a:t>
            </a:r>
            <a:r>
              <a:rPr lang="en-US" altLang="zh-CN"/>
              <a:t>.  </a:t>
            </a:r>
            <a:r>
              <a:rPr lang="zh-CN" altLang="en-US"/>
              <a:t>欢迎与我线下或微信讨论</a:t>
            </a:r>
            <a:r>
              <a:rPr lang="en-US" altLang="zh-CN"/>
              <a:t>. </a:t>
            </a:r>
            <a:r>
              <a:rPr lang="zh-CN" altLang="en-US"/>
              <a:t>微信是我名字的拼音</a:t>
            </a:r>
            <a:r>
              <a:rPr lang="en-US" altLang="zh-CN"/>
              <a:t>.</a:t>
            </a:r>
          </a:p>
          <a:p>
            <a:pPr lvl="0"/>
            <a:r>
              <a:rPr lang="zh-CN" altLang="en-US"/>
              <a:t>下面我们进入正题</a:t>
            </a:r>
            <a:r>
              <a:rPr lang="en-US" altLang="zh-CN"/>
              <a:t>.</a:t>
            </a: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gc</a:t>
            </a:r>
            <a:r>
              <a:rPr lang="zh-CN" altLang="en-US"/>
              <a:t>发展可阅读</a:t>
            </a:r>
          </a:p>
          <a:p>
            <a:r>
              <a:rPr lang="zh-CN" altLang="en-US"/>
              <a:t>http://km.oa.com/group/19253/articles/show/375609</a:t>
            </a:r>
          </a:p>
          <a:p>
            <a:endParaRPr lang="zh-CN" altLang="en-US"/>
          </a:p>
          <a:p>
            <a:r>
              <a:rPr lang="zh-CN" altLang="en-US"/>
              <a:t>Dijkstra</a:t>
            </a:r>
          </a:p>
          <a:p>
            <a:r>
              <a:rPr lang="zh-CN" altLang="en-US"/>
              <a:t>On-the-fly Garbage Collection：An Exercise in Cooperation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简单的说讲</a:t>
            </a:r>
            <a:r>
              <a:rPr lang="en-US" altLang="zh-CN"/>
              <a:t>, </a:t>
            </a:r>
            <a:r>
              <a:rPr lang="zh-CN" altLang="en-US"/>
              <a:t>需要找到该指针指向的对象的起始位置及大小</a:t>
            </a:r>
            <a:r>
              <a:rPr lang="en-US" altLang="zh-CN"/>
              <a:t>, </a:t>
            </a:r>
            <a:r>
              <a:rPr lang="zh-CN" altLang="en-US"/>
              <a:t>以及每</a:t>
            </a:r>
            <a:r>
              <a:rPr lang="en-US" altLang="zh-CN"/>
              <a:t>8</a:t>
            </a:r>
            <a:r>
              <a:rPr lang="zh-CN" altLang="en-US"/>
              <a:t>个字节对应的是不是指针</a:t>
            </a:r>
            <a:r>
              <a:rPr lang="en-US" altLang="zh-CN"/>
              <a:t>. </a:t>
            </a:r>
            <a:r>
              <a:rPr lang="zh-CN" altLang="en-US"/>
              <a:t>这样就可以进行扫描了</a:t>
            </a:r>
            <a:r>
              <a:rPr lang="en-US" altLang="zh-CN"/>
              <a:t>.</a:t>
            </a:r>
          </a:p>
          <a:p>
            <a:r>
              <a:rPr lang="zh-CN" altLang="en-US"/>
              <a:t>通过指针的值</a:t>
            </a:r>
            <a:r>
              <a:rPr lang="en-US" altLang="zh-CN"/>
              <a:t>, </a:t>
            </a:r>
            <a:r>
              <a:rPr lang="zh-CN" altLang="en-US"/>
              <a:t>找到所属的</a:t>
            </a:r>
            <a:r>
              <a:rPr lang="en-US" altLang="zh-CN"/>
              <a:t>heapArena</a:t>
            </a:r>
            <a:r>
              <a:rPr lang="zh-CN" altLang="en-US"/>
              <a:t>结构</a:t>
            </a:r>
            <a:r>
              <a:rPr lang="en-US" altLang="zh-CN"/>
              <a:t>, </a:t>
            </a:r>
            <a:r>
              <a:rPr lang="zh-CN" altLang="en-US"/>
              <a:t>也能知道</a:t>
            </a:r>
            <a:r>
              <a:rPr lang="en-US" altLang="zh-CN"/>
              <a:t>p</a:t>
            </a:r>
            <a:r>
              <a:rPr lang="zh-CN" altLang="en-US"/>
              <a:t>在这个</a:t>
            </a:r>
            <a:r>
              <a:rPr lang="en-US" altLang="zh-CN"/>
              <a:t>heapArena</a:t>
            </a:r>
            <a:r>
              <a:rPr lang="zh-CN" altLang="en-US"/>
              <a:t>的第几页</a:t>
            </a:r>
            <a:r>
              <a:rPr lang="en-US" altLang="zh-CN"/>
              <a:t>, </a:t>
            </a:r>
            <a:r>
              <a:rPr lang="zh-CN" altLang="en-US"/>
              <a:t>那么</a:t>
            </a:r>
            <a:r>
              <a:rPr lang="en-US" altLang="zh-CN"/>
              <a:t>spans</a:t>
            </a:r>
            <a:r>
              <a:rPr lang="zh-CN" altLang="en-US"/>
              <a:t>数组</a:t>
            </a:r>
            <a:r>
              <a:rPr lang="en-US" altLang="zh-CN"/>
              <a:t>, </a:t>
            </a:r>
            <a:r>
              <a:rPr lang="zh-CN" altLang="en-US"/>
              <a:t>就能找到其所属的</a:t>
            </a:r>
            <a:r>
              <a:rPr lang="en-US" altLang="zh-CN"/>
              <a:t>span</a:t>
            </a:r>
            <a:r>
              <a:rPr lang="zh-CN" altLang="en-US"/>
              <a:t>结构体</a:t>
            </a:r>
            <a:r>
              <a:rPr lang="en-US" altLang="zh-CN"/>
              <a:t>, </a:t>
            </a:r>
            <a:r>
              <a:rPr lang="zh-CN" altLang="en-US"/>
              <a:t>就能知道对象起始位置</a:t>
            </a:r>
            <a:r>
              <a:rPr lang="en-US" altLang="zh-CN"/>
              <a:t>, </a:t>
            </a:r>
            <a:r>
              <a:rPr lang="zh-CN" altLang="en-US"/>
              <a:t>大小了</a:t>
            </a:r>
            <a:r>
              <a:rPr lang="en-US" altLang="zh-CN"/>
              <a:t>.</a:t>
            </a:r>
          </a:p>
          <a:p>
            <a:r>
              <a:rPr lang="zh-CN" altLang="en-US"/>
              <a:t>再通过</a:t>
            </a:r>
            <a:r>
              <a:rPr lang="en-US" altLang="zh-CN"/>
              <a:t>bitmap</a:t>
            </a:r>
            <a:r>
              <a:rPr lang="zh-CN" altLang="en-US"/>
              <a:t>结构可知道每</a:t>
            </a:r>
            <a:r>
              <a:rPr lang="en-US" altLang="zh-CN"/>
              <a:t>8</a:t>
            </a:r>
            <a:r>
              <a:rPr lang="zh-CN" altLang="en-US"/>
              <a:t>个字节是指针还是数据</a:t>
            </a:r>
            <a:r>
              <a:rPr lang="en-US" altLang="zh-CN"/>
              <a:t>.</a:t>
            </a:r>
          </a:p>
          <a:p>
            <a:r>
              <a:rPr lang="zh-CN" altLang="en-US"/>
              <a:t>通过这些信息</a:t>
            </a:r>
            <a:r>
              <a:rPr lang="en-US" altLang="zh-CN"/>
              <a:t>, </a:t>
            </a:r>
            <a:r>
              <a:rPr lang="zh-CN" altLang="en-US"/>
              <a:t>就可以完成对对象的扫描过程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runtime: decentralize concurrent sweep termination</a:t>
            </a:r>
          </a:p>
          <a:p>
            <a:r>
              <a:rPr lang="zh-CN" altLang="en-US"/>
              <a:t>https://go-review.googlesource.com/c/go/+/16391/8</a:t>
            </a:r>
          </a:p>
          <a:p>
            <a:endParaRPr lang="zh-CN" altLang="en-US"/>
          </a:p>
          <a:p>
            <a:r>
              <a:rPr lang="zh-CN" altLang="en-US"/>
              <a:t>runtime: shrink stacks during concurrent mark</a:t>
            </a:r>
          </a:p>
          <a:p>
            <a:r>
              <a:t>https://go-review.googlesource.com/c/go/+/20044/</a:t>
            </a:r>
          </a:p>
          <a:p>
            <a:r>
              <a:rPr lang="en-US"/>
              <a:t>10</a:t>
            </a:r>
            <a:r>
              <a:rPr lang="zh-CN" altLang="en-US"/>
              <a:t>万协程时的</a:t>
            </a:r>
            <a:r>
              <a:rPr lang="en-US" altLang="zh-CN"/>
              <a:t>stw</a:t>
            </a:r>
            <a:r>
              <a:rPr lang="zh-CN" altLang="en-US"/>
              <a:t>由</a:t>
            </a:r>
            <a:r>
              <a:rPr lang="en-US" altLang="zh-CN"/>
              <a:t>50ms, </a:t>
            </a:r>
            <a:r>
              <a:rPr lang="zh-CN" altLang="en-US"/>
              <a:t>降低到</a:t>
            </a:r>
            <a:r>
              <a:rPr lang="en-US" altLang="zh-CN"/>
              <a:t>20ms</a:t>
            </a:r>
            <a:r>
              <a:rPr lang="zh-CN" altLang="en-US"/>
              <a:t>左右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t>runtime: disable stack rescanning by default Austin Clements 2016/10/23 23:07</a:t>
            </a:r>
          </a:p>
          <a:p>
            <a:r>
              <a:t>https://github.com/golang/go/commit/bd640c882a8dcb88a0497770f881bce48ab83102</a:t>
            </a:r>
          </a:p>
          <a:p>
            <a:endParaRPr/>
          </a:p>
          <a:p>
            <a:r>
              <a:t>runtime: eliminate stack rescanning </a:t>
            </a:r>
            <a:r>
              <a:rPr lang="zh-CN"/>
              <a:t>跟进</a:t>
            </a:r>
          </a:p>
          <a:p>
            <a:r>
              <a:t>https://github.com/golang/go/issues/17503</a:t>
            </a:r>
          </a:p>
          <a:p>
            <a:endParaRPr/>
          </a:p>
          <a:p>
            <a:r>
              <a:rPr lang="zh-CN" altLang="en-US"/>
              <a:t>还未</a:t>
            </a:r>
            <a:r>
              <a:rPr lang="en-US" altLang="zh-CN"/>
              <a:t>sweep</a:t>
            </a:r>
            <a:r>
              <a:rPr lang="zh-CN" altLang="en-US"/>
              <a:t>的</a:t>
            </a:r>
            <a:r>
              <a:rPr lang="en-US" altLang="zh-CN"/>
              <a:t>span</a:t>
            </a:r>
            <a:r>
              <a:rPr lang="zh-CN" altLang="en-US"/>
              <a:t>和已清扫完的</a:t>
            </a:r>
            <a:r>
              <a:rPr lang="en-US" altLang="zh-CN"/>
              <a:t>span</a:t>
            </a:r>
            <a:r>
              <a:rPr lang="zh-CN" altLang="en-US"/>
              <a:t>通过</a:t>
            </a:r>
            <a:r>
              <a:rPr lang="en-US" altLang="zh-CN"/>
              <a:t>sweepgen</a:t>
            </a:r>
            <a:r>
              <a:rPr lang="zh-CN" altLang="en-US"/>
              <a:t>进行分离了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辅助标记计算assistWorkPerByte</a:t>
            </a:r>
          </a:p>
          <a:p>
            <a:r>
              <a:rPr lang="zh-CN" altLang="en-US"/>
              <a:t>gcControllerState</a:t>
            </a:r>
            <a:r>
              <a:rPr lang="en-US" altLang="zh-CN"/>
              <a:t>.revise</a:t>
            </a:r>
          </a:p>
          <a:p>
            <a:endParaRPr lang="en-US" altLang="zh-CN"/>
          </a:p>
          <a:p>
            <a:r>
              <a:rPr lang="en-US" altLang="zh-CN"/>
              <a:t>trigger triggerRatio</a:t>
            </a:r>
            <a:r>
              <a:rPr lang="zh-CN" altLang="en-US"/>
              <a:t>计算</a:t>
            </a:r>
          </a:p>
          <a:p>
            <a:r>
              <a:rPr lang="zh-CN" altLang="en-US"/>
              <a:t>gcController.endCycle()</a:t>
            </a:r>
          </a:p>
          <a:p>
            <a:endParaRPr lang="zh-CN" altLang="en-US"/>
          </a:p>
          <a:p>
            <a:r>
              <a:rPr lang="en-US" altLang="zh-CN"/>
              <a:t>sweep</a:t>
            </a:r>
            <a:r>
              <a:rPr lang="zh-CN" altLang="en-US"/>
              <a:t>比例sweepPagesPerByte计算</a:t>
            </a:r>
          </a:p>
          <a:p>
            <a:r>
              <a:rPr lang="en-US" altLang="zh-CN"/>
              <a:t>gcSetTriggerRatio</a:t>
            </a:r>
          </a:p>
          <a:p>
            <a:endParaRPr lang="zh-CN" altLang="en-US"/>
          </a:p>
          <a:p>
            <a:r>
              <a:rPr lang="en-US" altLang="zh-CN"/>
              <a:t>export GODEBUG=gcpacertrace=1,gctrace=1 </a:t>
            </a:r>
            <a:r>
              <a:rPr lang="zh-CN" altLang="en-US"/>
              <a:t>可查看</a:t>
            </a:r>
            <a:r>
              <a:rPr lang="en-US" altLang="zh-CN"/>
              <a:t>gcpacer</a:t>
            </a:r>
            <a:r>
              <a:rPr lang="zh-CN" altLang="en-US"/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</a:p>
          <a:p>
            <a:endParaRPr lang="zh-CN" altLang="en-US"/>
          </a:p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</a:p>
          <a:p>
            <a:r>
              <a:rPr lang="zh-CN" altLang="en-US"/>
              <a:t>https://github.com/golang/proposal/blob/master/design/24543-non-cooperative-preemption.md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godoc</a:t>
            </a:r>
            <a:r>
              <a:rPr lang="zh-CN" altLang="en-US"/>
              <a:t>开一个</a:t>
            </a:r>
            <a:r>
              <a:rPr lang="en-US" altLang="zh-CN"/>
              <a:t>go</a:t>
            </a:r>
            <a:r>
              <a:rPr lang="zh-CN" altLang="en-US"/>
              <a:t>进程</a:t>
            </a:r>
            <a:r>
              <a:rPr lang="en-US" altLang="zh-CN"/>
              <a:t>, </a:t>
            </a:r>
            <a:r>
              <a:rPr lang="zh-CN" altLang="en-US"/>
              <a:t>用</a:t>
            </a:r>
            <a:r>
              <a:rPr lang="en-US" altLang="zh-CN"/>
              <a:t>ab</a:t>
            </a:r>
            <a:r>
              <a:rPr lang="zh-CN" altLang="en-US"/>
              <a:t>压测</a:t>
            </a:r>
            <a:r>
              <a:rPr lang="en-US" altLang="zh-CN"/>
              <a:t>.</a:t>
            </a:r>
          </a:p>
          <a:p>
            <a:pPr lvl="0"/>
            <a:endParaRPr lang="en-US" altLang="zh-CN"/>
          </a:p>
          <a:p>
            <a:pPr lvl="0"/>
            <a:r>
              <a:rPr lang="en-US" altLang="zh-CN"/>
              <a:t>gomaxprocs</a:t>
            </a:r>
            <a:r>
              <a:rPr lang="zh-CN" altLang="en-US"/>
              <a:t>为环境变量设置的</a:t>
            </a:r>
            <a:r>
              <a:rPr lang="en-US" altLang="zh-CN"/>
              <a:t>8. </a:t>
            </a:r>
            <a:r>
              <a:rPr lang="zh-CN" altLang="en-US"/>
              <a:t>线程数大于</a:t>
            </a:r>
            <a:r>
              <a:rPr lang="en-US" altLang="zh-CN"/>
              <a:t>gomaxprocs. </a:t>
            </a:r>
            <a:r>
              <a:rPr lang="zh-CN" altLang="en-US"/>
              <a:t>虽然开的同时请求数很多为</a:t>
            </a:r>
            <a:r>
              <a:rPr lang="en-US" altLang="zh-CN"/>
              <a:t>1000, </a:t>
            </a:r>
            <a:r>
              <a:rPr lang="zh-CN" altLang="en-US"/>
              <a:t>但是线程数一直也不多</a:t>
            </a:r>
            <a:r>
              <a:rPr lang="en-US" altLang="zh-CN"/>
              <a:t>. runqueue</a:t>
            </a:r>
            <a:r>
              <a:rPr lang="zh-CN" altLang="en-US"/>
              <a:t>为全局队列中待运行</a:t>
            </a:r>
            <a:r>
              <a:rPr lang="en-US" altLang="zh-CN"/>
              <a:t>G</a:t>
            </a:r>
            <a:r>
              <a:rPr lang="zh-CN" altLang="en-US"/>
              <a:t>的数量</a:t>
            </a:r>
            <a:r>
              <a:rPr lang="en-US" altLang="zh-CN"/>
              <a:t>, </a:t>
            </a:r>
            <a:r>
              <a:rPr lang="zh-CN" altLang="en-US"/>
              <a:t>后面分别是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P</a:t>
            </a:r>
            <a:r>
              <a:rPr lang="zh-CN" altLang="en-US"/>
              <a:t>中待运行的协程数</a:t>
            </a:r>
            <a:r>
              <a:rPr lang="en-US" altLang="zh-CN"/>
              <a:t>.</a:t>
            </a:r>
          </a:p>
          <a:p>
            <a:pPr lvl="0"/>
            <a:r>
              <a:rPr lang="zh-CN" altLang="en-US"/>
              <a:t>而且通过截图我们可以出来</a:t>
            </a:r>
            <a:r>
              <a:rPr lang="en-US" altLang="zh-CN"/>
              <a:t>, </a:t>
            </a:r>
            <a:r>
              <a:rPr lang="zh-CN" altLang="en-US"/>
              <a:t>任务是没有积累</a:t>
            </a:r>
            <a:r>
              <a:rPr lang="en-US" altLang="zh-CN"/>
              <a:t>. </a:t>
            </a:r>
            <a:r>
              <a:rPr lang="zh-CN" altLang="en-US"/>
              <a:t>虽然有的时候会不均衡</a:t>
            </a:r>
            <a:r>
              <a:rPr lang="en-US" altLang="zh-CN"/>
              <a:t>, </a:t>
            </a:r>
            <a:r>
              <a:rPr lang="zh-CN" altLang="en-US"/>
              <a:t>但是后面很快就均衡了</a:t>
            </a:r>
            <a:r>
              <a:rPr lang="en-US" altLang="zh-CN"/>
              <a:t>. </a:t>
            </a:r>
          </a:p>
          <a:p>
            <a:pPr lvl="0"/>
            <a:r>
              <a:rPr lang="zh-CN" altLang="en-US"/>
              <a:t>待运行的协程也在全局和本地之间平衡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>
                <a:sym typeface="Arial" charset="0"/>
              </a:rPr>
              <a:t>godoc</a:t>
            </a:r>
            <a:r>
              <a:rPr lang="zh-CN" altLang="en-US">
                <a:sym typeface="Arial" charset="0"/>
              </a:rPr>
              <a:t>的内存使用太少</a:t>
            </a:r>
            <a:r>
              <a:rPr lang="en-US" altLang="zh-CN">
                <a:sym typeface="Arial" charset="0"/>
              </a:rPr>
              <a:t>, </a:t>
            </a:r>
            <a:r>
              <a:rPr lang="zh-CN" altLang="en-US">
                <a:sym typeface="Arial" charset="0"/>
              </a:rPr>
              <a:t>我这里抓了个现网服务的数据</a:t>
            </a:r>
            <a:r>
              <a:rPr lang="en-US" altLang="zh-CN">
                <a:sym typeface="Arial" charset="0"/>
              </a:rPr>
              <a:t>.  </a:t>
            </a:r>
            <a:r>
              <a:rPr lang="zh-CN" altLang="en-US">
                <a:sym typeface="Arial" charset="0"/>
              </a:rPr>
              <a:t>通过一个工具来更改服务的</a:t>
            </a:r>
            <a:r>
              <a:rPr lang="en-US" altLang="zh-CN">
                <a:sym typeface="Arial" charset="0"/>
              </a:rPr>
              <a:t>GOGC</a:t>
            </a:r>
            <a:r>
              <a:rPr lang="zh-CN" altLang="en-US">
                <a:sym typeface="Arial" charset="0"/>
              </a:rPr>
              <a:t>设置</a:t>
            </a:r>
            <a:r>
              <a:rPr lang="en-US" altLang="zh-CN">
                <a:sym typeface="Arial" charset="0"/>
              </a:rPr>
              <a:t>.</a:t>
            </a:r>
          </a:p>
          <a:p>
            <a:pPr lvl="0"/>
            <a:endParaRPr lang="zh-CN" altLang="en-US">
              <a:sym typeface="Arial" charset="0"/>
            </a:endParaRPr>
          </a:p>
          <a:p>
            <a:pPr lvl="0"/>
            <a:endParaRPr lang="zh-CN" altLang="en-US">
              <a:sym typeface="Arial" charset="0"/>
            </a:endParaRPr>
          </a:p>
          <a:p>
            <a:pPr lvl="0"/>
            <a:r>
              <a:rPr lang="zh-CN" altLang="en-US">
                <a:sym typeface="Arial" charset="0"/>
              </a:rPr>
              <a:t>https://godoc.org/runtime</a:t>
            </a:r>
          </a:p>
          <a:p>
            <a:pPr lvl="0"/>
            <a:r>
              <a:rPr lang="zh-CN" altLang="en-US">
                <a:sym typeface="Arial" charset="0"/>
              </a:rPr>
              <a:t>Reading Go gctrace output</a:t>
            </a:r>
          </a:p>
          <a:p>
            <a:pPr lvl="0"/>
            <a:r>
              <a:rPr lang="en-US" altLang="zh-CN"/>
              <a:t>https://stackoverflow.com/questions/42380784/reading-go-gctrace-output</a:t>
            </a:r>
          </a:p>
          <a:p>
            <a:pPr lvl="0"/>
            <a:r>
              <a:rPr lang="en-US" altLang="zh-CN"/>
              <a:t>https://sheepbao.github.io/post/golang_debug_gctrace/</a:t>
            </a:r>
          </a:p>
          <a:p>
            <a:pPr lvl="0"/>
            <a:r>
              <a:rPr lang="en-US" altLang="zh-CN"/>
              <a:t>A whirlwind tour of Go’s runtime environment variables</a:t>
            </a:r>
          </a:p>
          <a:p>
            <a:pPr lvl="0"/>
            <a:r>
              <a:rPr lang="en-US" altLang="zh-CN"/>
              <a:t>https://dave.cheney.net/tag/godebug</a:t>
            </a: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不要太久</a:t>
            </a:r>
            <a:r>
              <a:rPr lang="en-US" altLang="zh-CN"/>
              <a:t>2</a:t>
            </a:r>
            <a:r>
              <a:rPr lang="zh-CN" altLang="en-US"/>
              <a:t>分钟</a:t>
            </a:r>
          </a:p>
          <a:p>
            <a:r>
              <a:rPr lang="en-US" altLang="zh-CN"/>
              <a:t>1. runtime</a:t>
            </a:r>
            <a:r>
              <a:rPr lang="zh-CN" altLang="en-US"/>
              <a:t>是</a:t>
            </a:r>
            <a:r>
              <a:rPr lang="en-US" altLang="zh-CN"/>
              <a:t>go</a:t>
            </a:r>
            <a:r>
              <a:rPr lang="zh-CN" altLang="en-US"/>
              <a:t>语言运行的基础设置</a:t>
            </a:r>
            <a:r>
              <a:rPr lang="en-US" altLang="zh-CN"/>
              <a:t>. </a:t>
            </a:r>
            <a:r>
              <a:rPr lang="zh-CN" altLang="en-US"/>
              <a:t>负责调度</a:t>
            </a:r>
            <a:r>
              <a:rPr lang="en-US" altLang="zh-CN"/>
              <a:t>, </a:t>
            </a:r>
            <a:r>
              <a:rPr lang="zh-CN" altLang="en-US"/>
              <a:t>内存分配</a:t>
            </a:r>
            <a:r>
              <a:rPr lang="en-US" altLang="zh-CN"/>
              <a:t>, gc, </a:t>
            </a:r>
            <a:r>
              <a:rPr lang="zh-CN" altLang="en-US"/>
              <a:t>屏蔽操作系统和</a:t>
            </a:r>
            <a:r>
              <a:rPr lang="en-US" altLang="zh-CN"/>
              <a:t>CPU</a:t>
            </a:r>
            <a:r>
              <a:rPr lang="zh-CN" altLang="en-US"/>
              <a:t>差异性</a:t>
            </a:r>
            <a:r>
              <a:rPr lang="en-US" altLang="zh-CN"/>
              <a:t>, </a:t>
            </a:r>
            <a:r>
              <a:rPr lang="zh-CN" altLang="en-US"/>
              <a:t>检测相关的支持</a:t>
            </a:r>
            <a:r>
              <a:rPr lang="en-US" altLang="zh-CN"/>
              <a:t>, </a:t>
            </a:r>
            <a:r>
              <a:rPr lang="zh-CN" altLang="en-US"/>
              <a:t>内置类型和反射的实现</a:t>
            </a:r>
            <a:r>
              <a:rPr lang="en-US" altLang="zh-CN"/>
              <a:t>.</a:t>
            </a:r>
          </a:p>
          <a:p>
            <a:r>
              <a:rPr lang="en-US" altLang="zh-CN"/>
              <a:t>2. </a:t>
            </a:r>
            <a:r>
              <a:rPr lang="zh-CN" altLang="en-US"/>
              <a:t>说到</a:t>
            </a:r>
            <a:r>
              <a:rPr lang="en-US" altLang="zh-CN"/>
              <a:t>runtime, </a:t>
            </a:r>
            <a:r>
              <a:rPr lang="zh-CN" altLang="en-US"/>
              <a:t>可能大家会想到类似</a:t>
            </a:r>
            <a:r>
              <a:rPr lang="en-US" altLang="zh-CN"/>
              <a:t>Java, Python</a:t>
            </a:r>
            <a:r>
              <a:rPr lang="zh-CN" altLang="en-US"/>
              <a:t>的虚拟机</a:t>
            </a:r>
            <a:r>
              <a:rPr lang="en-US" altLang="zh-CN"/>
              <a:t>. </a:t>
            </a:r>
            <a:r>
              <a:rPr lang="zh-CN" altLang="en-US"/>
              <a:t>但是</a:t>
            </a:r>
            <a:r>
              <a:rPr lang="en-US" altLang="zh-CN"/>
              <a:t>Go</a:t>
            </a:r>
            <a:r>
              <a:rPr lang="zh-CN" altLang="en-US"/>
              <a:t>并没有虚拟机的概念</a:t>
            </a:r>
            <a:r>
              <a:rPr lang="en-US" altLang="zh-CN"/>
              <a:t>, Runtime</a:t>
            </a:r>
            <a:r>
              <a:rPr lang="zh-CN" altLang="en-US"/>
              <a:t>和用户代码一起打包成</a:t>
            </a:r>
            <a:r>
              <a:rPr lang="en-US" altLang="zh-CN"/>
              <a:t>native code. </a:t>
            </a:r>
            <a:r>
              <a:rPr lang="zh-CN" altLang="en-US"/>
              <a:t>在运行的时候</a:t>
            </a:r>
            <a:r>
              <a:rPr lang="en-US" altLang="zh-CN"/>
              <a:t>, </a:t>
            </a:r>
            <a:r>
              <a:rPr lang="zh-CN" altLang="en-US"/>
              <a:t>也并没有一个很严格的界限</a:t>
            </a:r>
            <a:r>
              <a:rPr lang="en-US" altLang="zh-CN"/>
              <a:t>. </a:t>
            </a:r>
            <a:r>
              <a:rPr lang="zh-CN" altLang="en-US"/>
              <a:t>只是函数调用</a:t>
            </a:r>
            <a:r>
              <a:rPr lang="en-US" altLang="zh-CN"/>
              <a:t>. </a:t>
            </a:r>
            <a:r>
              <a:rPr lang="zh-CN" altLang="en-US"/>
              <a:t>我们写代码时一些关键字被编译成</a:t>
            </a:r>
            <a:r>
              <a:rPr lang="en-US" altLang="zh-CN"/>
              <a:t>runtime</a:t>
            </a:r>
            <a:r>
              <a:rPr lang="zh-CN" altLang="en-US"/>
              <a:t>包下的函数</a:t>
            </a:r>
            <a:r>
              <a:rPr lang="en-US" altLang="zh-CN"/>
              <a:t>. </a:t>
            </a:r>
            <a:r>
              <a:rPr lang="zh-CN" altLang="en-US"/>
              <a:t>比如</a:t>
            </a:r>
            <a:r>
              <a:rPr lang="en-US" altLang="zh-CN"/>
              <a:t>go</a:t>
            </a:r>
            <a:r>
              <a:rPr lang="zh-CN" altLang="en-US"/>
              <a:t>对应</a:t>
            </a:r>
            <a:r>
              <a:rPr lang="en-US" altLang="zh-CN"/>
              <a:t>newproc, new</a:t>
            </a:r>
            <a:r>
              <a:rPr lang="zh-CN" altLang="en-US"/>
              <a:t>对应</a:t>
            </a:r>
            <a:r>
              <a:rPr lang="en-US" altLang="zh-CN"/>
              <a:t>newobject</a:t>
            </a:r>
            <a:r>
              <a:rPr lang="zh-CN" altLang="en-US"/>
              <a:t>函数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不多讲</a:t>
            </a:r>
            <a:r>
              <a:rPr lang="en-US" altLang="zh-CN"/>
              <a:t>. </a:t>
            </a:r>
            <a:r>
              <a:rPr lang="zh-CN" altLang="en-US"/>
              <a:t>可以自己看看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通过服务模板来默认引入</a:t>
            </a:r>
            <a:r>
              <a:rPr lang="en-US" altLang="zh-CN"/>
              <a:t>pprof, </a:t>
            </a:r>
            <a:r>
              <a:rPr lang="zh-CN" altLang="en-US"/>
              <a:t>并集成到浏览器上</a:t>
            </a:r>
            <a:r>
              <a:rPr lang="en-US" altLang="zh-CN"/>
              <a:t>. </a:t>
            </a:r>
            <a:r>
              <a:rPr lang="zh-CN" altLang="en-US"/>
              <a:t>自动引入</a:t>
            </a:r>
            <a:r>
              <a:rPr lang="en-US" altLang="zh-CN"/>
              <a:t>gops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B369B37-16AD-4BD0-A1A8-4981EF76C3F9}" type="slidenum">
              <a:rPr lang="zh-CN" altLang="en-US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不要讲太久</a:t>
            </a:r>
            <a:r>
              <a:rPr lang="en-US" altLang="zh-CN"/>
              <a:t>. 1-2</a:t>
            </a:r>
            <a:r>
              <a:rPr lang="zh-CN" altLang="en-US"/>
              <a:t>分钟</a:t>
            </a:r>
            <a:r>
              <a:rPr lang="en-US" altLang="zh-CN"/>
              <a:t>. </a:t>
            </a:r>
          </a:p>
          <a:p>
            <a:r>
              <a:rPr lang="zh-CN" altLang="en-US"/>
              <a:t>左边标粗的为为四个重要版本</a:t>
            </a:r>
            <a:r>
              <a:rPr lang="en-US" altLang="zh-CN"/>
              <a:t>. 1.0</a:t>
            </a:r>
            <a:r>
              <a:rPr lang="zh-CN" altLang="en-US"/>
              <a:t>第一个大版本</a:t>
            </a:r>
            <a:r>
              <a:rPr lang="en-US" altLang="zh-CN"/>
              <a:t>. 1.1</a:t>
            </a:r>
            <a:r>
              <a:rPr lang="zh-CN" altLang="en-US"/>
              <a:t>奠定了当前</a:t>
            </a:r>
            <a:r>
              <a:rPr lang="en-US" altLang="zh-CN"/>
              <a:t>golang</a:t>
            </a:r>
            <a:r>
              <a:rPr lang="zh-CN" altLang="en-US"/>
              <a:t>调度的</a:t>
            </a:r>
            <a:r>
              <a:rPr lang="en-US" altLang="zh-CN"/>
              <a:t>GPM</a:t>
            </a:r>
            <a:r>
              <a:rPr lang="zh-CN" altLang="en-US"/>
              <a:t>模型</a:t>
            </a:r>
            <a:r>
              <a:rPr lang="en-US" altLang="zh-CN"/>
              <a:t>. 1.5</a:t>
            </a:r>
            <a:r>
              <a:rPr lang="zh-CN" altLang="en-US"/>
              <a:t>则</a:t>
            </a:r>
            <a:r>
              <a:rPr lang="en-US" altLang="zh-CN"/>
              <a:t>Go</a:t>
            </a:r>
            <a:r>
              <a:rPr lang="zh-CN" altLang="en-US"/>
              <a:t>的从</a:t>
            </a:r>
            <a:r>
              <a:rPr lang="en-US" altLang="zh-CN"/>
              <a:t>STW GC</a:t>
            </a:r>
            <a:r>
              <a:rPr lang="zh-CN" altLang="en-US"/>
              <a:t>变为并发的标记清除</a:t>
            </a:r>
            <a:r>
              <a:rPr lang="en-US" altLang="zh-CN"/>
              <a:t>, </a:t>
            </a:r>
            <a:r>
              <a:rPr lang="zh-CN" altLang="en-US"/>
              <a:t>其中标记采用三色标记法</a:t>
            </a:r>
            <a:r>
              <a:rPr lang="en-US" altLang="zh-CN"/>
              <a:t>. </a:t>
            </a:r>
            <a:r>
              <a:rPr lang="zh-CN" altLang="en-US"/>
              <a:t>比较大部分生产服务基本可用</a:t>
            </a:r>
            <a:r>
              <a:rPr lang="en-US" altLang="zh-CN"/>
              <a:t>. 1.8</a:t>
            </a:r>
            <a:r>
              <a:rPr lang="zh-CN" altLang="en-US"/>
              <a:t>的则进一步通过混合写屏障</a:t>
            </a:r>
            <a:r>
              <a:rPr lang="en-US" altLang="zh-CN"/>
              <a:t>, </a:t>
            </a:r>
            <a:r>
              <a:rPr lang="zh-CN" altLang="en-US"/>
              <a:t>使得</a:t>
            </a:r>
            <a:r>
              <a:rPr lang="en-US" altLang="zh-CN"/>
              <a:t>gc</a:t>
            </a:r>
            <a:r>
              <a:rPr lang="zh-CN" altLang="en-US"/>
              <a:t>的暂停时间下降到</a:t>
            </a:r>
            <a:r>
              <a:rPr lang="en-US" altLang="zh-CN"/>
              <a:t>ms</a:t>
            </a:r>
            <a:r>
              <a:rPr lang="zh-CN" altLang="en-US"/>
              <a:t>以下</a:t>
            </a:r>
            <a:r>
              <a:rPr lang="en-US" altLang="zh-CN"/>
              <a:t>, </a:t>
            </a:r>
            <a:r>
              <a:rPr lang="zh-CN" altLang="en-US"/>
              <a:t>大部分服务都不用关心</a:t>
            </a:r>
            <a:r>
              <a:rPr lang="en-US" altLang="zh-CN"/>
              <a:t>gc</a:t>
            </a:r>
            <a:r>
              <a:rPr lang="zh-CN" altLang="en-US"/>
              <a:t>停顿了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</a:p>
          <a:p>
            <a:r>
              <a:rPr lang="zh-CN" altLang="en-US"/>
              <a:t>https://github.com/golang/proposal/blob/master/design/24543-non-cooperative-preemption.md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我们看调度的一个演进过程</a:t>
            </a:r>
            <a:r>
              <a:rPr lang="en-US" altLang="zh-CN">
                <a:sym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进程是一个资源的集合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共享了虚拟内存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文件描述符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不同的进程之间资源一般是隔离的</a:t>
            </a:r>
            <a:r>
              <a:rPr lang="en-US" altLang="zh-CN">
                <a:sym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而一个进程内多个线程则共享这些资源</a:t>
            </a:r>
            <a:r>
              <a:rPr lang="en-US" altLang="zh-CN">
                <a:sym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线程是目前操作系统调度的单位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需要陷入内核调度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同一个进程中的线程切换不需要切换页表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的协程在用户态调度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多个协程可能由同一个线程运行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尽可能的减少线程级的阻塞</a:t>
            </a:r>
            <a:r>
              <a:rPr lang="en-US" altLang="zh-CN">
                <a:sym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的协程使得我们能以一种同步的方式去执行网络</a:t>
            </a:r>
            <a:r>
              <a:rPr lang="en-US" altLang="zh-CN">
                <a:sym typeface="+mn-ea"/>
              </a:rPr>
              <a:t>IO, </a:t>
            </a:r>
            <a:r>
              <a:rPr lang="zh-CN" altLang="en-US">
                <a:sym typeface="+mn-ea"/>
              </a:rPr>
              <a:t>而不阻塞</a:t>
            </a:r>
            <a:r>
              <a:rPr lang="en-US" altLang="zh-CN">
                <a:sym typeface="+mn-ea"/>
              </a:rPr>
              <a:t>IO.</a:t>
            </a:r>
          </a:p>
          <a:p>
            <a:pPr algn="l"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协程的实现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首先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要有能代表协程的结构体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协程阻塞和恢复时要有保护和恢复上下文的函数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要有能放待运行协程的队列</a:t>
            </a:r>
            <a:r>
              <a:rPr lang="en-US" altLang="zh-CN">
                <a:sym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编译器把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这个关键字编译为生成一个协程结构体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并放入</a:t>
            </a:r>
            <a:r>
              <a:rPr lang="en-US" altLang="zh-CN">
                <a:sym typeface="+mn-ea"/>
              </a:rPr>
              <a:t>runq. </a:t>
            </a:r>
            <a:r>
              <a:rPr lang="zh-CN" altLang="en-US">
                <a:sym typeface="+mn-ea"/>
              </a:rPr>
              <a:t>接下来要解决阻塞问题和调度规则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</a:t>
            </a:r>
            <a:r>
              <a:rPr lang="en-US" altLang="zh-CN"/>
              <a:t>go func()</a:t>
            </a:r>
            <a:r>
              <a:rPr lang="zh-CN" altLang="en-US"/>
              <a:t>生成一个</a:t>
            </a:r>
            <a:r>
              <a:rPr lang="en-US" altLang="zh-CN"/>
              <a:t>runtime.g, </a:t>
            </a:r>
            <a:r>
              <a:rPr lang="zh-CN" altLang="en-US"/>
              <a:t>放入队列</a:t>
            </a:r>
            <a:r>
              <a:rPr lang="en-US" altLang="zh-CN"/>
              <a:t>. </a:t>
            </a:r>
            <a:r>
              <a:rPr lang="zh-CN" altLang="en-US"/>
              <a:t>协程需有自己的状态</a:t>
            </a:r>
            <a:r>
              <a:rPr lang="en-US" altLang="zh-CN"/>
              <a:t>, </a:t>
            </a:r>
            <a:r>
              <a:rPr lang="zh-CN" altLang="en-US"/>
              <a:t>栈</a:t>
            </a:r>
            <a:r>
              <a:rPr lang="en-US" altLang="zh-CN"/>
              <a:t>, </a:t>
            </a:r>
            <a:r>
              <a:rPr lang="zh-CN" altLang="en-US"/>
              <a:t>以及</a:t>
            </a:r>
            <a:r>
              <a:rPr lang="en-US" altLang="zh-CN"/>
              <a:t>func</a:t>
            </a:r>
            <a:r>
              <a:rPr lang="zh-CN" altLang="en-US"/>
              <a:t>地址</a:t>
            </a:r>
            <a:r>
              <a:rPr lang="en-US" altLang="zh-CN"/>
              <a:t>.</a:t>
            </a:r>
          </a:p>
          <a:p>
            <a:r>
              <a:rPr lang="zh-CN" altLang="en-US"/>
              <a:t>当协程因为网络或者协程级别的锁切换</a:t>
            </a:r>
            <a:r>
              <a:rPr lang="en-US" altLang="zh-CN"/>
              <a:t>, </a:t>
            </a:r>
            <a:r>
              <a:rPr lang="zh-CN" altLang="en-US"/>
              <a:t>会调用</a:t>
            </a:r>
            <a:r>
              <a:rPr lang="en-US" altLang="zh-CN"/>
              <a:t>gopark</a:t>
            </a:r>
            <a:r>
              <a:rPr lang="zh-CN" altLang="en-US"/>
              <a:t>将当前协程切换出去</a:t>
            </a:r>
            <a:r>
              <a:rPr lang="en-US" altLang="zh-CN"/>
              <a:t>, </a:t>
            </a:r>
            <a:r>
              <a:rPr lang="zh-CN" altLang="en-US"/>
              <a:t>保存</a:t>
            </a:r>
            <a:r>
              <a:rPr lang="zh-CN" altLang="en-US">
                <a:sym typeface="+mn-ea"/>
              </a:rPr>
              <a:t>上下文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这个协程指令执行到哪了</a:t>
            </a:r>
            <a:r>
              <a:rPr lang="en-US" altLang="zh-CN"/>
              <a:t>, </a:t>
            </a:r>
            <a:r>
              <a:rPr lang="zh-CN" altLang="en-US"/>
              <a:t>栈用到哪了</a:t>
            </a:r>
            <a:r>
              <a:rPr lang="en-US" altLang="zh-CN"/>
              <a:t>. </a:t>
            </a:r>
            <a:r>
              <a:rPr lang="zh-CN" altLang="en-US"/>
              <a:t>通过调度来恢复另外一个协程的上下文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rPr lang="zh-CN" altLang="en-US"/>
              <a:t>举个不那么恰当的比喻</a:t>
            </a:r>
            <a:r>
              <a:rPr lang="en-US" altLang="zh-CN"/>
              <a:t>.  </a:t>
            </a:r>
          </a:p>
          <a:p>
            <a:r>
              <a:rPr lang="zh-CN" altLang="en-US"/>
              <a:t>你老婆要做饭</a:t>
            </a:r>
            <a:r>
              <a:rPr lang="en-US" altLang="zh-CN"/>
              <a:t>, </a:t>
            </a:r>
            <a:r>
              <a:rPr lang="zh-CN" altLang="en-US"/>
              <a:t>你不会</a:t>
            </a:r>
            <a:r>
              <a:rPr lang="en-US" altLang="zh-CN"/>
              <a:t>, </a:t>
            </a:r>
            <a:r>
              <a:rPr lang="zh-CN" altLang="en-US"/>
              <a:t>甩给你一个菜谱</a:t>
            </a:r>
            <a:r>
              <a:rPr lang="en-US" altLang="zh-CN"/>
              <a:t>, </a:t>
            </a:r>
            <a:r>
              <a:rPr lang="zh-CN" altLang="en-US"/>
              <a:t>照着做还不会吗</a:t>
            </a:r>
            <a:r>
              <a:rPr lang="en-US" altLang="zh-CN"/>
              <a:t>. </a:t>
            </a:r>
            <a:r>
              <a:rPr lang="zh-CN" altLang="en-US"/>
              <a:t>做饭</a:t>
            </a:r>
            <a:r>
              <a:rPr lang="zh-CN" altLang="en-US">
                <a:sym typeface="+mn-ea"/>
              </a:rPr>
              <a:t>的你就是线程</a:t>
            </a:r>
            <a:r>
              <a:rPr lang="en-US" altLang="zh-CN">
                <a:sym typeface="+mn-ea"/>
              </a:rPr>
              <a:t>. </a:t>
            </a:r>
          </a:p>
          <a:p>
            <a:r>
              <a:rPr lang="zh-CN" altLang="en-US"/>
              <a:t>菜谱就是你要执行的指令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en-US" altLang="zh-CN"/>
              <a:t>func.  </a:t>
            </a:r>
            <a:r>
              <a:rPr lang="zh-CN" altLang="en-US"/>
              <a:t>米</a:t>
            </a:r>
            <a:r>
              <a:rPr lang="en-US" altLang="zh-CN"/>
              <a:t>, </a:t>
            </a:r>
            <a:r>
              <a:rPr lang="zh-CN" altLang="en-US"/>
              <a:t>菜就是</a:t>
            </a:r>
            <a:r>
              <a:rPr lang="en-US" altLang="zh-CN"/>
              <a:t>func</a:t>
            </a:r>
            <a:r>
              <a:rPr lang="zh-CN" altLang="en-US"/>
              <a:t>的输入</a:t>
            </a:r>
            <a:r>
              <a:rPr lang="en-US" altLang="zh-CN"/>
              <a:t>. </a:t>
            </a:r>
            <a:r>
              <a:rPr lang="zh-CN" altLang="en-US"/>
              <a:t>做饭这整件事就是</a:t>
            </a:r>
            <a:r>
              <a:rPr lang="en-US" altLang="zh-CN"/>
              <a:t>g</a:t>
            </a:r>
            <a:r>
              <a:rPr lang="zh-CN" altLang="en-US"/>
              <a:t>这个结构体</a:t>
            </a:r>
            <a:r>
              <a:rPr lang="en-US" altLang="zh-CN"/>
              <a:t>.</a:t>
            </a:r>
          </a:p>
          <a:p>
            <a:r>
              <a:rPr lang="en-US" altLang="zh-CN"/>
              <a:t> </a:t>
            </a:r>
            <a:r>
              <a:rPr lang="zh-CN" altLang="en-US"/>
              <a:t>这时候</a:t>
            </a:r>
            <a:r>
              <a:rPr lang="en-US" altLang="zh-CN"/>
              <a:t>, </a:t>
            </a:r>
            <a:r>
              <a:rPr lang="zh-CN" altLang="en-US"/>
              <a:t>一个电话打过来</a:t>
            </a:r>
            <a:r>
              <a:rPr lang="en-US" altLang="zh-CN"/>
              <a:t>, </a:t>
            </a:r>
            <a:r>
              <a:rPr lang="zh-CN" altLang="en-US"/>
              <a:t>跟你说别做饭了</a:t>
            </a:r>
            <a:r>
              <a:rPr lang="en-US" altLang="zh-CN"/>
              <a:t>, </a:t>
            </a:r>
            <a:r>
              <a:rPr lang="zh-CN" altLang="en-US"/>
              <a:t>出问题了</a:t>
            </a:r>
            <a:r>
              <a:rPr lang="en-US" altLang="zh-CN"/>
              <a:t>, </a:t>
            </a:r>
            <a:r>
              <a:rPr lang="zh-CN" altLang="en-US"/>
              <a:t>赶紧处理一下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你把火关一下</a:t>
            </a:r>
            <a:r>
              <a:rPr lang="en-US" altLang="zh-CN"/>
              <a:t>, </a:t>
            </a:r>
            <a:r>
              <a:rPr lang="zh-CN" altLang="en-US"/>
              <a:t>把菜谱翻到的那页折好</a:t>
            </a:r>
            <a:r>
              <a:rPr lang="en-US" altLang="zh-CN"/>
              <a:t>, </a:t>
            </a:r>
            <a:r>
              <a:rPr lang="zh-CN" altLang="en-US"/>
              <a:t>这叫保存上下文</a:t>
            </a:r>
            <a:r>
              <a:rPr lang="en-US" altLang="zh-CN"/>
              <a:t>. </a:t>
            </a:r>
          </a:p>
          <a:p>
            <a:r>
              <a:rPr lang="zh-CN" altLang="en-US"/>
              <a:t>你把问题处理完了</a:t>
            </a:r>
            <a:r>
              <a:rPr lang="en-US" altLang="zh-CN"/>
              <a:t>, </a:t>
            </a:r>
            <a:r>
              <a:rPr lang="zh-CN" altLang="en-US"/>
              <a:t>脑子转了转</a:t>
            </a:r>
            <a:r>
              <a:rPr lang="en-US" altLang="zh-CN"/>
              <a:t>, </a:t>
            </a:r>
            <a:r>
              <a:rPr lang="zh-CN" altLang="en-US"/>
              <a:t>原来还要做饭呢</a:t>
            </a:r>
            <a:r>
              <a:rPr lang="en-US" altLang="zh-CN"/>
              <a:t>, </a:t>
            </a:r>
            <a:r>
              <a:rPr lang="zh-CN" altLang="en-US"/>
              <a:t>这叫调度</a:t>
            </a:r>
            <a:r>
              <a:rPr lang="en-US" altLang="zh-CN"/>
              <a:t>. </a:t>
            </a:r>
            <a:r>
              <a:rPr lang="zh-CN" altLang="en-US"/>
              <a:t>再回到厨房</a:t>
            </a:r>
            <a:r>
              <a:rPr lang="en-US" altLang="zh-CN"/>
              <a:t>, </a:t>
            </a:r>
            <a:r>
              <a:rPr lang="zh-CN" altLang="en-US"/>
              <a:t>把火打开</a:t>
            </a:r>
            <a:r>
              <a:rPr lang="en-US" altLang="zh-CN"/>
              <a:t>, </a:t>
            </a:r>
            <a:r>
              <a:rPr lang="zh-CN" altLang="en-US"/>
              <a:t>折起来的书打开</a:t>
            </a:r>
            <a:r>
              <a:rPr lang="en-US" altLang="zh-CN"/>
              <a:t>, </a:t>
            </a:r>
            <a:r>
              <a:rPr lang="zh-CN" altLang="en-US"/>
              <a:t>继续做饭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这叫恢复上下文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</a:p>
          <a:p>
            <a:r>
              <a:rPr lang="zh-CN" altLang="en-US"/>
              <a:t>一开始</a:t>
            </a:r>
            <a:r>
              <a:rPr lang="en-US" altLang="zh-CN"/>
              <a:t>, </a:t>
            </a:r>
            <a:r>
              <a:rPr lang="zh-CN" altLang="en-US"/>
              <a:t>会设计简单一些</a:t>
            </a:r>
            <a:r>
              <a:rPr lang="en-US" altLang="zh-CN"/>
              <a:t>. </a:t>
            </a:r>
            <a:r>
              <a:rPr lang="zh-CN" altLang="en-US"/>
              <a:t>只用一个全局队列放待运行的</a:t>
            </a:r>
            <a:r>
              <a:rPr lang="en-US" altLang="zh-CN"/>
              <a:t>g, </a:t>
            </a:r>
            <a:r>
              <a:rPr lang="zh-CN" altLang="en-US"/>
              <a:t>这些协程可能是</a:t>
            </a:r>
            <a:r>
              <a:rPr lang="en-US" altLang="zh-CN"/>
              <a:t>go func()</a:t>
            </a:r>
            <a:r>
              <a:rPr lang="zh-CN" altLang="en-US"/>
              <a:t>新生成的</a:t>
            </a:r>
            <a:r>
              <a:rPr lang="en-US" altLang="zh-CN"/>
              <a:t>, </a:t>
            </a:r>
            <a:r>
              <a:rPr lang="zh-CN" altLang="en-US"/>
              <a:t>也可能是从各种阻塞状态恢复的协程</a:t>
            </a:r>
            <a:r>
              <a:rPr lang="en-US" altLang="zh-CN"/>
              <a:t>.</a:t>
            </a:r>
          </a:p>
          <a:p>
            <a:r>
              <a:rPr lang="zh-CN" altLang="en-US"/>
              <a:t>图中的</a:t>
            </a:r>
            <a:r>
              <a:rPr lang="en-US" altLang="zh-CN"/>
              <a:t>M</a:t>
            </a:r>
            <a:r>
              <a:rPr lang="zh-CN" altLang="en-US"/>
              <a:t>为线程</a:t>
            </a:r>
            <a:r>
              <a:rPr lang="en-US" altLang="zh-CN"/>
              <a:t>, G</a:t>
            </a:r>
            <a:r>
              <a:rPr lang="zh-CN" altLang="en-US"/>
              <a:t>为待运行的协程</a:t>
            </a:r>
            <a:r>
              <a:rPr lang="en-US" altLang="zh-CN"/>
              <a:t>. </a:t>
            </a:r>
          </a:p>
          <a:p>
            <a:r>
              <a:rPr lang="zh-CN" altLang="en-US">
                <a:sym typeface="+mn-ea"/>
              </a:rPr>
              <a:t>所有的调度均直接和这个全局队列交互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新生成</a:t>
            </a:r>
            <a:r>
              <a:rPr lang="en-US" altLang="zh-CN">
                <a:sym typeface="+mn-ea"/>
              </a:rPr>
              <a:t>G, </a:t>
            </a:r>
            <a:r>
              <a:rPr lang="zh-CN" altLang="en-US">
                <a:sym typeface="+mn-ea"/>
              </a:rPr>
              <a:t>阻塞的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变为待运行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调度等都需要涉及同一个线程级别的锁</a:t>
            </a:r>
            <a:r>
              <a:rPr lang="en-US" altLang="zh-CN">
                <a:sym typeface="+mn-ea"/>
              </a:rPr>
              <a:t>. </a:t>
            </a: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这样的模型有几个问题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zh-CN" altLang="en-US">
                <a:sym typeface="+mn-ea"/>
              </a:rPr>
              <a:t>第一点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全局调度锁导致调度伸缩性下降</a:t>
            </a:r>
            <a:r>
              <a:rPr lang="en-US" altLang="zh-CN">
                <a:sym typeface="+mn-ea"/>
              </a:rPr>
              <a:t>. </a:t>
            </a:r>
          </a:p>
          <a:p>
            <a:r>
              <a:rPr lang="zh-CN" altLang="en-US">
                <a:sym typeface="+mn-ea"/>
              </a:rPr>
              <a:t>第二点</a:t>
            </a:r>
            <a:r>
              <a:rPr lang="en-US" altLang="zh-CN">
                <a:sym typeface="+mn-ea"/>
              </a:rPr>
              <a:t>: go func</a:t>
            </a:r>
            <a:r>
              <a:rPr lang="zh-CN" altLang="en-US">
                <a:sym typeface="+mn-ea"/>
              </a:rPr>
              <a:t>新生成的协程被放入全局队列中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新的协程很大概率被其他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导致内存的局部性不好</a:t>
            </a:r>
            <a:r>
              <a:rPr lang="en-US" altLang="zh-CN">
                <a:sym typeface="+mn-ea"/>
              </a:rPr>
              <a:t>.  </a:t>
            </a:r>
            <a:r>
              <a:rPr lang="zh-CN" altLang="en-US">
                <a:sym typeface="+mn-ea"/>
              </a:rPr>
              <a:t>很多情况下当前在运行的协程很快就切换出去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接下来就运行新生成的协程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会是一种更好的方案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zh-CN" altLang="en-US">
                <a:sym typeface="+mn-ea"/>
              </a:rPr>
              <a:t>第三点</a:t>
            </a:r>
            <a:r>
              <a:rPr lang="en-US" altLang="zh-CN">
                <a:sym typeface="+mn-ea"/>
              </a:rPr>
              <a:t>: Go</a:t>
            </a:r>
            <a:r>
              <a:rPr lang="zh-CN" altLang="en-US">
                <a:sym typeface="+mn-ea"/>
              </a:rPr>
              <a:t>类似于</a:t>
            </a:r>
            <a:r>
              <a:rPr lang="en-US" altLang="zh-CN">
                <a:sym typeface="+mn-ea"/>
              </a:rPr>
              <a:t>TCMalloc</a:t>
            </a:r>
            <a:r>
              <a:rPr lang="zh-CN" altLang="en-US">
                <a:sym typeface="+mn-ea"/>
              </a:rPr>
              <a:t>的内存结构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都会有一些</a:t>
            </a:r>
            <a:r>
              <a:rPr lang="en-US" altLang="zh-CN">
                <a:sym typeface="+mn-ea"/>
              </a:rPr>
              <a:t>Cache, </a:t>
            </a:r>
            <a:r>
              <a:rPr lang="zh-CN" altLang="en-US">
                <a:sym typeface="+mn-ea"/>
              </a:rPr>
              <a:t>用于无锁分配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而在有的应用里阻塞在系统调用的线程会很多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而阻塞的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其实并不需要这些</a:t>
            </a:r>
            <a:r>
              <a:rPr lang="en-US" altLang="zh-CN">
                <a:sym typeface="+mn-ea"/>
              </a:rPr>
              <a:t>cache. </a:t>
            </a:r>
            <a:r>
              <a:rPr lang="zh-CN" altLang="en-US">
                <a:sym typeface="+mn-ea"/>
              </a:rPr>
              <a:t>导致内存浪费</a:t>
            </a:r>
            <a:r>
              <a:rPr lang="en-US" altLang="zh-CN">
                <a:sym typeface="+mn-ea"/>
              </a:rPr>
              <a:t>.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那么可能会想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是不是可以给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加本地队列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是不是剥夺阻塞的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给其他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k-Hust/sha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tonybai.com/2017/06/23/an-intro-about-goroutine-scheduler/" TargetMode="External"/><Relationship Id="rId13" Type="http://schemas.openxmlformats.org/officeDocument/2006/relationships/hyperlink" Target="https://docs.google.com/document/d/1wmjrocXIWTr1JxU-3EQBI6BK6KgtiFArkG47XK73xIQ/edit" TargetMode="External"/><Relationship Id="rId3" Type="http://schemas.openxmlformats.org/officeDocument/2006/relationships/hyperlink" Target="https://golang.org/ref/mem" TargetMode="External"/><Relationship Id="rId7" Type="http://schemas.openxmlformats.org/officeDocument/2006/relationships/hyperlink" Target="https://colobu.com/2017/05/04/golang-runtime-scheduler/" TargetMode="External"/><Relationship Id="rId12" Type="http://schemas.openxmlformats.org/officeDocument/2006/relationships/hyperlink" Target="https://www.infoq.cn/article/development-history-and-current-situation-of-gc-algorithm" TargetMode="External"/><Relationship Id="rId2" Type="http://schemas.openxmlformats.org/officeDocument/2006/relationships/notesSlide" Target="../notesSlides/notesSlide44.xml"/><Relationship Id="rId16" Type="http://schemas.openxmlformats.org/officeDocument/2006/relationships/hyperlink" Target="http://km.oa.com/group/19253/articles/show/37560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document/d/1wAaf1rYoM4S4gtnPh0zOlGzWtrZFQ5suE8qr2sD8uWQ/pub%0d" TargetMode="External"/><Relationship Id="rId11" Type="http://schemas.openxmlformats.org/officeDocument/2006/relationships/hyperlink" Target="https://blog.golang.org/ismmkeynote" TargetMode="External"/><Relationship Id="rId5" Type="http://schemas.openxmlformats.org/officeDocument/2006/relationships/hyperlink" Target="https://docs.google.com/document/d/1ETuA2IOmnaQ4j81AtTGT40Y4_Jr6_IDASEKg0t0dBR8/edit#heading=h.3pilqarbrc9h&#xA;" TargetMode="External"/><Relationship Id="rId15" Type="http://schemas.openxmlformats.org/officeDocument/2006/relationships/hyperlink" Target="https://www.cnblogs.com/zkweb/p/7880099.html" TargetMode="External"/><Relationship Id="rId10" Type="http://schemas.openxmlformats.org/officeDocument/2006/relationships/hyperlink" Target="https://go-review.googlesource.com/c/go/+/16391/8" TargetMode="External"/><Relationship Id="rId4" Type="http://schemas.openxmlformats.org/officeDocument/2006/relationships/hyperlink" Target="https://docs.google.com/document/d/1TTj4T2JO42uD5ID9e89oa0sLKhJYD0Y_kqxDv3I3XMw/edit#heading=h.mmq8lm48qfcw" TargetMode="External"/><Relationship Id="rId9" Type="http://schemas.openxmlformats.org/officeDocument/2006/relationships/hyperlink" Target="http://legendtkl.com/2017/04/02/golang-alloc/" TargetMode="External"/><Relationship Id="rId14" Type="http://schemas.openxmlformats.org/officeDocument/2006/relationships/hyperlink" Target="https://twitter.com/brianhatfield/status/634166123605331968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3320" y="1322705"/>
            <a:ext cx="9918065" cy="238760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深入浅出</a:t>
            </a:r>
            <a:r>
              <a:rPr lang="en-US" altLang="zh-CN">
                <a:latin typeface="微软雅黑" charset="0"/>
                <a:ea typeface="微软雅黑" charset="0"/>
              </a:rPr>
              <a:t>Golang Runtime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40980" y="4839335"/>
            <a:ext cx="43497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腾讯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 郝以奋</a:t>
            </a:r>
          </a:p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深圳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Gopher Meetup</a:t>
            </a:r>
          </a:p>
          <a:p>
            <a:r>
              <a:rPr lang="en-US" altLang="zh-CN">
                <a:latin typeface="微软雅黑" charset="0"/>
                <a:ea typeface="微软雅黑" charset="0"/>
              </a:rPr>
              <a:t>2019.08.17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9600" y="1022350"/>
            <a:ext cx="98177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sz="1600">
                <a:latin typeface="微软雅黑" charset="0"/>
                <a:ea typeface="微软雅黑" charset="0"/>
                <a:sym typeface="+mn-ea"/>
              </a:rPr>
              <a:t>Process 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-&gt; 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Thread(LWP, lightweight process) 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-&gt;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Goroutine 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sz="1600">
                <a:latin typeface="微软雅黑" charset="0"/>
                <a:ea typeface="微软雅黑" charset="0"/>
                <a:sym typeface="+mn-ea"/>
              </a:rPr>
              <a:t>一种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lightweight userspace thread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不断共享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不断减少切换成本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2214880"/>
            <a:ext cx="7140575" cy="29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latin typeface="微软雅黑" charset="0"/>
                <a:ea typeface="微软雅黑" charset="0"/>
              </a:rPr>
              <a:t>Go</a:t>
            </a:r>
            <a:r>
              <a:rPr lang="zh-CN" altLang="en-US" sz="1600" b="1">
                <a:latin typeface="微软雅黑" charset="0"/>
                <a:ea typeface="微软雅黑" charset="0"/>
              </a:rPr>
              <a:t>实现有栈协程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代表协程这种执行流的结构体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保护和恢复上下文的函数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运行队列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编译器将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关键字编译为生成一个协程结构体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并放入运行队列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解决网络</a:t>
            </a:r>
            <a:r>
              <a:rPr lang="en-US" altLang="zh-CN" sz="1600">
                <a:latin typeface="微软雅黑" charset="0"/>
                <a:ea typeface="微软雅黑" charset="0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</a:rPr>
              <a:t>阻塞问题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协程级别的同步结构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调度</a:t>
            </a:r>
            <a:r>
              <a:rPr lang="en-US" altLang="zh-CN" sz="1600">
                <a:latin typeface="微软雅黑" charset="0"/>
                <a:ea typeface="微软雅黑" charset="0"/>
              </a:rPr>
              <a:t>: findrunnable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...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Goroutine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87740" y="6396355"/>
            <a:ext cx="355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微软雅黑" charset="0"/>
                <a:ea typeface="微软雅黑" charset="0"/>
              </a:rPr>
              <a:t>注</a:t>
            </a:r>
            <a:r>
              <a:rPr lang="en-US" altLang="zh-CN" sz="1400" b="1">
                <a:latin typeface="微软雅黑" charset="0"/>
                <a:ea typeface="微软雅黑" charset="0"/>
              </a:rPr>
              <a:t>: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Goroutine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的形式只是协程的一种形式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55" y="474345"/>
            <a:ext cx="5449570" cy="25387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" y="1365885"/>
            <a:ext cx="4723130" cy="4001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355" y="3418840"/>
            <a:ext cx="5010785" cy="2738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协程结构体和切换函数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2190" y="5416550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代表执行流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协程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的结构体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8690" y="3079750"/>
            <a:ext cx="46412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切换时保存上下文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72985" y="6312535"/>
            <a:ext cx="4714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重新调度时恢复上下文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90" y="-226695"/>
            <a:ext cx="6002020" cy="6002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990" y="441960"/>
            <a:ext cx="658304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一开始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实现一个简单一点的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一个全局队列放待运行的</a:t>
            </a:r>
            <a:r>
              <a:rPr lang="en-US" altLang="zh-CN" sz="1600">
                <a:latin typeface="微软雅黑" charset="0"/>
                <a:ea typeface="微软雅黑" charset="0"/>
              </a:rPr>
              <a:t>g.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新生成</a:t>
            </a:r>
            <a:r>
              <a:rPr lang="en-US" altLang="zh-CN" sz="1600">
                <a:latin typeface="微软雅黑" charset="0"/>
                <a:ea typeface="微软雅黑" charset="0"/>
              </a:rPr>
              <a:t>G, </a:t>
            </a:r>
            <a:r>
              <a:rPr lang="zh-CN" altLang="en-US" sz="1600">
                <a:latin typeface="微软雅黑" charset="0"/>
                <a:ea typeface="微软雅黑" charset="0"/>
              </a:rPr>
              <a:t>阻塞的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变为待运行</a:t>
            </a:r>
            <a:r>
              <a:rPr lang="en-US" altLang="zh-CN" sz="1600">
                <a:latin typeface="微软雅黑" charset="0"/>
                <a:ea typeface="微软雅黑" charset="0"/>
              </a:rPr>
              <a:t>, M</a:t>
            </a:r>
            <a:r>
              <a:rPr lang="zh-CN" altLang="en-US" sz="1600">
                <a:latin typeface="微软雅黑" charset="0"/>
                <a:ea typeface="微软雅黑" charset="0"/>
              </a:rPr>
              <a:t>寻找可运行的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等操作都在全局队列中操作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需要加线程级别的锁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调度锁问题. 单一的全局调度锁(Sched.Lock)和集中的状态, 导致伸缩性下降. </a:t>
            </a: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G传递问题. 在工作线程M之间需要经常传递runnable的G, 会加大调度延迟, 并带来额外的性能损耗.</a:t>
            </a:r>
            <a:endParaRPr sz="16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Per-M的内存问题. </a:t>
            </a:r>
            <a:r>
              <a:rPr lang="zh-CN" sz="1600">
                <a:latin typeface="微软雅黑" charset="0"/>
                <a:ea typeface="微软雅黑" charset="0"/>
                <a:cs typeface="+mn-ea"/>
                <a:sym typeface="+mn-ea"/>
              </a:rPr>
              <a:t>类似</a:t>
            </a: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TCMalloc结构的内存结构, 每个M都需要memory cache和其他类型的cache(</a:t>
            </a:r>
            <a:r>
              <a:rPr lang="zh-CN" sz="1600">
                <a:latin typeface="微软雅黑" charset="0"/>
                <a:ea typeface="微软雅黑" charset="0"/>
                <a:cs typeface="+mn-ea"/>
                <a:sym typeface="+mn-ea"/>
              </a:rPr>
              <a:t>比如</a:t>
            </a: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stack alloc), 然而实际上只有M在运行Go代码时才需要这些Per-M Cache, 阻塞在系统调用的M并不需要</a:t>
            </a:r>
            <a:r>
              <a:rPr lang="zh-CN" sz="1600">
                <a:latin typeface="微软雅黑" charset="0"/>
                <a:ea typeface="微软雅黑" charset="0"/>
                <a:cs typeface="+mn-ea"/>
                <a:sym typeface="+mn-ea"/>
              </a:rPr>
              <a:t>这些</a:t>
            </a: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cache. 正在运行Go代码的M与进行系统调用的M的比例可能高达1:100, 这造成了</a:t>
            </a:r>
            <a:r>
              <a:rPr lang="zh-CN" sz="1600">
                <a:latin typeface="微软雅黑" charset="0"/>
                <a:ea typeface="微软雅黑" charset="0"/>
                <a:cs typeface="+mn-ea"/>
                <a:sym typeface="+mn-ea"/>
              </a:rPr>
              <a:t>很大</a:t>
            </a: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的内存消耗</a:t>
            </a:r>
            <a:r>
              <a:rPr lang="en-US" sz="1600">
                <a:latin typeface="微软雅黑" charset="0"/>
                <a:ea typeface="微软雅黑" charset="0"/>
                <a:cs typeface="+mn-ea"/>
                <a:sym typeface="+mn-ea"/>
              </a:rPr>
              <a:t>.</a:t>
            </a:r>
          </a:p>
          <a:p>
            <a:pPr indent="0" fontAlgn="base">
              <a:lnSpc>
                <a:spcPct val="150000"/>
              </a:lnSpc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+mn-ea"/>
              </a:rPr>
              <a:t>等</a:t>
            </a: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是不是可以给运行的</a:t>
            </a:r>
            <a:r>
              <a:rPr lang="en-US" altLang="zh-CN" sz="1600" b="1">
                <a:latin typeface="微软雅黑" charset="0"/>
                <a:ea typeface="微软雅黑" charset="0"/>
              </a:rPr>
              <a:t>M</a:t>
            </a:r>
            <a:r>
              <a:rPr lang="zh-CN" altLang="en-US" sz="1600" b="1">
                <a:latin typeface="微软雅黑" charset="0"/>
                <a:ea typeface="微软雅黑" charset="0"/>
              </a:rPr>
              <a:t>加个本地队列</a:t>
            </a:r>
            <a:r>
              <a:rPr lang="en-US" altLang="zh-CN" sz="1600" b="1">
                <a:latin typeface="微软雅黑" charset="0"/>
                <a:ea typeface="微软雅黑" charset="0"/>
              </a:rPr>
              <a:t>?  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是不是可以剥夺阻塞的</a:t>
            </a:r>
            <a:r>
              <a:rPr lang="en-US" altLang="zh-CN" sz="1600" b="1">
                <a:latin typeface="微软雅黑" charset="0"/>
                <a:ea typeface="微软雅黑" charset="0"/>
              </a:rPr>
              <a:t>M</a:t>
            </a:r>
            <a:r>
              <a:rPr lang="zh-CN" altLang="en-US" sz="1600" b="1">
                <a:latin typeface="微软雅黑" charset="0"/>
                <a:ea typeface="微软雅黑" charset="0"/>
              </a:rPr>
              <a:t>的</a:t>
            </a:r>
            <a:r>
              <a:rPr lang="en-US" altLang="zh-CN" sz="1600" b="1">
                <a:latin typeface="微软雅黑" charset="0"/>
                <a:ea typeface="微软雅黑" charset="0"/>
              </a:rPr>
              <a:t>mcache</a:t>
            </a:r>
            <a:r>
              <a:rPr lang="zh-CN" altLang="en-US" sz="1600" b="1">
                <a:latin typeface="微软雅黑" charset="0"/>
                <a:ea typeface="微软雅黑" charset="0"/>
              </a:rPr>
              <a:t>给其他</a:t>
            </a:r>
            <a:r>
              <a:rPr lang="en-US" altLang="zh-CN" sz="1600" b="1">
                <a:latin typeface="微软雅黑" charset="0"/>
                <a:ea typeface="微软雅黑" charset="0"/>
              </a:rPr>
              <a:t>M</a:t>
            </a:r>
            <a:r>
              <a:rPr lang="zh-CN" altLang="en-US" sz="1600" b="1">
                <a:latin typeface="微软雅黑" charset="0"/>
                <a:ea typeface="微软雅黑" charset="0"/>
              </a:rPr>
              <a:t>使用</a:t>
            </a:r>
            <a:r>
              <a:rPr lang="en-US" altLang="zh-CN" sz="1600" b="1">
                <a:latin typeface="微软雅黑" charset="0"/>
                <a:ea typeface="微软雅黑" charset="0"/>
              </a:rPr>
              <a:t>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GM</a:t>
            </a:r>
            <a:r>
              <a:rPr lang="zh-CN" altLang="en-US" sz="2800">
                <a:latin typeface="微软雅黑" charset="0"/>
                <a:ea typeface="微软雅黑" charset="0"/>
              </a:rPr>
              <a:t>模型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GPM</a:t>
            </a:r>
            <a:r>
              <a:rPr lang="zh-CN" altLang="en-US" sz="2800">
                <a:latin typeface="微软雅黑" charset="0"/>
                <a:ea typeface="微软雅黑" charset="0"/>
              </a:rPr>
              <a:t>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" y="1145540"/>
            <a:ext cx="5991860" cy="51803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2785" y="3801110"/>
            <a:ext cx="6434455" cy="326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mcache</a:t>
            </a:r>
            <a:r>
              <a:rPr lang="zh-CN" altLang="en-US" sz="1600">
                <a:latin typeface="微软雅黑" charset="0"/>
                <a:ea typeface="微软雅黑" charset="0"/>
              </a:rPr>
              <a:t>从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中移到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不再是单独的全局</a:t>
            </a:r>
            <a:r>
              <a:rPr lang="en-US" altLang="zh-CN" sz="1600">
                <a:latin typeface="微软雅黑" charset="0"/>
                <a:ea typeface="微软雅黑" charset="0"/>
              </a:rPr>
              <a:t>runq.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拥有自己的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runq. </a:t>
            </a:r>
            <a:r>
              <a:rPr lang="zh-CN" altLang="en-US" sz="1600">
                <a:latin typeface="微软雅黑" charset="0"/>
                <a:ea typeface="微软雅黑" charset="0"/>
              </a:rPr>
              <a:t>新的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放入自己的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runq.  </a:t>
            </a:r>
            <a:r>
              <a:rPr lang="zh-CN" altLang="en-US" sz="1600">
                <a:latin typeface="微软雅黑" charset="0"/>
                <a:ea typeface="微软雅黑" charset="0"/>
              </a:rPr>
              <a:t>满了后再批量放入全局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优先从自己的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获取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执行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实现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work stealing,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当某个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中没有可运行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可以从全局获取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从其他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获取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当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因为网络或者锁切换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那么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分离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M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通过调度执行新的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当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因为系统调用阻塞或</a:t>
            </a:r>
            <a:r>
              <a:rPr lang="en-US" altLang="zh-CN" sz="1600">
                <a:latin typeface="微软雅黑" charset="0"/>
                <a:ea typeface="微软雅黑" charset="0"/>
              </a:rPr>
              <a:t>cgo</a:t>
            </a:r>
            <a:r>
              <a:rPr lang="zh-CN" altLang="en-US" sz="1600">
                <a:latin typeface="微软雅黑" charset="0"/>
                <a:ea typeface="微软雅黑" charset="0"/>
              </a:rPr>
              <a:t>运行一段时间后</a:t>
            </a:r>
            <a:r>
              <a:rPr lang="en-US" altLang="zh-CN" sz="1600">
                <a:latin typeface="微软雅黑" charset="0"/>
                <a:ea typeface="微软雅黑" charset="0"/>
              </a:rPr>
              <a:t>, sysmon</a:t>
            </a:r>
            <a:r>
              <a:rPr lang="zh-CN" altLang="en-US" sz="1600">
                <a:latin typeface="微软雅黑" charset="0"/>
                <a:ea typeface="微软雅黑" charset="0"/>
              </a:rPr>
              <a:t>协程会将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与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分离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由其他的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来结合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进行调度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lvl="0" indent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None/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48400" y="842645"/>
          <a:ext cx="582041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Goroutine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runtime.g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运行的函数指针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, stack,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上下文等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每次都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go func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都代表一个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无限制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代表一个用户代码执行流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runtime.p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per-P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的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cache, runq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和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free g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默认为机器核数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可通过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GOMAXPROCS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环境变量调整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.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表示执行所需的资源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runtime.m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对应一个由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clone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创建的线程</a:t>
                      </a:r>
                    </a:p>
                    <a:p>
                      <a:pPr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比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一般不会多太多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.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最大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万个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代表执行者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底层线程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710" y="386080"/>
            <a:ext cx="98996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Golang 1.1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中调度为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GPM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模型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. 通过引入逻辑Processer P来解决GM模型的几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个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问题.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lvl="0" fontAlgn="base">
              <a:lnSpc>
                <a:spcPct val="150000"/>
              </a:lnSpc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" y="147955"/>
            <a:ext cx="7178675" cy="341820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167640" y="3446145"/>
          <a:ext cx="7089140" cy="340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刚刚被分配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还没有初始化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Grunnabel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表示在runqueue上, 还没有被运行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协程可能在执行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M, P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已绑定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Gsyscall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协程在执行系统调用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没执行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没有在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只与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M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绑定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Gwaiting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协程被阻塞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(IO, GC, chan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阻塞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锁等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).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但是一定在某个地方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比如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channel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中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锁排队中等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协程现在没有在使用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也许执行完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free list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中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或者正在被初始化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.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可能有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stack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或者没有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Gcopystack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栈正在复制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此时没有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也不在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runnable, running, syscall, waiting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等状态结合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表示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GC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正在扫描这个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的栈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465" y="349250"/>
            <a:ext cx="5010785" cy="5278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</a:t>
            </a:r>
            <a:r>
              <a:rPr lang="zh-CN" altLang="en-US" sz="2800">
                <a:latin typeface="微软雅黑" charset="0"/>
                <a:ea typeface="微软雅黑" charset="0"/>
              </a:rPr>
              <a:t>状态流转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5750" y="544195"/>
            <a:ext cx="9899650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golang</a:t>
            </a:r>
            <a:r>
              <a:rPr lang="zh-CN" altLang="en-US" sz="1600">
                <a:latin typeface="微软雅黑" charset="0"/>
                <a:ea typeface="微软雅黑" charset="0"/>
              </a:rPr>
              <a:t>调度的职责就是为需要执行的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o代码(G)寻找执行者(M)以及执行的准许和资源(P)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indent="0"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并没有一个调度器的实体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调度是需要发生调度时由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执行</a:t>
            </a:r>
            <a:r>
              <a:rPr lang="en-US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runtime.schedule</a:t>
            </a:r>
            <a:r>
              <a:rPr lang="zh-CN" altLang="en-US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方法进行的</a:t>
            </a:r>
            <a:r>
              <a:rPr lang="en-US" altLang="zh-CN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3055" y="1288415"/>
            <a:ext cx="5545455" cy="545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调度时机</a:t>
            </a:r>
            <a:r>
              <a:rPr lang="en-US" altLang="zh-CN" sz="1600">
                <a:latin typeface="微软雅黑" charset="0"/>
                <a:ea typeface="微软雅黑" charset="0"/>
              </a:rPr>
              <a:t>:</a:t>
            </a: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channel, mutex</a:t>
            </a:r>
            <a:r>
              <a:rPr lang="zh-CN" altLang="en-US" sz="1600">
                <a:latin typeface="微软雅黑" charset="0"/>
                <a:ea typeface="微软雅黑" charset="0"/>
              </a:rPr>
              <a:t>等</a:t>
            </a:r>
            <a:r>
              <a:rPr lang="en-US" altLang="zh-CN" sz="1600">
                <a:latin typeface="微软雅黑" charset="0"/>
                <a:ea typeface="微软雅黑" charset="0"/>
              </a:rPr>
              <a:t>sync</a:t>
            </a:r>
            <a:r>
              <a:rPr lang="zh-CN" altLang="en-US" sz="1600">
                <a:latin typeface="微软雅黑" charset="0"/>
                <a:ea typeface="微软雅黑" charset="0"/>
              </a:rPr>
              <a:t>操作发生了协程阻塞</a:t>
            </a: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time.sleep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网络操作暂时未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主动</a:t>
            </a:r>
            <a:r>
              <a:rPr lang="en-US" altLang="zh-CN" sz="1600">
                <a:latin typeface="微软雅黑" charset="0"/>
                <a:ea typeface="微软雅黑" charset="0"/>
              </a:rPr>
              <a:t>yield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运行过久或系统调用过久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等等</a:t>
            </a:r>
          </a:p>
          <a:p>
            <a:pPr marL="285750" indent="-285750">
              <a:buFont typeface="Wingdings" charset="0"/>
              <a:buChar char="l"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 b="1">
                <a:latin typeface="微软雅黑" charset="0"/>
                <a:ea typeface="微软雅黑" charset="0"/>
              </a:rPr>
              <a:t>调度流程</a:t>
            </a:r>
            <a:r>
              <a:rPr lang="en-US" altLang="zh-CN" sz="1600" b="1">
                <a:latin typeface="微软雅黑" charset="0"/>
                <a:ea typeface="微软雅黑" charset="0"/>
              </a:rPr>
              <a:t>: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实际调度代码复杂很多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如果有分配到</a:t>
            </a:r>
            <a:r>
              <a:rPr lang="en-US" altLang="zh-CN" sz="1600">
                <a:latin typeface="微软雅黑" charset="0"/>
                <a:ea typeface="微软雅黑" charset="0"/>
              </a:rPr>
              <a:t>gc mark</a:t>
            </a:r>
            <a:r>
              <a:rPr lang="zh-CN" altLang="en-US" sz="1600">
                <a:latin typeface="微软雅黑" charset="0"/>
                <a:ea typeface="微软雅黑" charset="0"/>
              </a:rPr>
              <a:t>的工作需要做</a:t>
            </a:r>
            <a:r>
              <a:rPr lang="en-US" altLang="zh-CN" sz="1600">
                <a:latin typeface="微软雅黑" charset="0"/>
                <a:ea typeface="微软雅黑" charset="0"/>
              </a:rPr>
              <a:t>gc mark.</a:t>
            </a:r>
          </a:p>
          <a:p>
            <a:pPr indent="0">
              <a:buFont typeface="Wingdings" charset="0"/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local runq</a:t>
            </a:r>
            <a:r>
              <a:rPr lang="zh-CN" altLang="en-US" sz="1600">
                <a:latin typeface="微软雅黑" charset="0"/>
                <a:ea typeface="微软雅黑" charset="0"/>
              </a:rPr>
              <a:t>有就运行</a:t>
            </a:r>
            <a:r>
              <a:rPr lang="en-US" altLang="zh-CN" sz="1600">
                <a:latin typeface="微软雅黑" charset="0"/>
                <a:ea typeface="微软雅黑" charset="0"/>
              </a:rPr>
              <a:t>local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,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没有再看全局的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是否有</a:t>
            </a:r>
            <a:r>
              <a:rPr lang="en-US" altLang="zh-CN" sz="1600">
                <a:latin typeface="微软雅黑" charset="0"/>
                <a:ea typeface="微软雅黑" charset="0"/>
              </a:rPr>
              <a:t>,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再看能否从</a:t>
            </a:r>
            <a:r>
              <a:rPr lang="en-US" altLang="zh-CN" sz="1600">
                <a:latin typeface="微软雅黑" charset="0"/>
                <a:ea typeface="微软雅黑" charset="0"/>
              </a:rPr>
              <a:t>net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poll</a:t>
            </a:r>
            <a:r>
              <a:rPr lang="zh-CN" altLang="en-US" sz="1600">
                <a:latin typeface="微软雅黑" charset="0"/>
                <a:ea typeface="微软雅黑" charset="0"/>
              </a:rPr>
              <a:t>出来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从其他</a:t>
            </a:r>
            <a:r>
              <a:rPr lang="en-US" altLang="zh-CN" sz="1600">
                <a:latin typeface="微软雅黑" charset="0"/>
                <a:ea typeface="微软雅黑" charset="0"/>
              </a:rPr>
              <a:t>P steal</a:t>
            </a:r>
            <a:r>
              <a:rPr lang="zh-CN" altLang="en-US" sz="1600">
                <a:latin typeface="微软雅黑" charset="0"/>
                <a:ea typeface="微软雅黑" charset="0"/>
              </a:rPr>
              <a:t>一部分过来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indent="0">
              <a:buFont typeface="Wingdings" charset="0"/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....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实在没有就</a:t>
            </a:r>
            <a:r>
              <a:rPr lang="en-US" altLang="zh-CN" sz="1600">
                <a:latin typeface="微软雅黑" charset="0"/>
                <a:ea typeface="微软雅黑" charset="0"/>
              </a:rPr>
              <a:t>stopm</a:t>
            </a: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45" y="1052195"/>
            <a:ext cx="5367655" cy="5815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sysmon</a:t>
            </a:r>
            <a:r>
              <a:rPr lang="zh-CN" altLang="en-US" sz="2800">
                <a:latin typeface="微软雅黑" charset="0"/>
                <a:ea typeface="微软雅黑" charset="0"/>
              </a:rPr>
              <a:t>协程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560705"/>
            <a:ext cx="10949940" cy="158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的数量影响了同时运行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代码的协程数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被占用很久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就会影响调度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协程的一个功能就是进行抢占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协程是在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runtime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初始化之后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执行用户编写的代码之前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由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runtime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启动的不与任何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绑定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直接由一个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执行的协程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类似于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linux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中的执行一些系统任务的内核线程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 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可认为是</a:t>
            </a:r>
            <a:r>
              <a:rPr lang="en-US" altLang="zh-CN" sz="1400">
                <a:latin typeface="微软雅黑" charset="0"/>
                <a:ea typeface="微软雅黑" charset="0"/>
              </a:rPr>
              <a:t>10ms</a:t>
            </a:r>
            <a:r>
              <a:rPr lang="zh-CN" altLang="en-US" sz="1400">
                <a:latin typeface="微软雅黑" charset="0"/>
                <a:ea typeface="微软雅黑" charset="0"/>
              </a:rPr>
              <a:t>执行一次</a:t>
            </a:r>
            <a:r>
              <a:rPr lang="en-US" altLang="zh-CN" sz="1400">
                <a:latin typeface="微软雅黑" charset="0"/>
                <a:ea typeface="微软雅黑" charset="0"/>
              </a:rPr>
              <a:t>. (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初始运行间隔为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20us, 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运行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1ms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后逐渐翻倍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最终每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10ms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运行一次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如果有发生过抢占成功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则又恢复成初始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20us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的运行间隔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如此循环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)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2623820"/>
            <a:ext cx="7763510" cy="3909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55865" y="2080260"/>
            <a:ext cx="4645660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sysmon tick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进行一次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netpoll(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在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结束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和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M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执行查找可运行的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时也会执行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netpoll)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获取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fd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事件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将与之相关的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放入全局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runqueue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每次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sysmon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运行都执行一次抢占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如果某个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执行超过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1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个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sysmon tick,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则执行抢占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正在执行系统调用的话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将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与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M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脱离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(handoffp);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正在执行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代码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则通知抢占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(preemptone).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2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分钟如果没有执行过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GC,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则通知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gchelper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协程执行一次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GC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如果开启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schdule trace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debug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信息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(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例如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GODEBUG=schedtrace=5000,scheddetail=1),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则按照给定的间隔打印调度信息</a:t>
            </a:r>
            <a:endParaRPr lang="zh-CN" altLang="en-US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5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分钟归还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后不再使用的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给操作系统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(scavenge)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0875" y="1938338"/>
            <a:ext cx="110871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buFont typeface="Wingdings" charset="0"/>
            </a:pP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retake()调用preemptone()将</a:t>
            </a: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被抢占的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G的stackguard0设为stackPreempt, </a:t>
            </a: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被设置抢占标记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的G进行下一次函数调用时, </a:t>
            </a: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检查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栈空间失败. 进而触发morestack()（汇编代码，位于asm_XXX.s中）然后进行一连串的函数调用，主要的调用过程如下：</a:t>
            </a: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  <a:sym typeface="+mn-ea"/>
              </a:rPr>
              <a:t>morestack()（汇编代码）-&gt; newstack() -&gt; gopreempt_m() -&gt; goschedImpl() -&gt; schedule()</a:t>
            </a:r>
            <a:endParaRPr lang="en-US" altLang="zh-CN" strike="noStrike" noProof="1">
              <a:latin typeface="微软雅黑" charset="0"/>
              <a:ea typeface="微软雅黑" charset="0"/>
              <a:sym typeface="+mn-ea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协作式抢占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1465" y="581025"/>
            <a:ext cx="8493760" cy="2503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网络操作是异步非阻塞的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通过事件循环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回调对应的函数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一些状态机模式的框架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每次网络操作都有一个新的状态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代码执行流被打散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用户态的协程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sz="1600">
                <a:latin typeface="微软雅黑" charset="0"/>
                <a:ea typeface="微软雅黑" charset="0"/>
              </a:rPr>
              <a:t>结合 </a:t>
            </a:r>
            <a:r>
              <a:rPr lang="en-US" altLang="zh-CN" sz="1600">
                <a:latin typeface="微软雅黑" charset="0"/>
                <a:ea typeface="微软雅黑" charset="0"/>
              </a:rPr>
              <a:t>epoll, nonblock</a:t>
            </a:r>
            <a:r>
              <a:rPr lang="zh-CN" altLang="en-US" sz="1600">
                <a:latin typeface="微软雅黑" charset="0"/>
                <a:ea typeface="微软雅黑" charset="0"/>
              </a:rPr>
              <a:t>模式的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</a:rPr>
              <a:t>; 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网络操作未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r>
              <a:rPr lang="zh-CN" altLang="en-US" sz="1600">
                <a:latin typeface="微软雅黑" charset="0"/>
                <a:ea typeface="微软雅黑" charset="0"/>
              </a:rPr>
              <a:t>时的切换协程和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r>
              <a:rPr lang="zh-CN" altLang="en-US" sz="1600">
                <a:latin typeface="微软雅黑" charset="0"/>
                <a:ea typeface="微软雅黑" charset="0"/>
              </a:rPr>
              <a:t>后把相关协程添加到待运行队列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网络操作达到既不阻塞线程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又是同步执行流的效果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190" y="2873375"/>
            <a:ext cx="5349240" cy="29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微软雅黑" charset="0"/>
                <a:ea typeface="微软雅黑" charset="0"/>
              </a:rPr>
              <a:t>封装</a:t>
            </a:r>
            <a:r>
              <a:rPr lang="en-US" altLang="zh-CN" sz="1600">
                <a:latin typeface="微软雅黑" charset="0"/>
                <a:ea typeface="微软雅黑" charset="0"/>
              </a:rPr>
              <a:t>epoll, </a:t>
            </a:r>
            <a:r>
              <a:rPr lang="zh-CN" altLang="en-US" sz="1600">
                <a:latin typeface="微软雅黑" charset="0"/>
                <a:ea typeface="微软雅黑" charset="0"/>
              </a:rPr>
              <a:t>有网络操作时会</a:t>
            </a:r>
            <a:r>
              <a:rPr lang="en-US" altLang="zh-CN" sz="1600">
                <a:latin typeface="微软雅黑" charset="0"/>
                <a:ea typeface="微软雅黑" charset="0"/>
              </a:rPr>
              <a:t>epollcreate</a:t>
            </a:r>
            <a:r>
              <a:rPr lang="zh-CN" altLang="en-US" sz="1600">
                <a:latin typeface="微软雅黑" charset="0"/>
                <a:ea typeface="微软雅黑" charset="0"/>
              </a:rPr>
              <a:t>一个</a:t>
            </a:r>
            <a:r>
              <a:rPr lang="en-US" altLang="zh-CN" sz="1600">
                <a:latin typeface="微软雅黑" charset="0"/>
                <a:ea typeface="微软雅黑" charset="0"/>
              </a:rPr>
              <a:t>epfd.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微软雅黑" charset="0"/>
                <a:ea typeface="微软雅黑" charset="0"/>
              </a:rPr>
              <a:t>所有网络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均通过fcntl设置为</a:t>
            </a:r>
            <a:r>
              <a:rPr lang="en-US" altLang="zh-CN" sz="1600">
                <a:latin typeface="微软雅黑" charset="0"/>
                <a:ea typeface="微软雅黑" charset="0"/>
              </a:rPr>
              <a:t>NONBLOCK</a:t>
            </a:r>
            <a:r>
              <a:rPr lang="zh-CN" altLang="en-US" sz="1600">
                <a:latin typeface="微软雅黑" charset="0"/>
                <a:ea typeface="微软雅黑" charset="0"/>
              </a:rPr>
              <a:t>模式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以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边缘触发模式</a:t>
            </a:r>
            <a:r>
              <a:rPr lang="zh-CN" altLang="en-US" sz="1600">
                <a:latin typeface="微软雅黑" charset="0"/>
                <a:ea typeface="微软雅黑" charset="0"/>
              </a:rPr>
              <a:t>放入</a:t>
            </a:r>
            <a:r>
              <a:rPr lang="en-US" altLang="zh-CN" sz="1600">
                <a:latin typeface="微软雅黑" charset="0"/>
                <a:ea typeface="微软雅黑" charset="0"/>
              </a:rPr>
              <a:t>epoll</a:t>
            </a:r>
            <a:r>
              <a:rPr lang="zh-CN" altLang="en-US" sz="1600">
                <a:latin typeface="微软雅黑" charset="0"/>
                <a:ea typeface="微软雅黑" charset="0"/>
              </a:rPr>
              <a:t>节点中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微软雅黑" charset="0"/>
                <a:ea typeface="微软雅黑" charset="0"/>
              </a:rPr>
              <a:t>对网络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执行</a:t>
            </a:r>
            <a:r>
              <a:rPr lang="en-US" altLang="zh-CN" sz="1600">
                <a:latin typeface="微软雅黑" charset="0"/>
                <a:ea typeface="微软雅黑" charset="0"/>
              </a:rPr>
              <a:t>Accept(syscall.accept4), Read(syscall.read), Write(syscall.write)</a:t>
            </a:r>
            <a:r>
              <a:rPr lang="zh-CN" altLang="en-US" sz="1600">
                <a:latin typeface="微软雅黑" charset="0"/>
                <a:ea typeface="微软雅黑" charset="0"/>
              </a:rPr>
              <a:t>操作时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相关操作未</a:t>
            </a:r>
            <a:r>
              <a:rPr lang="en-US" altLang="zh-CN" sz="1600">
                <a:latin typeface="微软雅黑" charset="0"/>
                <a:ea typeface="微软雅黑" charset="0"/>
              </a:rPr>
              <a:t>ready, </a:t>
            </a:r>
            <a:r>
              <a:rPr lang="zh-CN" altLang="en-US" sz="1600">
                <a:latin typeface="微软雅黑" charset="0"/>
                <a:ea typeface="微软雅黑" charset="0"/>
              </a:rPr>
              <a:t>则系统调用会立即返回</a:t>
            </a:r>
            <a:r>
              <a:rPr lang="en-US" altLang="zh-CN" sz="1600">
                <a:latin typeface="微软雅黑" charset="0"/>
                <a:ea typeface="微软雅黑" charset="0"/>
              </a:rPr>
              <a:t>EAGAIN;  </a:t>
            </a:r>
            <a:r>
              <a:rPr lang="zh-CN" altLang="en-US" sz="1600">
                <a:latin typeface="微软雅黑" charset="0"/>
                <a:ea typeface="微软雅黑" charset="0"/>
              </a:rPr>
              <a:t>使用</a:t>
            </a:r>
            <a:r>
              <a:rPr lang="en-US" altLang="zh-CN" sz="1600">
                <a:latin typeface="微软雅黑" charset="0"/>
                <a:ea typeface="微软雅黑" charset="0"/>
              </a:rPr>
              <a:t>gopark</a:t>
            </a:r>
            <a:r>
              <a:rPr lang="zh-CN" altLang="en-US" sz="1600">
                <a:latin typeface="微软雅黑" charset="0"/>
                <a:ea typeface="微软雅黑" charset="0"/>
              </a:rPr>
              <a:t>切换该协程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微软雅黑" charset="0"/>
                <a:ea typeface="微软雅黑" charset="0"/>
              </a:rPr>
              <a:t>在不同的时机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通过epollwait来获取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epollevents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通过其中</a:t>
            </a:r>
            <a:r>
              <a:rPr lang="en-US" altLang="zh-CN" sz="1600">
                <a:latin typeface="微软雅黑" charset="0"/>
                <a:ea typeface="微软雅黑" charset="0"/>
              </a:rPr>
              <a:t>data</a:t>
            </a:r>
            <a:r>
              <a:rPr lang="zh-CN" altLang="en-US" sz="1600">
                <a:latin typeface="微软雅黑" charset="0"/>
                <a:ea typeface="微软雅黑" charset="0"/>
              </a:rPr>
              <a:t>指针可获取对应的</a:t>
            </a:r>
            <a:r>
              <a:rPr lang="en-US" altLang="zh-CN" sz="1600">
                <a:latin typeface="微软雅黑" charset="0"/>
                <a:ea typeface="微软雅黑" charset="0"/>
              </a:rPr>
              <a:t>g,  </a:t>
            </a:r>
            <a:r>
              <a:rPr lang="zh-CN" altLang="en-US" sz="1600">
                <a:latin typeface="微软雅黑" charset="0"/>
                <a:ea typeface="微软雅黑" charset="0"/>
              </a:rPr>
              <a:t>将其置为待运行状态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添加到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20" y="2254250"/>
            <a:ext cx="6661150" cy="4196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网络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调度相关结构体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5315585" cy="640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0" y="871855"/>
            <a:ext cx="5344795" cy="59861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08370" y="413385"/>
            <a:ext cx="443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图中</a:t>
            </a:r>
            <a:r>
              <a:rPr lang="en-US" altLang="zh-CN">
                <a:latin typeface="微软雅黑" charset="0"/>
                <a:ea typeface="微软雅黑" charset="0"/>
              </a:rPr>
              <a:t>struct</a:t>
            </a:r>
            <a:r>
              <a:rPr lang="zh-CN" altLang="en-US">
                <a:latin typeface="微软雅黑" charset="0"/>
                <a:ea typeface="微软雅黑" charset="0"/>
              </a:rPr>
              <a:t>的字段均做了大量省略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61720" y="2014220"/>
            <a:ext cx="1081024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</a:rPr>
              <a:t>yifhao, </a:t>
            </a:r>
            <a:r>
              <a:rPr lang="zh-CN" altLang="en-US">
                <a:latin typeface="微软雅黑" charset="0"/>
                <a:ea typeface="微软雅黑" charset="0"/>
              </a:rPr>
              <a:t>郝以奋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毕业于华中科技大学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腾讯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直播后台开发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负责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 </a:t>
            </a:r>
            <a:r>
              <a:rPr lang="en-US" altLang="zh-CN">
                <a:latin typeface="微软雅黑" charset="0"/>
                <a:ea typeface="微软雅黑" charset="0"/>
              </a:rPr>
              <a:t>CPP+JAVA</a:t>
            </a:r>
            <a:r>
              <a:rPr lang="zh-CN" altLang="en-US">
                <a:latin typeface="微软雅黑" charset="0"/>
                <a:ea typeface="微软雅黑" charset="0"/>
              </a:rPr>
              <a:t>双栈 </a:t>
            </a:r>
            <a:r>
              <a:rPr lang="en-US" altLang="zh-CN">
                <a:latin typeface="微软雅黑" charset="0"/>
                <a:ea typeface="微软雅黑" charset="0"/>
              </a:rPr>
              <a:t>-&gt; Golang</a:t>
            </a:r>
            <a:r>
              <a:rPr lang="zh-CN" altLang="en-US">
                <a:latin typeface="微软雅黑" charset="0"/>
                <a:ea typeface="微软雅黑" charset="0"/>
              </a:rPr>
              <a:t>转型</a:t>
            </a:r>
            <a:r>
              <a:rPr lang="en-US" altLang="zh-CN">
                <a:latin typeface="微软雅黑" charset="0"/>
                <a:ea typeface="微软雅黑" charset="0"/>
              </a:rPr>
              <a:t>: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框架协同建设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业务功能定制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 Mod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引入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服务模板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RPC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协议管理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Golang</a:t>
            </a:r>
            <a:r>
              <a:rPr lang="zh-CN" altLang="en-US">
                <a:latin typeface="微软雅黑" charset="0"/>
                <a:ea typeface="微软雅黑" charset="0"/>
              </a:rPr>
              <a:t>培训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文档等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参与</a:t>
            </a:r>
            <a:r>
              <a:rPr lang="zh-CN">
                <a:latin typeface="微软雅黑" charset="0"/>
                <a:ea typeface="微软雅黑" charset="0"/>
              </a:rPr>
              <a:t>内部多部门使用的</a:t>
            </a:r>
            <a:r>
              <a:rPr lang="en-US" altLang="zh-CN">
                <a:latin typeface="微软雅黑" charset="0"/>
                <a:ea typeface="微软雅黑" charset="0"/>
              </a:rPr>
              <a:t>Golang</a:t>
            </a:r>
            <a:r>
              <a:rPr lang="zh-CN">
                <a:latin typeface="微软雅黑" charset="0"/>
                <a:ea typeface="微软雅黑" charset="0"/>
              </a:rPr>
              <a:t>框架开发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并在部门成功推广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在内部做过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150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人的</a:t>
            </a:r>
            <a:r>
              <a:rPr lang="en-US" altLang="zh-CN">
                <a:latin typeface="微软雅黑" charset="0"/>
                <a:ea typeface="微软雅黑" charset="0"/>
              </a:rPr>
              <a:t>Golang</a:t>
            </a:r>
            <a:r>
              <a:rPr lang="zh-CN" altLang="en-US">
                <a:latin typeface="微软雅黑" charset="0"/>
                <a:ea typeface="微软雅黑" charset="0"/>
              </a:rPr>
              <a:t>相关分享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65" y="-3302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调度综合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4160" y="898525"/>
            <a:ext cx="1170114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轻量级的协程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栈初始</a:t>
            </a:r>
            <a:r>
              <a:rPr lang="en-US" altLang="zh-CN" sz="1600">
                <a:latin typeface="微软雅黑" charset="0"/>
                <a:ea typeface="微软雅黑" charset="0"/>
              </a:rPr>
              <a:t>2KB, </a:t>
            </a:r>
            <a:r>
              <a:rPr lang="zh-CN" altLang="en-US" sz="1600">
                <a:latin typeface="微软雅黑" charset="0"/>
                <a:ea typeface="微软雅黑" charset="0"/>
              </a:rPr>
              <a:t>调度不涉及系统调用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调度在计算机中是分配工作所需资源的方法. linux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的调度为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找到可运行的线程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的调度是为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M(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线程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找到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P(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执行票据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和可运行的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用户函数调用前会检查栈空间是否足够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不够的话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会进行</a:t>
            </a:r>
            <a:r>
              <a:rPr lang="en-US" altLang="zh-CN" sz="1600">
                <a:latin typeface="微软雅黑" charset="0"/>
                <a:ea typeface="微软雅黑" charset="0"/>
              </a:rPr>
              <a:t>*2 </a:t>
            </a:r>
            <a:r>
              <a:rPr lang="zh-CN" altLang="en-US" sz="1600">
                <a:latin typeface="微软雅黑" charset="0"/>
                <a:ea typeface="微软雅黑" charset="0"/>
              </a:rPr>
              <a:t>栈扩容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最大栈</a:t>
            </a:r>
            <a:r>
              <a:rPr lang="en-US" altLang="zh-CN" sz="1600">
                <a:latin typeface="微软雅黑" charset="0"/>
                <a:ea typeface="微软雅黑" charset="0"/>
              </a:rPr>
              <a:t>1G, </a:t>
            </a:r>
            <a:r>
              <a:rPr lang="zh-CN" altLang="en-US" sz="1600">
                <a:latin typeface="微软雅黑" charset="0"/>
                <a:ea typeface="微软雅黑" charset="0"/>
              </a:rPr>
              <a:t>超出</a:t>
            </a:r>
            <a:r>
              <a:rPr lang="en-US" altLang="zh-CN" sz="1600">
                <a:latin typeface="微软雅黑" charset="0"/>
                <a:ea typeface="微软雅黑" charset="0"/>
              </a:rPr>
              <a:t>panic.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用户代码中的协程同步造成的阻塞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仅仅是切换</a:t>
            </a:r>
            <a:r>
              <a:rPr lang="en-US" altLang="zh-CN" sz="1600">
                <a:latin typeface="微软雅黑" charset="0"/>
                <a:ea typeface="微软雅黑" charset="0"/>
              </a:rPr>
              <a:t>(gopark)</a:t>
            </a:r>
            <a:r>
              <a:rPr lang="zh-CN" altLang="en-US" sz="1600">
                <a:latin typeface="微软雅黑" charset="0"/>
                <a:ea typeface="微软雅黑" charset="0"/>
              </a:rPr>
              <a:t>协程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而不阻塞线程</a:t>
            </a:r>
            <a:r>
              <a:rPr lang="en-US" altLang="zh-CN" sz="1600">
                <a:latin typeface="微软雅黑" charset="0"/>
                <a:ea typeface="微软雅黑" charset="0"/>
              </a:rPr>
              <a:t>, m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仍结合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去寻找新的可执行的</a:t>
            </a:r>
            <a:r>
              <a:rPr lang="en-US" altLang="zh-CN" sz="1600">
                <a:latin typeface="微软雅黑" charset="0"/>
                <a:ea typeface="微软雅黑" charset="0"/>
              </a:rPr>
              <a:t>g.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均有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local runq,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大多数时间仅与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local runq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无锁交互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新生成的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放入到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local runq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调度时会随机从全局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g. 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然后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local runq, global runq...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均没有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的话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work stealing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从其他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sysmon: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对于运行过久的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设置抢占标识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;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对于过久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syscall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进行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的分离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防止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被占用过久影响调度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封装了</a:t>
            </a:r>
            <a:r>
              <a:rPr lang="en-US" altLang="zh-CN" sz="1600">
                <a:latin typeface="微软雅黑" charset="0"/>
                <a:ea typeface="微软雅黑" charset="0"/>
              </a:rPr>
              <a:t>epoll, </a:t>
            </a:r>
            <a:r>
              <a:rPr lang="zh-CN" altLang="en-US" sz="1600">
                <a:latin typeface="微软雅黑" charset="0"/>
                <a:ea typeface="微软雅黑" charset="0"/>
              </a:rPr>
              <a:t>网络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会设置成</a:t>
            </a:r>
            <a:r>
              <a:rPr lang="en-US" altLang="zh-CN" sz="1600">
                <a:latin typeface="微软雅黑" charset="0"/>
                <a:ea typeface="微软雅黑" charset="0"/>
              </a:rPr>
              <a:t>NonBlocking</a:t>
            </a:r>
            <a:r>
              <a:rPr lang="zh-CN" altLang="en-US" sz="1600">
                <a:latin typeface="微软雅黑" charset="0"/>
                <a:ea typeface="微软雅黑" charset="0"/>
              </a:rPr>
              <a:t>模式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网络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read, write, accept</a:t>
            </a:r>
            <a:r>
              <a:rPr lang="zh-CN" altLang="en-US" sz="1600">
                <a:latin typeface="微软雅黑" charset="0"/>
                <a:ea typeface="微软雅黑" charset="0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会以</a:t>
            </a:r>
            <a:r>
              <a:rPr lang="en-US" altLang="zh-CN" sz="1600">
                <a:latin typeface="微软雅黑" charset="0"/>
                <a:ea typeface="微软雅黑" charset="0"/>
              </a:rPr>
              <a:t>NonBlocking</a:t>
            </a:r>
            <a:r>
              <a:rPr lang="zh-CN" altLang="en-US" sz="1600">
                <a:latin typeface="微软雅黑" charset="0"/>
                <a:ea typeface="微软雅黑" charset="0"/>
              </a:rPr>
              <a:t>模式操作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返回</a:t>
            </a:r>
            <a:r>
              <a:rPr lang="en-US" altLang="zh-CN" sz="1600">
                <a:latin typeface="微软雅黑" charset="0"/>
                <a:ea typeface="微软雅黑" charset="0"/>
              </a:rPr>
              <a:t>EAGAIN</a:t>
            </a:r>
            <a:r>
              <a:rPr lang="zh-CN" altLang="en-US" sz="1600">
                <a:latin typeface="微软雅黑" charset="0"/>
                <a:ea typeface="微软雅黑" charset="0"/>
              </a:rPr>
              <a:t>则</a:t>
            </a:r>
            <a:r>
              <a:rPr lang="en-US" altLang="zh-CN" sz="1600">
                <a:latin typeface="微软雅黑" charset="0"/>
                <a:ea typeface="微软雅黑" charset="0"/>
              </a:rPr>
              <a:t>gopark</a:t>
            </a:r>
            <a:r>
              <a:rPr lang="zh-CN" altLang="en-US" sz="1600">
                <a:latin typeface="微软雅黑" charset="0"/>
                <a:ea typeface="微软雅黑" charset="0"/>
              </a:rPr>
              <a:t>当前协程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在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调度</a:t>
            </a:r>
            <a:r>
              <a:rPr lang="en-US" altLang="zh-CN" sz="1600">
                <a:latin typeface="微软雅黑" charset="0"/>
                <a:ea typeface="微软雅黑" charset="0"/>
              </a:rPr>
              <a:t>, sysmon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, gc start the world</a:t>
            </a:r>
            <a:r>
              <a:rPr lang="zh-CN" altLang="en-US" sz="1600">
                <a:latin typeface="微软雅黑" charset="0"/>
                <a:ea typeface="微软雅黑" charset="0"/>
              </a:rPr>
              <a:t>等阶段均会</a:t>
            </a:r>
            <a:r>
              <a:rPr lang="en-US" altLang="zh-CN" sz="1600">
                <a:latin typeface="微软雅黑" charset="0"/>
                <a:ea typeface="微软雅黑" charset="0"/>
              </a:rPr>
              <a:t>poll</a:t>
            </a:r>
            <a:r>
              <a:rPr lang="zh-CN" altLang="en-US" sz="1600">
                <a:latin typeface="微软雅黑" charset="0"/>
                <a:ea typeface="微软雅黑" charset="0"/>
              </a:rPr>
              <a:t>出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r>
              <a:rPr lang="zh-CN" altLang="en-US" sz="1600">
                <a:latin typeface="微软雅黑" charset="0"/>
                <a:ea typeface="微软雅黑" charset="0"/>
              </a:rPr>
              <a:t>的协程进行运行或者添加到全局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目前</a:t>
            </a:r>
            <a:r>
              <a:rPr lang="en-US" altLang="zh-CN" sz="1600">
                <a:latin typeface="微软雅黑" charset="0"/>
                <a:ea typeface="微软雅黑" charset="0"/>
              </a:rPr>
              <a:t>(1.12), go</a:t>
            </a:r>
            <a:r>
              <a:rPr lang="zh-CN" altLang="en-US" sz="1600">
                <a:latin typeface="微软雅黑" charset="0"/>
                <a:ea typeface="微软雅黑" charset="0"/>
              </a:rPr>
              <a:t>还不支持非协作的抢占调度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在密集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运算时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可能会导致调度延迟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官方已在解决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endParaRPr lang="zh-CN" altLang="en-US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未涉及的点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6595" y="1373505"/>
            <a:ext cx="1051496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状态流转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>
                <a:latin typeface="微软雅黑" charset="0"/>
                <a:ea typeface="微软雅黑" charset="0"/>
                <a:sym typeface="+mn-ea"/>
              </a:rPr>
              <a:t>具体调度流程</a:t>
            </a:r>
            <a:endParaRPr 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>
                <a:latin typeface="微软雅黑" charset="0"/>
                <a:ea typeface="微软雅黑" charset="0"/>
              </a:rPr>
              <a:t>栈扩容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>
                <a:latin typeface="微软雅黑" charset="0"/>
                <a:ea typeface="微软雅黑" charset="0"/>
              </a:rPr>
              <a:t>合作式抢占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sysmon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P</a:t>
            </a:r>
            <a:r>
              <a:rPr lang="zh-CN" altLang="en-US">
                <a:latin typeface="微软雅黑" charset="0"/>
                <a:ea typeface="微软雅黑" charset="0"/>
              </a:rPr>
              <a:t>状态流转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M</a:t>
            </a:r>
            <a:r>
              <a:rPr lang="zh-CN" altLang="en-US">
                <a:latin typeface="微软雅黑" charset="0"/>
                <a:ea typeface="微软雅黑" charset="0"/>
              </a:rPr>
              <a:t>的</a:t>
            </a:r>
            <a:r>
              <a:rPr lang="en-US" altLang="zh-CN">
                <a:latin typeface="微软雅黑" charset="0"/>
                <a:ea typeface="微软雅黑" charset="0"/>
              </a:rPr>
              <a:t>spin</a:t>
            </a:r>
            <a:r>
              <a:rPr lang="zh-CN" altLang="en-US">
                <a:latin typeface="微软雅黑" charset="0"/>
                <a:ea typeface="微软雅黑" charset="0"/>
              </a:rPr>
              <a:t>与</a:t>
            </a:r>
            <a:r>
              <a:rPr lang="en-US" altLang="zh-CN">
                <a:latin typeface="微软雅黑" charset="0"/>
                <a:ea typeface="微软雅黑" charset="0"/>
              </a:rPr>
              <a:t>unspin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LockOSThread</a:t>
            </a:r>
          </a:p>
          <a:p>
            <a:pPr indent="0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内存分配简介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6550" y="1557020"/>
            <a:ext cx="1138428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类似于</a:t>
            </a:r>
            <a:r>
              <a:rPr lang="en-US" altLang="zh-CN" sz="1600">
                <a:latin typeface="微软雅黑" charset="0"/>
                <a:ea typeface="微软雅黑" charset="0"/>
              </a:rPr>
              <a:t>TCMalloc</a:t>
            </a:r>
            <a:r>
              <a:rPr lang="zh-CN" altLang="en-US" sz="1600">
                <a:latin typeface="微软雅黑" charset="0"/>
                <a:ea typeface="微软雅黑" charset="0"/>
              </a:rPr>
              <a:t>的结构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使用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机制来减少碎片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至少为一个页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中的一个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8KB).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每一种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用于一个范围的内存分配需求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比如</a:t>
            </a:r>
            <a:r>
              <a:rPr lang="en-US" altLang="zh-CN" sz="1600">
                <a:latin typeface="微软雅黑" charset="0"/>
                <a:ea typeface="微软雅黑" charset="0"/>
              </a:rPr>
              <a:t>16-32byte</a:t>
            </a:r>
            <a:r>
              <a:rPr lang="zh-CN" altLang="en-US" sz="1600">
                <a:latin typeface="微软雅黑" charset="0"/>
                <a:ea typeface="微软雅黑" charset="0"/>
              </a:rPr>
              <a:t>使用分配</a:t>
            </a:r>
            <a:r>
              <a:rPr lang="en-US" altLang="zh-CN" sz="1600">
                <a:latin typeface="微软雅黑" charset="0"/>
                <a:ea typeface="微软雅黑" charset="0"/>
              </a:rPr>
              <a:t>32byte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span, 112-128</a:t>
            </a:r>
            <a:r>
              <a:rPr lang="zh-CN" altLang="en-US" sz="1600">
                <a:latin typeface="微软雅黑" charset="0"/>
                <a:ea typeface="微软雅黑" charset="0"/>
              </a:rPr>
              <a:t>使用分配</a:t>
            </a:r>
            <a:r>
              <a:rPr lang="en-US" altLang="zh-CN" sz="1600">
                <a:latin typeface="微软雅黑" charset="0"/>
                <a:ea typeface="微软雅黑" charset="0"/>
              </a:rPr>
              <a:t>128byte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一共有</a:t>
            </a:r>
            <a:r>
              <a:rPr lang="en-US" altLang="zh-CN" sz="1600">
                <a:latin typeface="微软雅黑" charset="0"/>
                <a:ea typeface="微软雅黑" charset="0"/>
              </a:rPr>
              <a:t>67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范围</a:t>
            </a:r>
            <a:r>
              <a:rPr lang="en-US" altLang="zh-CN" sz="1600">
                <a:latin typeface="微软雅黑" charset="0"/>
                <a:ea typeface="微软雅黑" charset="0"/>
              </a:rPr>
              <a:t>, 8byte-32KB,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有两种类型</a:t>
            </a:r>
            <a:r>
              <a:rPr lang="en-US" altLang="zh-CN" sz="1600">
                <a:latin typeface="微软雅黑" charset="0"/>
                <a:ea typeface="微软雅黑" charset="0"/>
              </a:rPr>
              <a:t>(scan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noscan, </a:t>
            </a:r>
            <a:r>
              <a:rPr lang="zh-CN" altLang="en-US" sz="1600">
                <a:latin typeface="微软雅黑" charset="0"/>
                <a:ea typeface="微软雅黑" charset="0"/>
              </a:rPr>
              <a:t>表示分配的对象是否会包含指针</a:t>
            </a:r>
            <a:r>
              <a:rPr lang="en-US" altLang="zh-CN" sz="1600">
                <a:latin typeface="微软雅黑" charset="0"/>
                <a:ea typeface="微软雅黑" charset="0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多层次</a:t>
            </a:r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来减少分配的冲突</a:t>
            </a:r>
            <a:r>
              <a:rPr lang="en-US" altLang="zh-CN" sz="1600">
                <a:latin typeface="微软雅黑" charset="0"/>
                <a:ea typeface="微软雅黑" charset="0"/>
              </a:rPr>
              <a:t>. per-P</a:t>
            </a:r>
            <a:r>
              <a:rPr lang="zh-CN" altLang="en-US" sz="1600">
                <a:latin typeface="微软雅黑" charset="0"/>
                <a:ea typeface="微软雅黑" charset="0"/>
              </a:rPr>
              <a:t>无锁的</a:t>
            </a:r>
            <a:r>
              <a:rPr lang="en-US" altLang="zh-CN" sz="1600">
                <a:latin typeface="微软雅黑" charset="0"/>
                <a:ea typeface="微软雅黑" charset="0"/>
              </a:rPr>
              <a:t>mcache, </a:t>
            </a:r>
            <a:r>
              <a:rPr lang="zh-CN" altLang="en-US" sz="1600">
                <a:latin typeface="微软雅黑" charset="0"/>
                <a:ea typeface="微软雅黑" charset="0"/>
              </a:rPr>
              <a:t>全局</a:t>
            </a:r>
            <a:r>
              <a:rPr lang="en-US" altLang="zh-CN" sz="1600">
                <a:latin typeface="微软雅黑" charset="0"/>
                <a:ea typeface="微软雅黑" charset="0"/>
              </a:rPr>
              <a:t>67*2</a:t>
            </a:r>
            <a:r>
              <a:rPr lang="zh-CN" altLang="en-US" sz="1600">
                <a:latin typeface="微软雅黑" charset="0"/>
                <a:ea typeface="微软雅黑" charset="0"/>
              </a:rPr>
              <a:t>个对应不同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</a:rPr>
              <a:t>的后备</a:t>
            </a:r>
            <a:r>
              <a:rPr lang="en-US" altLang="zh-CN" sz="1600">
                <a:latin typeface="微软雅黑" charset="0"/>
                <a:ea typeface="微软雅黑" charset="0"/>
              </a:rPr>
              <a:t>mcentral, </a:t>
            </a:r>
            <a:r>
              <a:rPr lang="zh-CN" altLang="en-US" sz="1600">
                <a:latin typeface="微软雅黑" charset="0"/>
                <a:ea typeface="微软雅黑" charset="0"/>
              </a:rPr>
              <a:t>全局</a:t>
            </a:r>
            <a:r>
              <a:rPr lang="en-US" altLang="zh-CN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个的</a:t>
            </a:r>
            <a:r>
              <a:rPr lang="en-US" altLang="zh-CN" sz="1600">
                <a:latin typeface="微软雅黑" charset="0"/>
                <a:ea typeface="微软雅黑" charset="0"/>
              </a:rPr>
              <a:t>mheap.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treap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的结构维护空闲连续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归还内存到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连续地址会进行合并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stack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分配也是多层次和多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class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对象由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进行回收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sysmon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会定时把空余的内存归还给操作系统</a:t>
            </a:r>
          </a:p>
          <a:p>
            <a:pPr indent="0">
              <a:lnSpc>
                <a:spcPct val="150000"/>
              </a:lnSpc>
              <a:buFont typeface="Wingdings" charset="0"/>
              <a:buNone/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内存结构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984885"/>
            <a:ext cx="6052185" cy="127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7695"/>
            <a:ext cx="6332220" cy="3584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13805" y="457835"/>
            <a:ext cx="5878195" cy="436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此处讨论的均是</a:t>
            </a:r>
            <a:r>
              <a:rPr lang="en-US" altLang="zh-CN" sz="1400" b="1" dirty="0">
                <a:latin typeface="微软雅黑" charset="0"/>
                <a:ea typeface="微软雅黑" charset="0"/>
                <a:sym typeface="+mn-ea"/>
              </a:rPr>
              <a:t>linux amd64.</a:t>
            </a:r>
          </a:p>
          <a:p>
            <a:endParaRPr lang="en-US" altLang="zh-CN" sz="14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 b="1" dirty="0">
                <a:latin typeface="微软雅黑" charset="0"/>
                <a:ea typeface="微软雅黑" charset="0"/>
                <a:sym typeface="+mn-ea"/>
              </a:rPr>
              <a:t>1.10</a:t>
            </a:r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及以前 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以下内存并不是初始化时就分配虚拟内存的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:</a:t>
            </a:r>
          </a:p>
          <a:p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arena的大小为512G, 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为了方便管理把arena区域划分成一个个的page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每个page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 8KB,  一共有512GB/8KB个页</a:t>
            </a:r>
          </a:p>
          <a:p>
            <a:endParaRPr lang="en-US" altLang="zh-CN" sz="1400" dirty="0">
              <a:latin typeface="微软雅黑" charset="0"/>
              <a:ea typeface="微软雅黑" charset="0"/>
            </a:endParaRPr>
          </a:p>
          <a:p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spans区域存放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指向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span的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指针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表示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arean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中对应的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Page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所属的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span,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所以span区域的大小为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(512GB/8KB)*指针大小8byte = 512M</a:t>
            </a:r>
          </a:p>
          <a:p>
            <a:endParaRPr lang="en-US" altLang="zh-CN" sz="1400" dirty="0">
              <a:latin typeface="微软雅黑" charset="0"/>
              <a:ea typeface="微软雅黑" charset="0"/>
            </a:endParaRPr>
          </a:p>
          <a:p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bitmap主要用于GC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用两个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表示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 arena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中一个字的可用状态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所以是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(512G/8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个字节一个字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)*2/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8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个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bit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每个字节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=16G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 b="1">
                <a:latin typeface="微软雅黑" charset="0"/>
                <a:ea typeface="微软雅黑" charset="0"/>
              </a:rPr>
              <a:t>1.11</a:t>
            </a:r>
            <a:r>
              <a:rPr lang="zh-CN" altLang="en-US" sz="1400" b="1">
                <a:latin typeface="微软雅黑" charset="0"/>
                <a:ea typeface="微软雅黑" charset="0"/>
              </a:rPr>
              <a:t>及以后</a:t>
            </a:r>
            <a:r>
              <a:rPr lang="en-US" altLang="zh-CN" sz="1400" b="1">
                <a:latin typeface="微软雅黑" charset="0"/>
                <a:ea typeface="微软雅黑" charset="0"/>
              </a:rPr>
              <a:t>: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改成了两阶稀疏索引的方式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内存可以超过</a:t>
            </a:r>
            <a:r>
              <a:rPr lang="en-US" altLang="zh-CN" sz="1400">
                <a:latin typeface="微软雅黑" charset="0"/>
                <a:ea typeface="微软雅黑" charset="0"/>
              </a:rPr>
              <a:t>512G, </a:t>
            </a:r>
            <a:r>
              <a:rPr lang="zh-CN" altLang="en-US" sz="1400">
                <a:latin typeface="微软雅黑" charset="0"/>
                <a:ea typeface="微软雅黑" charset="0"/>
              </a:rPr>
              <a:t>也可以允许不连续的内存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mheap</a:t>
            </a:r>
            <a:r>
              <a:rPr lang="zh-CN" altLang="en-US" sz="1400">
                <a:latin typeface="微软雅黑" charset="0"/>
                <a:ea typeface="微软雅黑" charset="0"/>
              </a:rPr>
              <a:t>中的</a:t>
            </a:r>
            <a:r>
              <a:rPr lang="en-US" altLang="zh-CN" sz="1400">
                <a:latin typeface="微软雅黑" charset="0"/>
                <a:ea typeface="微软雅黑" charset="0"/>
              </a:rPr>
              <a:t>areans</a:t>
            </a:r>
            <a:r>
              <a:rPr lang="zh-CN" altLang="en-US" sz="1400">
                <a:latin typeface="微软雅黑" charset="0"/>
                <a:ea typeface="微软雅黑" charset="0"/>
              </a:rPr>
              <a:t>字段是一个指针数组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每个</a:t>
            </a:r>
            <a:r>
              <a:rPr lang="en-US" altLang="zh-CN" sz="1400">
                <a:latin typeface="微软雅黑" charset="0"/>
                <a:ea typeface="微软雅黑" charset="0"/>
              </a:rPr>
              <a:t>heapArena</a:t>
            </a:r>
            <a:r>
              <a:rPr lang="zh-CN" altLang="en-US" sz="1400">
                <a:latin typeface="微软雅黑" charset="0"/>
                <a:ea typeface="微软雅黑" charset="0"/>
              </a:rPr>
              <a:t>管理</a:t>
            </a:r>
            <a:r>
              <a:rPr lang="en-US" altLang="zh-CN" sz="1400">
                <a:latin typeface="微软雅黑" charset="0"/>
                <a:ea typeface="微软雅黑" charset="0"/>
              </a:rPr>
              <a:t>64M</a:t>
            </a:r>
            <a:r>
              <a:rPr lang="zh-CN" altLang="en-US" sz="1400">
                <a:latin typeface="微软雅黑" charset="0"/>
                <a:ea typeface="微软雅黑" charset="0"/>
              </a:rPr>
              <a:t>的内存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bitmap</a:t>
            </a:r>
            <a:r>
              <a:rPr lang="zh-CN" altLang="en-US" sz="1400">
                <a:latin typeface="微软雅黑" charset="0"/>
                <a:ea typeface="微软雅黑" charset="0"/>
              </a:rPr>
              <a:t>和</a:t>
            </a:r>
            <a:r>
              <a:rPr lang="en-US" altLang="zh-CN" sz="1400">
                <a:latin typeface="微软雅黑" charset="0"/>
                <a:ea typeface="微软雅黑" charset="0"/>
              </a:rPr>
              <a:t>spans</a:t>
            </a:r>
            <a:r>
              <a:rPr lang="zh-CN" altLang="en-US" sz="1400">
                <a:latin typeface="微软雅黑" charset="0"/>
                <a:ea typeface="微软雅黑" charset="0"/>
              </a:rPr>
              <a:t>和上面的功能一致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840"/>
            <a:ext cx="5099050" cy="4138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" y="908050"/>
            <a:ext cx="246697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charset="0"/>
                <a:ea typeface="微软雅黑" charset="0"/>
              </a:rPr>
              <a:t>runtime/</a:t>
            </a:r>
            <a:r>
              <a:rPr lang="zh-CN" altLang="en-US" sz="1400">
                <a:latin typeface="微软雅黑" charset="0"/>
                <a:ea typeface="微软雅黑" charset="0"/>
              </a:rPr>
              <a:t>sizeclasses.go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390" y="5477510"/>
            <a:ext cx="4553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class0</a:t>
            </a:r>
            <a:r>
              <a:rPr lang="zh-CN" altLang="en-US" sz="1400">
                <a:latin typeface="微软雅黑" charset="0"/>
                <a:ea typeface="微软雅黑" charset="0"/>
              </a:rPr>
              <a:t>表示单独分配一个</a:t>
            </a:r>
            <a:r>
              <a:rPr lang="en-US" altLang="zh-CN" sz="1400">
                <a:latin typeface="微软雅黑" charset="0"/>
                <a:ea typeface="微软雅黑" charset="0"/>
              </a:rPr>
              <a:t>&gt;32KB</a:t>
            </a:r>
            <a:r>
              <a:rPr lang="zh-CN" altLang="en-US" sz="1400">
                <a:latin typeface="微软雅黑" charset="0"/>
                <a:ea typeface="微软雅黑" charset="0"/>
              </a:rPr>
              <a:t>对象的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有</a:t>
            </a:r>
            <a:r>
              <a:rPr lang="en-US" altLang="zh-CN" sz="1400">
                <a:latin typeface="微软雅黑" charset="0"/>
                <a:ea typeface="微软雅黑" charset="0"/>
              </a:rPr>
              <a:t>67</a:t>
            </a:r>
            <a:r>
              <a:rPr lang="zh-CN" altLang="en-US" sz="1400">
                <a:latin typeface="微软雅黑" charset="0"/>
                <a:ea typeface="微软雅黑" charset="0"/>
              </a:rPr>
              <a:t>个</a:t>
            </a:r>
            <a:r>
              <a:rPr lang="en-US" altLang="zh-CN" sz="1400">
                <a:latin typeface="微软雅黑" charset="0"/>
                <a:ea typeface="微软雅黑" charset="0"/>
              </a:rPr>
              <a:t>size, </a:t>
            </a:r>
            <a:r>
              <a:rPr lang="zh-CN" altLang="en-US" sz="1400">
                <a:latin typeface="微软雅黑" charset="0"/>
                <a:ea typeface="微软雅黑" charset="0"/>
              </a:rPr>
              <a:t>每个</a:t>
            </a:r>
            <a:r>
              <a:rPr lang="en-US" altLang="zh-CN" sz="1400">
                <a:latin typeface="微软雅黑" charset="0"/>
                <a:ea typeface="微软雅黑" charset="0"/>
              </a:rPr>
              <a:t>size</a:t>
            </a:r>
            <a:r>
              <a:rPr lang="zh-CN" altLang="en-US" sz="1400">
                <a:latin typeface="微软雅黑" charset="0"/>
                <a:ea typeface="微软雅黑" charset="0"/>
              </a:rPr>
              <a:t>两种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用于分配有指针和无指针对象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所以有</a:t>
            </a:r>
            <a:r>
              <a:rPr lang="en-US" altLang="zh-CN" sz="1400">
                <a:latin typeface="微软雅黑" charset="0"/>
                <a:ea typeface="微软雅黑" charset="0"/>
              </a:rPr>
              <a:t>67*2=134</a:t>
            </a:r>
            <a:r>
              <a:rPr lang="zh-CN" altLang="en-US" sz="1400">
                <a:latin typeface="微软雅黑" charset="0"/>
                <a:ea typeface="微软雅黑" charset="0"/>
              </a:rPr>
              <a:t>个</a:t>
            </a:r>
            <a:r>
              <a:rPr lang="en-US" altLang="zh-CN" sz="1400">
                <a:latin typeface="微软雅黑" charset="0"/>
                <a:ea typeface="微软雅黑" charset="0"/>
              </a:rPr>
              <a:t>class.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30240" y="4321175"/>
            <a:ext cx="6346825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span</a:t>
            </a:r>
            <a:r>
              <a:rPr lang="zh-CN" altLang="en-US" sz="1400">
                <a:sym typeface="+mn-ea"/>
              </a:rPr>
              <a:t>结构体主要字段如上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1. </a:t>
            </a:r>
            <a:r>
              <a:rPr lang="zh-CN" altLang="en-US" sz="1400">
                <a:sym typeface="+mn-ea"/>
              </a:rPr>
              <a:t>这里表示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大小为</a:t>
            </a:r>
            <a:r>
              <a:rPr lang="en-US" altLang="zh-CN" sz="1400">
                <a:sym typeface="+mn-ea"/>
              </a:rPr>
              <a:t>32byte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span, </a:t>
            </a:r>
            <a:r>
              <a:rPr lang="zh-CN" altLang="en-US" sz="1400">
                <a:sym typeface="+mn-ea"/>
              </a:rPr>
              <a:t>上一次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之后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前</a:t>
            </a: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个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使用如上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2. freeindex</a:t>
            </a:r>
            <a:r>
              <a:rPr lang="zh-CN" altLang="en-US" sz="1400">
                <a:sym typeface="+mn-ea"/>
              </a:rPr>
              <a:t>表示 </a:t>
            </a:r>
            <a:r>
              <a:rPr lang="en-US" altLang="zh-CN" sz="1400">
                <a:sym typeface="+mn-ea"/>
              </a:rPr>
              <a:t>&lt;</a:t>
            </a:r>
            <a:r>
              <a:rPr lang="zh-CN" altLang="en-US" sz="1400">
                <a:sym typeface="+mn-ea"/>
              </a:rPr>
              <a:t>该位置的都被分配了</a:t>
            </a:r>
            <a:r>
              <a:rPr lang="en-US" altLang="zh-CN" sz="1400">
                <a:sym typeface="+mn-ea"/>
              </a:rPr>
              <a:t>, &gt;=</a:t>
            </a:r>
            <a:r>
              <a:rPr lang="zh-CN" altLang="en-US" sz="1400">
                <a:sym typeface="+mn-ea"/>
              </a:rPr>
              <a:t>该位置的可能被分配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也可能没有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配合</a:t>
            </a:r>
            <a:r>
              <a:rPr lang="en-US" altLang="zh-CN" sz="1400">
                <a:sym typeface="+mn-ea"/>
              </a:rPr>
              <a:t>allocCache</a:t>
            </a:r>
            <a:r>
              <a:rPr lang="zh-CN" altLang="en-US" sz="1400">
                <a:sym typeface="+mn-ea"/>
              </a:rPr>
              <a:t>来寻找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每次分配后</a:t>
            </a:r>
            <a:r>
              <a:rPr lang="en-US" altLang="zh-CN" sz="1400">
                <a:sym typeface="+mn-ea"/>
              </a:rPr>
              <a:t>, freeindex</a:t>
            </a:r>
            <a:r>
              <a:rPr lang="zh-CN" altLang="en-US" sz="1400">
                <a:sym typeface="+mn-ea"/>
              </a:rPr>
              <a:t>设置为分配的</a:t>
            </a:r>
            <a:r>
              <a:rPr lang="en-US" altLang="zh-CN" sz="1400">
                <a:sym typeface="+mn-ea"/>
              </a:rPr>
              <a:t>slot+1. 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3. allocBits</a:t>
            </a:r>
            <a:r>
              <a:rPr lang="zh-CN" altLang="en-US" sz="1400">
                <a:sym typeface="+mn-ea"/>
              </a:rPr>
              <a:t>表示上一次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之后哪一些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被使用了</a:t>
            </a:r>
            <a:r>
              <a:rPr lang="en-US" altLang="zh-CN" sz="1400">
                <a:sym typeface="+mn-ea"/>
              </a:rPr>
              <a:t>. 0</a:t>
            </a:r>
            <a:r>
              <a:rPr lang="zh-CN" altLang="en-US" sz="1400">
                <a:sym typeface="+mn-ea"/>
              </a:rPr>
              <a:t>未使用或释放</a:t>
            </a:r>
            <a:r>
              <a:rPr lang="en-US" altLang="zh-CN" sz="1400">
                <a:sym typeface="+mn-ea"/>
              </a:rPr>
              <a:t>, 1</a:t>
            </a:r>
            <a:r>
              <a:rPr lang="zh-CN" altLang="en-US" sz="1400">
                <a:sym typeface="+mn-ea"/>
              </a:rPr>
              <a:t>已分配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4. allocCache</a:t>
            </a:r>
            <a:r>
              <a:rPr lang="zh-CN" altLang="en-US" sz="1400">
                <a:sym typeface="+mn-ea"/>
              </a:rPr>
              <a:t>表示从</a:t>
            </a:r>
            <a:r>
              <a:rPr lang="en-US" altLang="zh-CN" sz="1400">
                <a:sym typeface="+mn-ea"/>
              </a:rPr>
              <a:t>freeindex</a:t>
            </a:r>
            <a:r>
              <a:rPr lang="zh-CN" altLang="en-US" sz="1400">
                <a:sym typeface="+mn-ea"/>
              </a:rPr>
              <a:t>开始的</a:t>
            </a:r>
            <a:r>
              <a:rPr lang="en-US" altLang="zh-CN" sz="1400">
                <a:sym typeface="+mn-ea"/>
              </a:rPr>
              <a:t>64</a:t>
            </a:r>
            <a:r>
              <a:rPr lang="zh-CN" altLang="en-US" sz="1400">
                <a:sym typeface="+mn-ea"/>
              </a:rPr>
              <a:t>个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的分配情况</a:t>
            </a:r>
            <a:r>
              <a:rPr lang="en-US" altLang="zh-CN" sz="1400">
                <a:sym typeface="+mn-ea"/>
              </a:rPr>
              <a:t>, 1</a:t>
            </a:r>
            <a:r>
              <a:rPr lang="zh-CN" altLang="en-US" sz="1400">
                <a:sym typeface="+mn-ea"/>
              </a:rPr>
              <a:t>为未分配</a:t>
            </a:r>
            <a:r>
              <a:rPr lang="en-US" altLang="zh-CN" sz="1400">
                <a:sym typeface="+mn-ea"/>
              </a:rPr>
              <a:t>, 0</a:t>
            </a:r>
            <a:r>
              <a:rPr lang="zh-CN" altLang="en-US" sz="1400">
                <a:sym typeface="+mn-ea"/>
              </a:rPr>
              <a:t>为分配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ctz(Count Trailing Zeros</a:t>
            </a:r>
            <a:r>
              <a:rPr lang="zh-CN" altLang="en-US" sz="1400">
                <a:sym typeface="+mn-ea"/>
              </a:rPr>
              <a:t>指令</a:t>
            </a:r>
            <a:r>
              <a:rPr lang="en-US" altLang="zh-CN" sz="1400">
                <a:sym typeface="+mn-ea"/>
              </a:rPr>
              <a:t>)</a:t>
            </a:r>
            <a:r>
              <a:rPr lang="zh-CN" altLang="en-US" sz="1400">
                <a:sym typeface="+mn-ea"/>
              </a:rPr>
              <a:t>来找到第一个非</a:t>
            </a:r>
            <a:r>
              <a:rPr lang="en-US" altLang="zh-CN" sz="14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位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使用完了就从</a:t>
            </a:r>
            <a:r>
              <a:rPr lang="en-US" altLang="zh-CN" sz="1400">
                <a:sym typeface="+mn-ea"/>
              </a:rPr>
              <a:t>allocBits</a:t>
            </a:r>
            <a:r>
              <a:rPr lang="zh-CN" altLang="en-US" sz="1400">
                <a:sym typeface="+mn-ea"/>
              </a:rPr>
              <a:t>加载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取反</a:t>
            </a:r>
            <a:r>
              <a:rPr lang="en-US" altLang="zh-CN" sz="1400"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5. </a:t>
            </a:r>
            <a:r>
              <a:rPr lang="zh-CN" altLang="en-US" sz="1400">
                <a:sym typeface="+mn-ea"/>
              </a:rPr>
              <a:t>每次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完之后</a:t>
            </a:r>
            <a:r>
              <a:rPr lang="en-US" altLang="zh-CN" sz="1400">
                <a:sym typeface="+mn-ea"/>
              </a:rPr>
              <a:t>, sweep</a:t>
            </a:r>
            <a:r>
              <a:rPr lang="zh-CN" altLang="en-US" sz="1400">
                <a:sym typeface="+mn-ea"/>
              </a:rPr>
              <a:t>阶段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将</a:t>
            </a:r>
            <a:r>
              <a:rPr lang="en-US" altLang="zh-CN" sz="1400">
                <a:sym typeface="+mn-ea"/>
              </a:rPr>
              <a:t>allocBits</a:t>
            </a:r>
            <a:r>
              <a:rPr lang="zh-CN" altLang="en-US" sz="1400">
                <a:sym typeface="+mn-ea"/>
              </a:rPr>
              <a:t>设置为</a:t>
            </a:r>
            <a:r>
              <a:rPr lang="en-US" altLang="zh-CN" sz="1400">
                <a:sym typeface="+mn-ea"/>
              </a:rPr>
              <a:t>gcmarkBits.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85" y="843915"/>
            <a:ext cx="5509895" cy="36309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mspan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960" y="569595"/>
            <a:ext cx="10868025" cy="3524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使用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机制来减少碎片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至少分配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page(8KB),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划分成固定大小的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slot,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用于分配一定大小范围的内存需求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zh-CN" alt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全景及分配策略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625" y="476885"/>
            <a:ext cx="8006715" cy="56076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54850" y="2302510"/>
            <a:ext cx="5149850" cy="452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400" b="1">
                <a:latin typeface="微软雅黑" charset="0"/>
                <a:ea typeface="微软雅黑" charset="0"/>
              </a:rPr>
              <a:t>分配策略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1. new, make</a:t>
            </a:r>
            <a:r>
              <a:rPr lang="zh-CN" altLang="en-US" sz="1400">
                <a:latin typeface="微软雅黑" charset="0"/>
                <a:ea typeface="微软雅黑" charset="0"/>
              </a:rPr>
              <a:t>最终调用</a:t>
            </a:r>
            <a:r>
              <a:rPr lang="en-US" altLang="zh-CN" sz="1400">
                <a:latin typeface="微软雅黑" charset="0"/>
                <a:ea typeface="微软雅黑" charset="0"/>
              </a:rPr>
              <a:t>mallocgc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2.  &gt;32KB</a:t>
            </a:r>
            <a:r>
              <a:rPr lang="zh-CN" altLang="en-US" sz="1400">
                <a:latin typeface="微软雅黑" charset="0"/>
                <a:ea typeface="微软雅黑" charset="0"/>
              </a:rPr>
              <a:t>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直接从</a:t>
            </a:r>
            <a:r>
              <a:rPr lang="en-US" altLang="zh-CN" sz="1400">
                <a:latin typeface="微软雅黑" charset="0"/>
                <a:ea typeface="微软雅黑" charset="0"/>
              </a:rPr>
              <a:t>mheap</a:t>
            </a:r>
            <a:r>
              <a:rPr lang="zh-CN" altLang="en-US" sz="1400">
                <a:latin typeface="微软雅黑" charset="0"/>
                <a:ea typeface="微软雅黑" charset="0"/>
              </a:rPr>
              <a:t>中分配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构成一个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en-US" altLang="zh-CN" sz="1400">
                <a:latin typeface="微软雅黑" charset="0"/>
                <a:ea typeface="微软雅黑" charset="0"/>
              </a:rPr>
              <a:t>3.  &lt;16byte</a:t>
            </a:r>
            <a:r>
              <a:rPr lang="zh-CN" altLang="en-US" sz="1400">
                <a:latin typeface="微软雅黑" charset="0"/>
                <a:ea typeface="微软雅黑" charset="0"/>
              </a:rPr>
              <a:t>且无指针</a:t>
            </a:r>
            <a:r>
              <a:rPr lang="en-US" altLang="zh-CN" sz="1400">
                <a:latin typeface="微软雅黑" charset="0"/>
                <a:ea typeface="微软雅黑" charset="0"/>
              </a:rPr>
              <a:t>(noscan), </a:t>
            </a:r>
            <a:r>
              <a:rPr lang="zh-CN" altLang="en-US" sz="1400">
                <a:latin typeface="微软雅黑" charset="0"/>
                <a:ea typeface="微软雅黑" charset="0"/>
              </a:rPr>
              <a:t>使用</a:t>
            </a:r>
            <a:r>
              <a:rPr lang="en-US" altLang="zh-CN" sz="1400">
                <a:latin typeface="微软雅黑" charset="0"/>
                <a:ea typeface="微软雅黑" charset="0"/>
              </a:rPr>
              <a:t>tiny</a:t>
            </a:r>
            <a:r>
              <a:rPr lang="zh-CN" altLang="en-US" sz="1400">
                <a:latin typeface="微软雅黑" charset="0"/>
                <a:ea typeface="微软雅黑" charset="0"/>
              </a:rPr>
              <a:t>分配器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合并分配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4.  &lt;16byte</a:t>
            </a:r>
            <a:r>
              <a:rPr lang="zh-CN" altLang="en-US" sz="1400">
                <a:latin typeface="微软雅黑" charset="0"/>
                <a:ea typeface="微软雅黑" charset="0"/>
              </a:rPr>
              <a:t>有指针或</a:t>
            </a:r>
            <a:r>
              <a:rPr lang="en-US" altLang="zh-CN" sz="1400">
                <a:latin typeface="微软雅黑" charset="0"/>
                <a:ea typeface="微软雅黑" charset="0"/>
              </a:rPr>
              <a:t>16byte-32KB, </a:t>
            </a:r>
            <a:r>
              <a:rPr lang="zh-CN" altLang="en-US" sz="1400">
                <a:latin typeface="微软雅黑" charset="0"/>
                <a:ea typeface="微软雅黑" charset="0"/>
              </a:rPr>
              <a:t>如果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中有对应</a:t>
            </a:r>
            <a:r>
              <a:rPr lang="en-US" altLang="zh-CN" sz="1400">
                <a:latin typeface="微软雅黑" charset="0"/>
                <a:ea typeface="微软雅黑" charset="0"/>
              </a:rPr>
              <a:t>class</a:t>
            </a:r>
            <a:r>
              <a:rPr lang="zh-CN" altLang="en-US" sz="1400">
                <a:latin typeface="微软雅黑" charset="0"/>
                <a:ea typeface="微软雅黑" charset="0"/>
              </a:rPr>
              <a:t>的空闲</a:t>
            </a:r>
            <a:r>
              <a:rPr lang="en-US" altLang="zh-CN" sz="1400">
                <a:latin typeface="微软雅黑" charset="0"/>
                <a:ea typeface="微软雅黑" charset="0"/>
              </a:rPr>
              <a:t>mspan, </a:t>
            </a:r>
            <a:r>
              <a:rPr lang="zh-CN" altLang="en-US" sz="1400">
                <a:latin typeface="微软雅黑" charset="0"/>
                <a:ea typeface="微软雅黑" charset="0"/>
              </a:rPr>
              <a:t>则直接从该</a:t>
            </a:r>
            <a:r>
              <a:rPr lang="en-US" altLang="zh-CN" sz="1400">
                <a:latin typeface="微软雅黑" charset="0"/>
                <a:ea typeface="微软雅黑" charset="0"/>
              </a:rPr>
              <a:t>mspan</a:t>
            </a:r>
            <a:r>
              <a:rPr lang="zh-CN" altLang="en-US" sz="1400">
                <a:latin typeface="微软雅黑" charset="0"/>
                <a:ea typeface="微软雅黑" charset="0"/>
              </a:rPr>
              <a:t>中分配一个</a:t>
            </a:r>
            <a:r>
              <a:rPr lang="en-US" altLang="zh-CN" sz="1400">
                <a:latin typeface="微软雅黑" charset="0"/>
                <a:ea typeface="微软雅黑" charset="0"/>
              </a:rPr>
              <a:t>slot.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5.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(mcentral.cacheSpan) 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没有对应的空余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则从对应</a:t>
            </a:r>
            <a:r>
              <a:rPr lang="en-US" altLang="zh-CN" sz="1400">
                <a:latin typeface="微软雅黑" charset="0"/>
                <a:ea typeface="微软雅黑" charset="0"/>
              </a:rPr>
              <a:t>mcentral</a:t>
            </a:r>
            <a:r>
              <a:rPr lang="zh-CN" altLang="en-US" sz="1400">
                <a:latin typeface="微软雅黑" charset="0"/>
                <a:ea typeface="微软雅黑" charset="0"/>
              </a:rPr>
              <a:t>中申请一个有空余</a:t>
            </a:r>
            <a:r>
              <a:rPr lang="en-US" altLang="zh-CN" sz="1400">
                <a:latin typeface="微软雅黑" charset="0"/>
                <a:ea typeface="微软雅黑" charset="0"/>
              </a:rPr>
              <a:t>slot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</a:rPr>
              <a:t>到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中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再进行分配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6.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( mcentral.grow)</a:t>
            </a:r>
            <a:r>
              <a:rPr lang="zh-CN" altLang="en-US" sz="1400">
                <a:latin typeface="微软雅黑" charset="0"/>
                <a:ea typeface="微软雅黑" charset="0"/>
              </a:rPr>
              <a:t>对应</a:t>
            </a:r>
            <a:r>
              <a:rPr lang="en-US" altLang="zh-CN" sz="1400">
                <a:latin typeface="微软雅黑" charset="0"/>
                <a:ea typeface="微软雅黑" charset="0"/>
              </a:rPr>
              <a:t>mcentral</a:t>
            </a:r>
            <a:r>
              <a:rPr lang="zh-CN" altLang="en-US" sz="1400">
                <a:latin typeface="微软雅黑" charset="0"/>
                <a:ea typeface="微软雅黑" charset="0"/>
              </a:rPr>
              <a:t>没有空余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则向</a:t>
            </a:r>
            <a:r>
              <a:rPr lang="en-US" altLang="zh-CN" sz="1400">
                <a:latin typeface="微软雅黑" charset="0"/>
                <a:ea typeface="微软雅黑" charset="0"/>
              </a:rPr>
              <a:t>mheap( mheap_.alloc)</a:t>
            </a:r>
            <a:r>
              <a:rPr lang="zh-CN" altLang="en-US" sz="1400">
                <a:latin typeface="微软雅黑" charset="0"/>
                <a:ea typeface="微软雅黑" charset="0"/>
              </a:rPr>
              <a:t>中申请一个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能</a:t>
            </a:r>
            <a:r>
              <a:rPr lang="en-US" altLang="zh-CN" sz="1400">
                <a:latin typeface="微软雅黑" charset="0"/>
                <a:ea typeface="微软雅黑" charset="0"/>
              </a:rPr>
              <a:t>sweep</a:t>
            </a:r>
            <a:r>
              <a:rPr lang="zh-CN" altLang="en-US" sz="1400">
                <a:latin typeface="微软雅黑" charset="0"/>
                <a:ea typeface="微软雅黑" charset="0"/>
              </a:rPr>
              <a:t>出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</a:rPr>
              <a:t>则返回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否则看</a:t>
            </a:r>
            <a:r>
              <a:rPr lang="en-US" altLang="zh-CN" sz="1400">
                <a:latin typeface="微软雅黑" charset="0"/>
                <a:ea typeface="微软雅黑" charset="0"/>
              </a:rPr>
              <a:t>mheap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free mTreap</a:t>
            </a:r>
            <a:r>
              <a:rPr lang="zh-CN" altLang="en-US" sz="1400">
                <a:latin typeface="微软雅黑" charset="0"/>
                <a:ea typeface="微软雅黑" charset="0"/>
              </a:rPr>
              <a:t>能否分配最大于该</a:t>
            </a:r>
            <a:r>
              <a:rPr lang="en-US" altLang="zh-CN" sz="1400">
                <a:latin typeface="微软雅黑" charset="0"/>
                <a:ea typeface="微软雅黑" charset="0"/>
              </a:rPr>
              <a:t>size</a:t>
            </a:r>
            <a:r>
              <a:rPr lang="zh-CN" altLang="en-US" sz="1400">
                <a:latin typeface="微软雅黑" charset="0"/>
                <a:ea typeface="微软雅黑" charset="0"/>
              </a:rPr>
              <a:t>的连续页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能则分配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多的页放回</a:t>
            </a:r>
            <a:r>
              <a:rPr lang="en-US" altLang="zh-CN" sz="1400">
                <a:latin typeface="微软雅黑" charset="0"/>
                <a:ea typeface="微软雅黑" charset="0"/>
              </a:rPr>
              <a:t> .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7. mheap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free mTreap</a:t>
            </a:r>
            <a:r>
              <a:rPr lang="zh-CN" altLang="en-US" sz="1400">
                <a:latin typeface="微软雅黑" charset="0"/>
                <a:ea typeface="微软雅黑" charset="0"/>
              </a:rPr>
              <a:t>无可用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则调用</a:t>
            </a:r>
            <a:r>
              <a:rPr lang="en-US" altLang="zh-CN" sz="1400">
                <a:latin typeface="微软雅黑" charset="0"/>
                <a:ea typeface="微软雅黑" charset="0"/>
              </a:rPr>
              <a:t>sysAlloc(mmap)</a:t>
            </a:r>
            <a:r>
              <a:rPr lang="zh-CN" altLang="en-US" sz="1400">
                <a:latin typeface="微软雅黑" charset="0"/>
                <a:ea typeface="微软雅黑" charset="0"/>
              </a:rPr>
              <a:t>向系统申请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8.  6, 7</a:t>
            </a:r>
            <a:r>
              <a:rPr lang="zh-CN" altLang="en-US" sz="1400">
                <a:latin typeface="微软雅黑" charset="0"/>
                <a:ea typeface="微软雅黑" charset="0"/>
              </a:rPr>
              <a:t>步中获得的内存构建成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返回给</a:t>
            </a:r>
            <a:r>
              <a:rPr lang="en-US" altLang="zh-CN" sz="1400">
                <a:latin typeface="微软雅黑" charset="0"/>
                <a:ea typeface="微软雅黑" charset="0"/>
              </a:rPr>
              <a:t>mcache, </a:t>
            </a:r>
            <a:r>
              <a:rPr lang="zh-CN" altLang="en-US" sz="1400">
                <a:latin typeface="微软雅黑" charset="0"/>
                <a:ea typeface="微软雅黑" charset="0"/>
              </a:rPr>
              <a:t>分配对象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51700" y="568960"/>
            <a:ext cx="523811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多层次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来减少分配的冲突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加快分配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r>
              <a:rPr lang="zh-CN" sz="1600">
                <a:latin typeface="微软雅黑" charset="0"/>
                <a:ea typeface="微软雅黑" charset="0"/>
                <a:sym typeface="+mn-ea"/>
              </a:rPr>
              <a:t>从无锁到粒度较低的锁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再到全局一个锁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或系统调用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zh-CN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文本框 5"/>
          <p:cNvSpPr txBox="1">
            <a:spLocks noChangeArrowheads="1"/>
          </p:cNvSpPr>
          <p:nvPr/>
        </p:nvSpPr>
        <p:spPr bwMode="auto">
          <a:xfrm>
            <a:off x="3956050" y="503555"/>
            <a:ext cx="6136005" cy="16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/>
              <a:t>对于小于maxTinySize(16B)无指针对象的内存分配请求.go采取了将小对象合并存储的解决方案.</a:t>
            </a:r>
          </a:p>
          <a:p>
            <a:pPr>
              <a:lnSpc>
                <a:spcPct val="130000"/>
              </a:lnSpc>
            </a:pPr>
            <a:r>
              <a:rPr lang="zh-CN" altLang="en-US" sz="1600"/>
              <a:t>每个</a:t>
            </a:r>
            <a:r>
              <a:rPr lang="en-US" altLang="zh-CN" sz="1600"/>
              <a:t>P</a:t>
            </a:r>
            <a:r>
              <a:rPr lang="zh-CN" altLang="en-US" sz="1600"/>
              <a:t>在本地维护了专门的memory block来存储tiny object</a:t>
            </a:r>
            <a:r>
              <a:rPr lang="en-US" altLang="zh-CN" sz="1600"/>
              <a:t>, </a:t>
            </a:r>
            <a:r>
              <a:rPr lang="zh-CN" altLang="en-US" sz="1600"/>
              <a:t>分配时根据</a:t>
            </a:r>
            <a:r>
              <a:rPr lang="en-US" altLang="zh-CN" sz="1600"/>
              <a:t>tinyoffset</a:t>
            </a:r>
            <a:r>
              <a:rPr lang="zh-CN" altLang="en-US" sz="1600"/>
              <a:t>和需要的</a:t>
            </a:r>
            <a:r>
              <a:rPr lang="en-US" altLang="zh-CN" sz="1600"/>
              <a:t>size</a:t>
            </a:r>
            <a:r>
              <a:rPr lang="zh-CN" altLang="en-US" sz="1600"/>
              <a:t>及对齐来判断该block内是否可容纳该object, 如果可以, 返回放入的地址</a:t>
            </a:r>
            <a:r>
              <a:rPr lang="en-US" altLang="zh-CN" sz="1600"/>
              <a:t>.</a:t>
            </a:r>
          </a:p>
        </p:txBody>
      </p:sp>
      <p:sp>
        <p:nvSpPr>
          <p:cNvPr id="26636" name="文本框 11"/>
          <p:cNvSpPr txBox="1">
            <a:spLocks noChangeArrowheads="1"/>
          </p:cNvSpPr>
          <p:nvPr/>
        </p:nvSpPr>
        <p:spPr bwMode="auto">
          <a:xfrm>
            <a:off x="3929380" y="5036185"/>
            <a:ext cx="8020685" cy="155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sz="1600" b="1">
              <a:sym typeface="Arial" pitchFamily="34" charset="0"/>
            </a:endParaRPr>
          </a:p>
          <a:p>
            <a:r>
              <a:rPr lang="en-US" altLang="zh-CN" sz="1600">
                <a:sym typeface="Arial" pitchFamily="34" charset="0"/>
              </a:rPr>
              <a:t>stackcache</a:t>
            </a:r>
            <a:r>
              <a:rPr lang="zh-CN" altLang="en-US" sz="1600">
                <a:sym typeface="Arial" pitchFamily="34" charset="0"/>
              </a:rPr>
              <a:t>是</a:t>
            </a:r>
            <a:r>
              <a:rPr lang="en-US" altLang="zh-CN" sz="1600">
                <a:sym typeface="Arial" pitchFamily="34" charset="0"/>
              </a:rPr>
              <a:t>per-P</a:t>
            </a:r>
            <a:r>
              <a:rPr lang="zh-CN" altLang="en-US" sz="1600">
                <a:sym typeface="Arial" pitchFamily="34" charset="0"/>
              </a:rPr>
              <a:t>的</a:t>
            </a:r>
            <a:r>
              <a:rPr lang="en-US" altLang="zh-CN" sz="1600">
                <a:sym typeface="Arial" pitchFamily="34" charset="0"/>
              </a:rPr>
              <a:t>. </a:t>
            </a:r>
            <a:r>
              <a:rPr lang="zh-CN" altLang="en-US" sz="1600">
                <a:sym typeface="Arial" pitchFamily="34" charset="0"/>
              </a:rPr>
              <a:t>用于分配</a:t>
            </a:r>
            <a:r>
              <a:rPr lang="en-US" altLang="zh-CN" sz="1600">
                <a:sym typeface="Arial" pitchFamily="34" charset="0"/>
              </a:rPr>
              <a:t>groutines</a:t>
            </a:r>
            <a:r>
              <a:rPr lang="zh-CN" altLang="en-US" sz="1600">
                <a:sym typeface="Arial" pitchFamily="34" charset="0"/>
              </a:rPr>
              <a:t>的</a:t>
            </a:r>
            <a:r>
              <a:rPr lang="en-US" altLang="zh-CN" sz="1600">
                <a:sym typeface="Arial" pitchFamily="34" charset="0"/>
              </a:rPr>
              <a:t>stack. </a:t>
            </a:r>
            <a:r>
              <a:rPr lang="zh-CN" altLang="en-US" sz="1600">
                <a:sym typeface="Arial" pitchFamily="34" charset="0"/>
              </a:rPr>
              <a:t>和普通对象内存一样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栈分配也有多级和多个层次</a:t>
            </a:r>
            <a:r>
              <a:rPr lang="en-US" altLang="zh-CN" sz="1600">
                <a:sym typeface="Arial" pitchFamily="34" charset="0"/>
              </a:rPr>
              <a:t>.</a:t>
            </a:r>
          </a:p>
          <a:p>
            <a:r>
              <a:rPr lang="en-US" altLang="zh-CN" sz="1600"/>
              <a:t>&gt;16K</a:t>
            </a:r>
            <a:r>
              <a:rPr lang="zh-CN" altLang="en-US" sz="1600"/>
              <a:t>的直接从全局的stackLarge分配</a:t>
            </a:r>
            <a:r>
              <a:rPr lang="en-US" altLang="zh-CN" sz="1600"/>
              <a:t>.</a:t>
            </a:r>
          </a:p>
          <a:p>
            <a:r>
              <a:rPr lang="zh-CN" altLang="en-US" sz="1600">
                <a:sym typeface="Arial" pitchFamily="34" charset="0"/>
              </a:rPr>
              <a:t>否则先从</a:t>
            </a:r>
            <a:r>
              <a:rPr lang="en-US" altLang="zh-CN" sz="1600">
                <a:sym typeface="Arial" pitchFamily="34" charset="0"/>
              </a:rPr>
              <a:t>p</a:t>
            </a:r>
            <a:r>
              <a:rPr lang="zh-CN" altLang="en-US" sz="1600">
                <a:sym typeface="Arial" pitchFamily="34" charset="0"/>
              </a:rPr>
              <a:t>的stackcache中分配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如果无法分配除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则需要从全局的stackpool分配出一批stack </a:t>
            </a:r>
            <a:r>
              <a:rPr lang="en-US" altLang="zh-CN" sz="1600">
                <a:sym typeface="Arial" pitchFamily="34" charset="0"/>
              </a:rPr>
              <a:t>(stackpoolalloc), </a:t>
            </a:r>
            <a:r>
              <a:rPr lang="zh-CN" altLang="en-US" sz="1600">
                <a:sym typeface="Arial" pitchFamily="34" charset="0"/>
              </a:rPr>
              <a:t>赋给该</a:t>
            </a:r>
            <a:r>
              <a:rPr lang="en-US" altLang="zh-CN" sz="1600">
                <a:sym typeface="Arial" pitchFamily="34" charset="0"/>
              </a:rPr>
              <a:t>p</a:t>
            </a:r>
            <a:r>
              <a:rPr lang="zh-CN" altLang="en-US" sz="1600">
                <a:sym typeface="Arial" pitchFamily="34" charset="0"/>
              </a:rPr>
              <a:t>的stackcache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再从local stack</a:t>
            </a:r>
            <a:r>
              <a:rPr lang="en-US" altLang="zh-CN" sz="1600">
                <a:sym typeface="Arial" pitchFamily="34" charset="0"/>
              </a:rPr>
              <a:t>c</a:t>
            </a:r>
            <a:r>
              <a:rPr lang="zh-CN" altLang="en-US" sz="1600">
                <a:sym typeface="Arial" pitchFamily="34" charset="0"/>
              </a:rPr>
              <a:t>ache中分配</a:t>
            </a:r>
            <a:r>
              <a:rPr lang="en-US" altLang="zh-CN" sz="1600">
                <a:sym typeface="Arial" pitchFamily="34" charset="0"/>
              </a:rPr>
              <a:t>.</a:t>
            </a:r>
          </a:p>
        </p:txBody>
      </p:sp>
      <p:grpSp>
        <p:nvGrpSpPr>
          <p:cNvPr id="26637" name="组合 14"/>
          <p:cNvGrpSpPr/>
          <p:nvPr/>
        </p:nvGrpSpPr>
        <p:grpSpPr bwMode="auto">
          <a:xfrm>
            <a:off x="283528" y="2217103"/>
            <a:ext cx="9104312" cy="1849437"/>
            <a:chOff x="546" y="4628"/>
            <a:chExt cx="14338" cy="2913"/>
          </a:xfrm>
        </p:grpSpPr>
        <p:sp>
          <p:nvSpPr>
            <p:cNvPr id="26638" name="文本框 10"/>
            <p:cNvSpPr txBox="1">
              <a:spLocks noChangeArrowheads="1"/>
            </p:cNvSpPr>
            <p:nvPr/>
          </p:nvSpPr>
          <p:spPr bwMode="auto">
            <a:xfrm>
              <a:off x="6297" y="4884"/>
              <a:ext cx="8587" cy="2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/>
                <a:t>这些都是</a:t>
              </a:r>
              <a:r>
                <a:rPr lang="en-US" altLang="zh-CN" sz="1600"/>
                <a:t>mheap</a:t>
              </a:r>
              <a:r>
                <a:rPr lang="zh-CN" altLang="en-US" sz="1600"/>
                <a:t>中的字段</a:t>
              </a:r>
              <a:r>
                <a:rPr lang="en-US" altLang="zh-CN" sz="1600"/>
                <a:t>.</a:t>
              </a:r>
            </a:p>
            <a:p>
              <a:r>
                <a:rPr lang="en-US" altLang="zh-CN" sz="1600"/>
                <a:t>fixalloc</a:t>
              </a:r>
              <a:r>
                <a:rPr lang="zh-CN" altLang="en-US" sz="1600"/>
                <a:t>用于分配</a:t>
              </a:r>
              <a:r>
                <a:rPr lang="en-US" altLang="zh-CN" sz="1600"/>
                <a:t>runtime</a:t>
              </a:r>
              <a:r>
                <a:rPr lang="zh-CN" altLang="en-US" sz="1600"/>
                <a:t>中固定大小的一些结构</a:t>
              </a:r>
              <a:r>
                <a:rPr lang="en-US" altLang="zh-CN" sz="1600"/>
                <a:t>, </a:t>
              </a:r>
              <a:r>
                <a:rPr lang="zh-CN" altLang="en-US" sz="1600"/>
                <a:t>比如</a:t>
              </a:r>
              <a:r>
                <a:rPr lang="en-US" altLang="zh-CN" sz="1600"/>
                <a:t>mspan, mcache. </a:t>
              </a:r>
            </a:p>
            <a:p>
              <a:r>
                <a:rPr lang="zh-CN" altLang="en-US" sz="1600"/>
                <a:t>主要思路是一次性分配一大块内存</a:t>
              </a:r>
              <a:r>
                <a:rPr lang="en-US" altLang="zh-CN" sz="1600">
                  <a:sym typeface="Arial" pitchFamily="34" charset="0"/>
                </a:rPr>
                <a:t>(persistentalloc</a:t>
              </a:r>
              <a:r>
                <a:rPr lang="zh-CN" altLang="en-US" sz="1600">
                  <a:sym typeface="Arial" pitchFamily="34" charset="0"/>
                </a:rPr>
                <a:t>方法</a:t>
              </a:r>
              <a:r>
                <a:rPr lang="en-US" altLang="zh-CN" sz="1600">
                  <a:sym typeface="Arial" pitchFamily="34" charset="0"/>
                </a:rPr>
                <a:t>, </a:t>
              </a:r>
              <a:r>
                <a:rPr lang="zh-CN" altLang="en-US" sz="1600">
                  <a:sym typeface="Arial" pitchFamily="34" charset="0"/>
                </a:rPr>
                <a:t>使用的是</a:t>
              </a:r>
              <a:r>
                <a:rPr lang="en-US" altLang="zh-CN" sz="1600">
                  <a:sym typeface="Arial" pitchFamily="34" charset="0"/>
                </a:rPr>
                <a:t>mmap, </a:t>
              </a:r>
              <a:r>
                <a:rPr lang="zh-CN" altLang="en-US" sz="1600">
                  <a:sym typeface="Arial" pitchFamily="34" charset="0"/>
                </a:rPr>
                <a:t>不指定地址</a:t>
              </a:r>
              <a:r>
                <a:rPr lang="en-US" altLang="zh-CN" sz="1600">
                  <a:sym typeface="Arial" pitchFamily="34" charset="0"/>
                </a:rPr>
                <a:t>, </a:t>
              </a:r>
              <a:r>
                <a:rPr lang="zh-CN" altLang="en-US" sz="1600">
                  <a:sym typeface="Arial" pitchFamily="34" charset="0"/>
                </a:rPr>
                <a:t>分配的内存不在</a:t>
              </a:r>
              <a:r>
                <a:rPr lang="en-US" altLang="zh-CN" sz="1600">
                  <a:sym typeface="宋体" pitchFamily="2" charset="-122"/>
                </a:rPr>
                <a:t>arena</a:t>
              </a:r>
              <a:r>
                <a:rPr lang="zh-CN" altLang="en-US" sz="1600">
                  <a:sym typeface="宋体" pitchFamily="2" charset="-122"/>
                </a:rPr>
                <a:t>范围中</a:t>
              </a:r>
              <a:r>
                <a:rPr lang="en-US" altLang="zh-CN" sz="1600">
                  <a:sym typeface="Arial" pitchFamily="34" charset="0"/>
                </a:rPr>
                <a:t>)</a:t>
              </a:r>
              <a:r>
                <a:rPr lang="en-US" altLang="zh-CN" sz="1600"/>
                <a:t>, </a:t>
              </a:r>
              <a:r>
                <a:rPr lang="zh-CN" altLang="en-US" sz="1600"/>
                <a:t>每次请求对应结构体的大小</a:t>
              </a:r>
              <a:r>
                <a:rPr lang="en-US" altLang="zh-CN" sz="1600"/>
                <a:t>, </a:t>
              </a:r>
              <a:r>
                <a:rPr lang="zh-CN" altLang="en-US" sz="1600"/>
                <a:t>释放时放在</a:t>
              </a:r>
              <a:r>
                <a:rPr lang="en-US" altLang="zh-CN" sz="1600"/>
                <a:t>list</a:t>
              </a:r>
              <a:r>
                <a:rPr lang="zh-CN" altLang="en-US" sz="1600"/>
                <a:t>链表中</a:t>
              </a:r>
              <a:r>
                <a:rPr lang="en-US" altLang="zh-CN" sz="1600"/>
                <a:t>.</a:t>
              </a:r>
            </a:p>
          </p:txBody>
        </p:sp>
        <p:grpSp>
          <p:nvGrpSpPr>
            <p:cNvPr id="26639" name="组合 13"/>
            <p:cNvGrpSpPr/>
            <p:nvPr/>
          </p:nvGrpSpPr>
          <p:grpSpPr bwMode="auto">
            <a:xfrm>
              <a:off x="546" y="4628"/>
              <a:ext cx="5566" cy="2913"/>
              <a:chOff x="546" y="4628"/>
              <a:chExt cx="5566" cy="2913"/>
            </a:xfrm>
          </p:grpSpPr>
          <p:sp>
            <p:nvSpPr>
              <p:cNvPr id="26640" name="文本框 9"/>
              <p:cNvSpPr txBox="1">
                <a:spLocks noChangeArrowheads="1"/>
              </p:cNvSpPr>
              <p:nvPr/>
            </p:nvSpPr>
            <p:spPr bwMode="auto">
              <a:xfrm>
                <a:off x="546" y="5233"/>
                <a:ext cx="5081" cy="2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spanalloc                   fixalloc </a:t>
                </a:r>
              </a:p>
              <a:p>
                <a:r>
                  <a:rPr lang="zh-CN" altLang="en-US"/>
                  <a:t>cachealloc                 fixalloc </a:t>
                </a:r>
              </a:p>
              <a:p>
                <a:r>
                  <a:rPr lang="zh-CN" altLang="en-US"/>
                  <a:t>treapalloc                  fixalloc </a:t>
                </a:r>
              </a:p>
              <a:p>
                <a:r>
                  <a:rPr lang="zh-CN" altLang="en-US"/>
                  <a:t>specialfinalizeralloc fixalloc </a:t>
                </a:r>
              </a:p>
              <a:p>
                <a:r>
                  <a:rPr lang="zh-CN" altLang="en-US"/>
                  <a:t>specialprofilealloc   fixalloc </a:t>
                </a:r>
              </a:p>
            </p:txBody>
          </p:sp>
          <p:sp>
            <p:nvSpPr>
              <p:cNvPr id="26641" name="文本框 12"/>
              <p:cNvSpPr txBox="1">
                <a:spLocks noChangeArrowheads="1"/>
              </p:cNvSpPr>
              <p:nvPr/>
            </p:nvSpPr>
            <p:spPr bwMode="auto">
              <a:xfrm>
                <a:off x="570" y="4628"/>
                <a:ext cx="5542" cy="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fixalloc</a:t>
                </a:r>
              </a:p>
            </p:txBody>
          </p:sp>
        </p:grpSp>
      </p:grpSp>
      <p:sp>
        <p:nvSpPr>
          <p:cNvPr id="26642" name="文本框 16"/>
          <p:cNvSpPr txBox="1">
            <a:spLocks noChangeArrowheads="1"/>
          </p:cNvSpPr>
          <p:nvPr/>
        </p:nvSpPr>
        <p:spPr bwMode="auto">
          <a:xfrm>
            <a:off x="320040" y="574040"/>
            <a:ext cx="4121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tiny</a:t>
            </a:r>
            <a:r>
              <a:rPr lang="zh-CN" altLang="en-US" sz="2000" b="1"/>
              <a:t>分配器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几种特殊分配器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830"/>
            <a:ext cx="3414395" cy="1292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3415"/>
            <a:ext cx="3862705" cy="2394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930" y="4149090"/>
            <a:ext cx="351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Arial" pitchFamily="34" charset="0"/>
              </a:rPr>
              <a:t>stackcache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Golang</a:t>
            </a:r>
            <a:r>
              <a:rPr lang="zh-CN" altLang="en-US" sz="2800"/>
              <a:t>内存分配综合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6550" y="692785"/>
            <a:ext cx="1138428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</a:rPr>
              <a:t>类似于</a:t>
            </a:r>
            <a:r>
              <a:rPr lang="en-US" altLang="zh-CN" sz="1600">
                <a:latin typeface="+mn-ea"/>
              </a:rPr>
              <a:t>TCMalloc</a:t>
            </a:r>
            <a:r>
              <a:rPr lang="zh-CN" altLang="en-US" sz="1600">
                <a:latin typeface="+mn-ea"/>
              </a:rPr>
              <a:t>的结构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  <a:sym typeface="+mn-ea"/>
              </a:rPr>
              <a:t>使用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机制来减少碎片</a:t>
            </a:r>
            <a:r>
              <a:rPr lang="en-US" altLang="zh-CN" sz="1600">
                <a:latin typeface="+mn-ea"/>
                <a:sym typeface="+mn-ea"/>
              </a:rPr>
              <a:t>. </a:t>
            </a:r>
            <a:r>
              <a:rPr lang="zh-CN" altLang="en-US" sz="1600">
                <a:latin typeface="+mn-ea"/>
                <a:sym typeface="+mn-ea"/>
              </a:rPr>
              <a:t>每个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至少为一个页</a:t>
            </a:r>
            <a:r>
              <a:rPr lang="en-US" altLang="zh-CN" sz="1600">
                <a:latin typeface="+mn-ea"/>
                <a:sym typeface="+mn-ea"/>
              </a:rPr>
              <a:t>(go</a:t>
            </a:r>
            <a:r>
              <a:rPr lang="zh-CN" altLang="en-US" sz="1600">
                <a:latin typeface="+mn-ea"/>
                <a:sym typeface="+mn-ea"/>
              </a:rPr>
              <a:t>中的一个</a:t>
            </a:r>
            <a:r>
              <a:rPr lang="en-US" altLang="zh-CN" sz="1600">
                <a:latin typeface="+mn-ea"/>
                <a:sym typeface="+mn-ea"/>
              </a:rPr>
              <a:t>page</a:t>
            </a:r>
            <a:r>
              <a:rPr lang="zh-CN" altLang="en-US" sz="1600">
                <a:latin typeface="+mn-ea"/>
                <a:sym typeface="+mn-ea"/>
              </a:rPr>
              <a:t>为</a:t>
            </a:r>
            <a:r>
              <a:rPr lang="en-US" altLang="zh-CN" sz="1600">
                <a:latin typeface="+mn-ea"/>
                <a:sym typeface="+mn-ea"/>
              </a:rPr>
              <a:t>8KB). </a:t>
            </a:r>
            <a:r>
              <a:rPr lang="zh-CN" altLang="en-US" sz="1600">
                <a:latin typeface="+mn-ea"/>
                <a:sym typeface="+mn-ea"/>
              </a:rPr>
              <a:t>每一种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用于一个范围的内存分配需求</a:t>
            </a:r>
            <a:r>
              <a:rPr lang="en-US" altLang="zh-CN" sz="1600">
                <a:latin typeface="+mn-ea"/>
              </a:rPr>
              <a:t>. </a:t>
            </a:r>
            <a:r>
              <a:rPr lang="zh-CN" altLang="en-US" sz="1600">
                <a:latin typeface="+mn-ea"/>
              </a:rPr>
              <a:t>比如</a:t>
            </a:r>
            <a:r>
              <a:rPr lang="en-US" altLang="zh-CN" sz="1600">
                <a:latin typeface="+mn-ea"/>
              </a:rPr>
              <a:t>16-32byte</a:t>
            </a:r>
            <a:r>
              <a:rPr lang="zh-CN" altLang="en-US" sz="1600">
                <a:latin typeface="+mn-ea"/>
              </a:rPr>
              <a:t>使用分配</a:t>
            </a:r>
            <a:r>
              <a:rPr lang="en-US" altLang="zh-CN" sz="1600">
                <a:latin typeface="+mn-ea"/>
              </a:rPr>
              <a:t>32byte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span, 112-128</a:t>
            </a:r>
            <a:r>
              <a:rPr lang="zh-CN" altLang="en-US" sz="1600">
                <a:latin typeface="+mn-ea"/>
              </a:rPr>
              <a:t>使用分配</a:t>
            </a:r>
            <a:r>
              <a:rPr lang="en-US" altLang="zh-CN" sz="1600">
                <a:latin typeface="+mn-ea"/>
              </a:rPr>
              <a:t>128byte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</a:rPr>
              <a:t> </a:t>
            </a:r>
            <a:r>
              <a:rPr lang="zh-CN" altLang="en-US" sz="1600">
                <a:latin typeface="+mn-ea"/>
              </a:rPr>
              <a:t>一共有</a:t>
            </a:r>
            <a:r>
              <a:rPr lang="en-US" altLang="zh-CN" sz="1600">
                <a:latin typeface="+mn-ea"/>
              </a:rPr>
              <a:t>67</a:t>
            </a:r>
            <a:r>
              <a:rPr lang="zh-CN" altLang="en-US" sz="1600">
                <a:latin typeface="+mn-ea"/>
              </a:rPr>
              <a:t>个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范围</a:t>
            </a:r>
            <a:r>
              <a:rPr lang="en-US" altLang="zh-CN" sz="1600">
                <a:latin typeface="+mn-ea"/>
              </a:rPr>
              <a:t>, 8byte-32KB, </a:t>
            </a:r>
            <a:r>
              <a:rPr lang="zh-CN" altLang="en-US" sz="1600">
                <a:latin typeface="+mn-ea"/>
              </a:rPr>
              <a:t>每个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有两种类型</a:t>
            </a:r>
            <a:r>
              <a:rPr lang="en-US" altLang="zh-CN" sz="1600">
                <a:latin typeface="+mn-ea"/>
              </a:rPr>
              <a:t>(scan</a:t>
            </a:r>
            <a:r>
              <a:rPr lang="zh-CN" altLang="en-US" sz="1600">
                <a:latin typeface="+mn-ea"/>
              </a:rPr>
              <a:t>和</a:t>
            </a:r>
            <a:r>
              <a:rPr lang="en-US" altLang="zh-CN" sz="1600">
                <a:latin typeface="+mn-ea"/>
              </a:rPr>
              <a:t>noscan, </a:t>
            </a:r>
            <a:r>
              <a:rPr lang="zh-CN" altLang="en-US" sz="1600">
                <a:latin typeface="+mn-ea"/>
              </a:rPr>
              <a:t>表示分配的对象是否会包含指针</a:t>
            </a:r>
            <a:r>
              <a:rPr lang="en-US" altLang="zh-CN" sz="1600">
                <a:latin typeface="+mn-ea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</a:rPr>
              <a:t>多阶</a:t>
            </a:r>
            <a:r>
              <a:rPr lang="en-US" altLang="zh-CN" sz="1600">
                <a:latin typeface="+mn-ea"/>
              </a:rPr>
              <a:t>Cache</a:t>
            </a:r>
            <a:r>
              <a:rPr lang="zh-CN" altLang="en-US" sz="1600">
                <a:latin typeface="+mn-ea"/>
              </a:rPr>
              <a:t>来减少分配的冲突</a:t>
            </a:r>
            <a:r>
              <a:rPr lang="en-US" altLang="zh-CN" sz="1600">
                <a:latin typeface="+mn-ea"/>
              </a:rPr>
              <a:t>. per-P</a:t>
            </a:r>
            <a:r>
              <a:rPr lang="zh-CN" altLang="en-US" sz="1600">
                <a:latin typeface="+mn-ea"/>
              </a:rPr>
              <a:t>无锁的</a:t>
            </a:r>
            <a:r>
              <a:rPr lang="en-US" altLang="zh-CN" sz="1600">
                <a:latin typeface="+mn-ea"/>
              </a:rPr>
              <a:t>mcache, </a:t>
            </a:r>
            <a:r>
              <a:rPr lang="zh-CN" altLang="en-US" sz="1600">
                <a:latin typeface="+mn-ea"/>
              </a:rPr>
              <a:t>对应不同</a:t>
            </a:r>
            <a:r>
              <a:rPr lang="en-US" altLang="zh-CN" sz="1600">
                <a:latin typeface="+mn-ea"/>
              </a:rPr>
              <a:t>size(67*2)</a:t>
            </a:r>
            <a:r>
              <a:rPr lang="zh-CN" altLang="en-US" sz="1600">
                <a:latin typeface="+mn-ea"/>
              </a:rPr>
              <a:t>的全局</a:t>
            </a:r>
            <a:r>
              <a:rPr lang="en-US" altLang="zh-CN" sz="1600">
                <a:latin typeface="+mn-ea"/>
              </a:rPr>
              <a:t>mcentral, </a:t>
            </a:r>
            <a:r>
              <a:rPr lang="zh-CN" altLang="en-US" sz="1600">
                <a:latin typeface="+mn-ea"/>
              </a:rPr>
              <a:t>全局的</a:t>
            </a:r>
            <a:r>
              <a:rPr lang="en-US" altLang="zh-CN" sz="1600">
                <a:latin typeface="+mn-ea"/>
              </a:rPr>
              <a:t>mheap.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</a:rPr>
              <a:t>go</a:t>
            </a:r>
            <a:r>
              <a:rPr lang="zh-CN" altLang="en-US" sz="1600">
                <a:latin typeface="+mn-ea"/>
              </a:rPr>
              <a:t>代码分配内存优先从当前</a:t>
            </a:r>
            <a:r>
              <a:rPr lang="en-US" altLang="zh-CN" sz="1600">
                <a:latin typeface="+mn-ea"/>
              </a:rPr>
              <a:t>p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mcache</a:t>
            </a:r>
            <a:r>
              <a:rPr lang="zh-CN" altLang="en-US" sz="1600">
                <a:latin typeface="+mn-ea"/>
              </a:rPr>
              <a:t>对应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</a:t>
            </a:r>
            <a:r>
              <a:rPr lang="zh-CN" altLang="en-US" sz="1600">
                <a:latin typeface="+mn-ea"/>
              </a:rPr>
              <a:t>中获取</a:t>
            </a:r>
            <a:r>
              <a:rPr lang="en-US" altLang="zh-CN" sz="1600">
                <a:latin typeface="+mn-ea"/>
              </a:rPr>
              <a:t>; </a:t>
            </a:r>
            <a:r>
              <a:rPr lang="zh-CN" altLang="en-US" sz="1600">
                <a:latin typeface="+mn-ea"/>
              </a:rPr>
              <a:t>有的话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再从对应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mcentral</a:t>
            </a:r>
            <a:r>
              <a:rPr lang="zh-CN" altLang="en-US" sz="1600">
                <a:latin typeface="+mn-ea"/>
              </a:rPr>
              <a:t>中获取一个</a:t>
            </a:r>
            <a:r>
              <a:rPr lang="en-US" altLang="zh-CN" sz="1600">
                <a:latin typeface="+mn-ea"/>
              </a:rPr>
              <a:t>span; </a:t>
            </a:r>
            <a:r>
              <a:rPr lang="zh-CN" altLang="en-US" sz="1600">
                <a:latin typeface="+mn-ea"/>
              </a:rPr>
              <a:t>还没有的话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从</a:t>
            </a:r>
            <a:r>
              <a:rPr lang="en-US" altLang="zh-CN" sz="1600">
                <a:latin typeface="+mn-ea"/>
              </a:rPr>
              <a:t>mheap</a:t>
            </a:r>
            <a:r>
              <a:rPr lang="zh-CN" altLang="en-US" sz="1600">
                <a:latin typeface="+mn-ea"/>
              </a:rPr>
              <a:t>中</a:t>
            </a:r>
            <a:r>
              <a:rPr lang="en-US" altLang="zh-CN" sz="1600">
                <a:latin typeface="+mn-ea"/>
              </a:rPr>
              <a:t>sweep</a:t>
            </a:r>
            <a:r>
              <a:rPr lang="zh-CN" altLang="en-US" sz="1600">
                <a:latin typeface="+mn-ea"/>
              </a:rPr>
              <a:t>一个</a:t>
            </a:r>
            <a:r>
              <a:rPr lang="en-US" altLang="zh-CN" sz="1600">
                <a:latin typeface="+mn-ea"/>
              </a:rPr>
              <a:t>span; sweep</a:t>
            </a:r>
            <a:r>
              <a:rPr lang="zh-CN" altLang="en-US" sz="1600">
                <a:latin typeface="+mn-ea"/>
              </a:rPr>
              <a:t>不出来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则从</a:t>
            </a:r>
            <a:r>
              <a:rPr lang="en-US" altLang="zh-CN" sz="1600">
                <a:latin typeface="+mn-ea"/>
              </a:rPr>
              <a:t>mheap</a:t>
            </a:r>
            <a:r>
              <a:rPr lang="zh-CN" altLang="en-US" sz="1600">
                <a:latin typeface="+mn-ea"/>
              </a:rPr>
              <a:t>中空闲块找到对应</a:t>
            </a:r>
            <a:r>
              <a:rPr lang="en-US" altLang="zh-CN" sz="1600">
                <a:latin typeface="+mn-ea"/>
              </a:rPr>
              <a:t>span</a:t>
            </a:r>
            <a:r>
              <a:rPr lang="zh-CN" altLang="en-US" sz="1600">
                <a:latin typeface="+mn-ea"/>
              </a:rPr>
              <a:t>大小的内存</a:t>
            </a:r>
            <a:r>
              <a:rPr lang="en-US" altLang="zh-CN" sz="1600">
                <a:latin typeface="+mn-ea"/>
              </a:rPr>
              <a:t>. mheap</a:t>
            </a:r>
            <a:r>
              <a:rPr lang="zh-CN" altLang="en-US" sz="1600">
                <a:latin typeface="+mn-ea"/>
              </a:rPr>
              <a:t>中如果还没有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则从系统申请内存</a:t>
            </a:r>
            <a:r>
              <a:rPr lang="en-US" altLang="zh-CN" sz="1600">
                <a:latin typeface="+mn-ea"/>
              </a:rPr>
              <a:t>.  </a:t>
            </a:r>
            <a:r>
              <a:rPr lang="zh-CN" altLang="en-US" sz="1600">
                <a:latin typeface="+mn-ea"/>
              </a:rPr>
              <a:t>从无锁到全局</a:t>
            </a:r>
            <a:r>
              <a:rPr lang="en-US" altLang="zh-CN" sz="1600">
                <a:latin typeface="+mn-ea"/>
              </a:rPr>
              <a:t>1/(67*2)</a:t>
            </a:r>
            <a:r>
              <a:rPr lang="zh-CN" altLang="en-US" sz="1600">
                <a:latin typeface="+mn-ea"/>
              </a:rPr>
              <a:t>粒度的锁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再到全局锁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再到系统调用</a:t>
            </a:r>
            <a:r>
              <a:rPr lang="en-US" altLang="zh-CN" sz="16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  <a:sym typeface="+mn-ea"/>
              </a:rPr>
              <a:t>stack</a:t>
            </a:r>
            <a:r>
              <a:rPr lang="zh-CN" altLang="en-US" sz="1600">
                <a:latin typeface="+mn-ea"/>
                <a:sym typeface="+mn-ea"/>
              </a:rPr>
              <a:t>的分配也是多层次和多</a:t>
            </a:r>
            <a:r>
              <a:rPr lang="en-US" altLang="zh-CN" sz="1600">
                <a:latin typeface="+mn-ea"/>
                <a:sym typeface="+mn-ea"/>
              </a:rPr>
              <a:t>class</a:t>
            </a:r>
            <a:r>
              <a:rPr lang="zh-CN" altLang="en-US" sz="1600">
                <a:latin typeface="+mn-ea"/>
                <a:sym typeface="+mn-ea"/>
              </a:rPr>
              <a:t>的</a:t>
            </a:r>
            <a:r>
              <a:rPr lang="en-US" altLang="zh-CN" sz="1600">
                <a:latin typeface="+mn-ea"/>
                <a:sym typeface="+mn-ea"/>
              </a:rPr>
              <a:t>. </a:t>
            </a:r>
            <a:r>
              <a:rPr lang="zh-CN" altLang="en-US" sz="1600">
                <a:latin typeface="+mn-ea"/>
                <a:sym typeface="+mn-ea"/>
              </a:rPr>
              <a:t>减少分配的锁争抢</a:t>
            </a:r>
            <a:r>
              <a:rPr lang="en-US" altLang="zh-CN" sz="1600">
                <a:latin typeface="+mn-ea"/>
                <a:sym typeface="+mn-ea"/>
              </a:rPr>
              <a:t>, </a:t>
            </a:r>
            <a:r>
              <a:rPr lang="zh-CN" altLang="en-US" sz="1600">
                <a:latin typeface="+mn-ea"/>
                <a:sym typeface="+mn-ea"/>
              </a:rPr>
              <a:t>减少栈浪费</a:t>
            </a:r>
            <a:r>
              <a:rPr lang="en-US" altLang="zh-CN" sz="1600">
                <a:latin typeface="+mn-ea"/>
                <a:sym typeface="+mn-ea"/>
              </a:rPr>
              <a:t>.</a:t>
            </a:r>
            <a:endParaRPr lang="zh-CN" altLang="en-US" sz="1600">
              <a:latin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中以</a:t>
            </a:r>
            <a:r>
              <a:rPr lang="en-US" altLang="zh-CN" sz="1600">
                <a:latin typeface="+mn-ea"/>
                <a:sym typeface="+mn-ea"/>
              </a:rPr>
              <a:t>treap</a:t>
            </a:r>
            <a:r>
              <a:rPr lang="zh-CN" altLang="en-US" sz="1600">
                <a:latin typeface="+mn-ea"/>
                <a:sym typeface="+mn-ea"/>
              </a:rPr>
              <a:t>的结构维护空闲连续</a:t>
            </a:r>
            <a:r>
              <a:rPr lang="en-US" altLang="zh-CN" sz="1600">
                <a:latin typeface="+mn-ea"/>
                <a:sym typeface="+mn-ea"/>
              </a:rPr>
              <a:t>page. </a:t>
            </a:r>
            <a:r>
              <a:rPr lang="zh-CN" altLang="en-US" sz="1600">
                <a:latin typeface="+mn-ea"/>
                <a:sym typeface="+mn-ea"/>
              </a:rPr>
              <a:t>归还内存到</a:t>
            </a: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时</a:t>
            </a:r>
            <a:r>
              <a:rPr lang="en-US" altLang="zh-CN" sz="1600">
                <a:latin typeface="+mn-ea"/>
                <a:sym typeface="+mn-ea"/>
              </a:rPr>
              <a:t>, </a:t>
            </a:r>
            <a:r>
              <a:rPr lang="zh-CN" altLang="en-US" sz="1600">
                <a:latin typeface="+mn-ea"/>
                <a:sym typeface="+mn-ea"/>
              </a:rPr>
              <a:t>连续地址会进行合并</a:t>
            </a:r>
            <a:r>
              <a:rPr lang="en-US" altLang="zh-CN" sz="1600">
                <a:latin typeface="+mn-ea"/>
                <a:sym typeface="+mn-ea"/>
              </a:rPr>
              <a:t>. (1.11</a:t>
            </a:r>
            <a:r>
              <a:rPr lang="zh-CN" altLang="en-US" sz="1600">
                <a:latin typeface="+mn-ea"/>
                <a:sym typeface="+mn-ea"/>
              </a:rPr>
              <a:t>之前采用类似伙伴系统维护</a:t>
            </a:r>
            <a:r>
              <a:rPr lang="en-US" altLang="zh-CN" sz="1600">
                <a:latin typeface="+mn-ea"/>
                <a:sym typeface="+mn-ea"/>
              </a:rPr>
              <a:t>&lt;1MB</a:t>
            </a:r>
            <a:r>
              <a:rPr lang="zh-CN" altLang="en-US" sz="1600">
                <a:latin typeface="+mn-ea"/>
                <a:sym typeface="+mn-ea"/>
              </a:rPr>
              <a:t>的连续</a:t>
            </a:r>
            <a:r>
              <a:rPr lang="en-US" altLang="zh-CN" sz="1600">
                <a:latin typeface="+mn-ea"/>
                <a:sym typeface="+mn-ea"/>
              </a:rPr>
              <a:t>page, treap</a:t>
            </a:r>
            <a:r>
              <a:rPr lang="zh-CN" altLang="en-US" sz="1600">
                <a:latin typeface="+mn-ea"/>
                <a:sym typeface="+mn-ea"/>
              </a:rPr>
              <a:t>维护</a:t>
            </a:r>
            <a:r>
              <a:rPr lang="en-US" altLang="zh-CN" sz="1600">
                <a:latin typeface="+mn-ea"/>
                <a:sym typeface="+mn-ea"/>
              </a:rPr>
              <a:t>&gt;1MB</a:t>
            </a:r>
            <a:r>
              <a:rPr lang="zh-CN" altLang="en-US" sz="1600">
                <a:latin typeface="+mn-ea"/>
                <a:sym typeface="+mn-ea"/>
              </a:rPr>
              <a:t>的连续</a:t>
            </a:r>
            <a:r>
              <a:rPr lang="en-US" altLang="zh-CN" sz="1600">
                <a:latin typeface="+mn-ea"/>
                <a:sym typeface="+mn-ea"/>
              </a:rPr>
              <a:t>page)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  <a:sym typeface="+mn-ea"/>
              </a:rPr>
              <a:t>对象由</a:t>
            </a:r>
            <a:r>
              <a:rPr lang="en-US" altLang="zh-CN" sz="1600">
                <a:latin typeface="+mn-ea"/>
                <a:sym typeface="+mn-ea"/>
              </a:rPr>
              <a:t>GC</a:t>
            </a:r>
            <a:r>
              <a:rPr lang="zh-CN" altLang="en-US" sz="1600">
                <a:latin typeface="+mn-ea"/>
                <a:sym typeface="+mn-ea"/>
              </a:rPr>
              <a:t>进行释放</a:t>
            </a:r>
            <a:r>
              <a:rPr lang="en-US" altLang="zh-CN" sz="1600">
                <a:latin typeface="+mn-ea"/>
                <a:sym typeface="+mn-ea"/>
              </a:rPr>
              <a:t>. sysmon</a:t>
            </a:r>
            <a:r>
              <a:rPr lang="zh-CN" altLang="en-US" sz="1600">
                <a:latin typeface="+mn-ea"/>
                <a:sym typeface="+mn-ea"/>
              </a:rPr>
              <a:t>会定时把</a:t>
            </a: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空余的内存归还给操作系统</a:t>
            </a:r>
          </a:p>
          <a:p>
            <a:pPr indent="0">
              <a:lnSpc>
                <a:spcPct val="150000"/>
              </a:lnSpc>
              <a:buFont typeface="Wingdings" charset="0"/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450" y="5539105"/>
            <a:ext cx="9450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未涉及的点</a:t>
            </a:r>
            <a:r>
              <a:rPr lang="en-US" altLang="zh-CN"/>
              <a:t>:</a:t>
            </a:r>
          </a:p>
          <a:p>
            <a:r>
              <a:rPr lang="en-US" altLang="zh-CN"/>
              <a:t> fixalloc</a:t>
            </a:r>
            <a:r>
              <a:rPr lang="zh-CN" altLang="en-US"/>
              <a:t>和persistentalloc具体流程</a:t>
            </a:r>
            <a:r>
              <a:rPr lang="en-US" altLang="zh-CN"/>
              <a:t>,  scav treap, </a:t>
            </a:r>
            <a:r>
              <a:rPr lang="zh-CN" altLang="en-US"/>
              <a:t>逃逸分析</a:t>
            </a:r>
            <a:r>
              <a:rPr lang="en-US" altLang="zh-CN"/>
              <a:t> 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 b="1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2096135"/>
            <a:ext cx="3395345" cy="3988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为什么去了解</a:t>
            </a:r>
            <a:r>
              <a:rPr lang="en-US" altLang="zh-CN" sz="2800">
                <a:latin typeface="微软雅黑" charset="0"/>
                <a:ea typeface="微软雅黑" charset="0"/>
              </a:rPr>
              <a:t>Runtime?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365" y="640715"/>
            <a:ext cx="6946900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解决疑难杂症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&amp;&amp;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优化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好奇心</a:t>
            </a: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技术深度的一种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15" y="2492375"/>
            <a:ext cx="3380740" cy="300926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692525" y="3842385"/>
            <a:ext cx="67818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85305" y="1121410"/>
            <a:ext cx="4622165" cy="4373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运行时到底是个什么东西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的调度为什么说是轻量的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调度都发生了啥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的网络和锁会不会阻塞线程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什么时候会阻塞线程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的对象在内存中是怎样的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的内存分配是怎样的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栈的内存是怎么分配的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怎么帮我们回收对象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会不会漏掉对象或者回收还在用的对象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什么时候开始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啥时候结束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会不会太慢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跟不上内存分配的速度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会不会暂停我们的应用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暂停多久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影不影响我的请求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....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8705" y="1265555"/>
            <a:ext cx="1438275" cy="14382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3430" y="5906135"/>
            <a:ext cx="336677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问题分析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简述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8305" y="1125220"/>
            <a:ext cx="1138428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是一种自动内存管理方式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三大基础算法</a:t>
            </a:r>
            <a:r>
              <a:rPr lang="en-US" altLang="zh-CN" sz="1600">
                <a:latin typeface="微软雅黑" charset="0"/>
                <a:ea typeface="微软雅黑" charset="0"/>
              </a:rPr>
              <a:t>: Mark-Sweep, Mark-Sweep-Compact, Mark-Copy. </a:t>
            </a:r>
            <a:r>
              <a:rPr lang="zh-CN" altLang="en-US" sz="1600">
                <a:latin typeface="微软雅黑" charset="0"/>
                <a:ea typeface="微软雅黑" charset="0"/>
              </a:rPr>
              <a:t>这三个基础算法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时需要一直</a:t>
            </a:r>
            <a:r>
              <a:rPr lang="en-US" altLang="zh-CN" sz="1600">
                <a:latin typeface="微软雅黑" charset="0"/>
                <a:ea typeface="微软雅黑" charset="0"/>
              </a:rPr>
              <a:t>STW(stop the world)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算法是一个综合的考虑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程序吞吐量</a:t>
            </a:r>
            <a:r>
              <a:rPr lang="en-US" altLang="zh-CN" sz="1600">
                <a:latin typeface="微软雅黑" charset="0"/>
                <a:ea typeface="微软雅黑" charset="0"/>
              </a:rPr>
              <a:t>, GC</a:t>
            </a:r>
            <a:r>
              <a:rPr lang="zh-CN" altLang="en-US" sz="1600">
                <a:latin typeface="微软雅黑" charset="0"/>
                <a:ea typeface="微软雅黑" charset="0"/>
              </a:rPr>
              <a:t>吞吐量</a:t>
            </a:r>
            <a:r>
              <a:rPr lang="en-US" altLang="zh-CN" sz="1600">
                <a:latin typeface="微软雅黑" charset="0"/>
                <a:ea typeface="微软雅黑" charset="0"/>
              </a:rPr>
              <a:t>, STW</a:t>
            </a:r>
            <a:r>
              <a:rPr lang="zh-CN" altLang="en-US" sz="1600">
                <a:latin typeface="微软雅黑" charset="0"/>
                <a:ea typeface="微软雅黑" charset="0"/>
              </a:rPr>
              <a:t>时间</a:t>
            </a:r>
            <a:r>
              <a:rPr lang="en-US" altLang="zh-CN" sz="1600">
                <a:latin typeface="微软雅黑" charset="0"/>
                <a:ea typeface="微软雅黑" charset="0"/>
              </a:rPr>
              <a:t>, STW</a:t>
            </a:r>
            <a:r>
              <a:rPr lang="zh-CN" altLang="en-US" sz="1600">
                <a:latin typeface="微软雅黑" charset="0"/>
                <a:ea typeface="微软雅黑" charset="0"/>
              </a:rPr>
              <a:t>的频率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压缩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分配性能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并发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伸缩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调优复杂度等等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当前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特征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三色标记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并发标记和清扫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非分代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非紧缩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混合写屏障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1.5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是基于三色标记法的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Concurrent Mark-Sweep(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并发标记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-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清扫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算法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生产上基本没什么问题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1.5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Golang Runtime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中调整最多的就是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的部分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1.8</a:t>
            </a:r>
            <a:r>
              <a:rPr lang="zh-CN" altLang="en-US" sz="1600">
                <a:latin typeface="微软雅黑" charset="0"/>
                <a:ea typeface="微软雅黑" charset="0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 STW</a:t>
            </a:r>
            <a:r>
              <a:rPr lang="zh-CN" altLang="en-US" sz="1600">
                <a:latin typeface="微软雅黑" charset="0"/>
                <a:ea typeface="微软雅黑" charset="0"/>
              </a:rPr>
              <a:t>可以比较稳定在</a:t>
            </a:r>
            <a:r>
              <a:rPr lang="en-US" altLang="zh-CN" sz="1600">
                <a:latin typeface="微软雅黑" charset="0"/>
                <a:ea typeface="微软雅黑" charset="0"/>
              </a:rPr>
              <a:t>sub ms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并不是完美的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文本框 5"/>
          <p:cNvSpPr txBox="1">
            <a:spLocks noChangeArrowheads="1"/>
          </p:cNvSpPr>
          <p:nvPr/>
        </p:nvSpPr>
        <p:spPr bwMode="auto">
          <a:xfrm>
            <a:off x="447675" y="476885"/>
            <a:ext cx="10323513" cy="38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对象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是否存活是由整体应用其他部分是否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对其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有引用决定的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是一个全局性的信息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而手动管理内存只能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由开发人员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根据当前上下文的局部信息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来判断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Garbage Collection (GC)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是一种自动管理内存的方式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支持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的语言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无需手动管理内存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b="1" dirty="0" err="1">
                <a:latin typeface="微软雅黑" charset="0"/>
                <a:ea typeface="微软雅黑" charset="0"/>
                <a:sym typeface="Arial" pitchFamily="34" charset="0"/>
              </a:rPr>
              <a:t>程序后台自动判断对象是否存活并回收其内存空间</a:t>
            </a:r>
            <a:r>
              <a:rPr lang="en-US" altLang="zh-CN" sz="1600" b="1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b="1" dirty="0" err="1">
                <a:latin typeface="微软雅黑" charset="0"/>
                <a:ea typeface="微软雅黑" charset="0"/>
                <a:sym typeface="Arial" pitchFamily="34" charset="0"/>
              </a:rPr>
              <a:t>使开发人员从内存管理上解脱出来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 1959</a:t>
            </a:r>
            <a:r>
              <a:rPr lang="zh-CN" altLang="en-US" sz="1600" dirty="0">
                <a:latin typeface="微软雅黑" charset="0"/>
                <a:ea typeface="微软雅黑" charset="0"/>
                <a:sym typeface="Arial" pitchFamily="34" charset="0"/>
              </a:rPr>
              <a:t>年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由 John McCarthy发明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用于简化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Lisp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中的手动内存管理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到现在很多语言都提供了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不过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GC的原理和基本算法都没有太大的改变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charset="0"/>
                <a:ea typeface="微软雅黑" charset="0"/>
              </a:rPr>
              <a:t>哪些语言提供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GC(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基本上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90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年代后的语言都提供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GC):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ML,  Haskell,  Lisp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宋体" pitchFamily="2" charset="-122"/>
              </a:rPr>
              <a:t>大多数函数式编程语言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Python,  Ruby,  JS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宋体" pitchFamily="2" charset="-122"/>
              </a:rPr>
              <a:t>动态类型语言</a:t>
            </a: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Smalltalk,  Java,  C#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Arial" pitchFamily="34" charset="0"/>
              </a:rPr>
              <a:t>面向对象语言</a:t>
            </a: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  <p:sp>
        <p:nvSpPr>
          <p:cNvPr id="30730" name="文本框 7"/>
          <p:cNvSpPr txBox="1">
            <a:spLocks noChangeArrowheads="1"/>
          </p:cNvSpPr>
          <p:nvPr/>
        </p:nvSpPr>
        <p:spPr bwMode="auto">
          <a:xfrm>
            <a:off x="454343" y="4041775"/>
            <a:ext cx="3308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</a:rPr>
              <a:t>C++</a:t>
            </a:r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zh-CN" altLang="en-US" sz="1400">
                <a:latin typeface="微软雅黑" charset="0"/>
                <a:ea typeface="微软雅黑" charset="0"/>
              </a:rPr>
              <a:t>for(int i = 0; i &lt; 100; i++)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{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 </a:t>
            </a:r>
            <a:r>
              <a:rPr lang="zh-CN" altLang="en-US" sz="1400">
                <a:latin typeface="微软雅黑" charset="0"/>
                <a:ea typeface="微软雅黑" charset="0"/>
              </a:rPr>
              <a:t>* 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 = new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</a:t>
            </a:r>
            <a:r>
              <a:rPr lang="zh-CN" altLang="en-US" sz="1400">
                <a:latin typeface="微软雅黑" charset="0"/>
                <a:ea typeface="微软雅黑" charset="0"/>
              </a:rPr>
              <a:t>();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</a:t>
            </a:r>
            <a:r>
              <a:rPr lang="en-US" altLang="zh-CN" sz="1400">
                <a:latin typeface="微软雅黑" charset="0"/>
                <a:ea typeface="微软雅黑" charset="0"/>
              </a:rPr>
              <a:t>.......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delete 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;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}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//</a:t>
            </a:r>
            <a:r>
              <a:rPr lang="zh-CN" altLang="en-US" sz="1400">
                <a:latin typeface="微软雅黑" charset="0"/>
                <a:ea typeface="微软雅黑" charset="0"/>
              </a:rPr>
              <a:t>调用者需要自己</a:t>
            </a:r>
            <a:r>
              <a:rPr lang="en-US" altLang="zh-CN" sz="1400">
                <a:latin typeface="微软雅黑" charset="0"/>
                <a:ea typeface="微软雅黑" charset="0"/>
              </a:rPr>
              <a:t>new Person</a:t>
            </a:r>
            <a:r>
              <a:rPr lang="zh-CN" altLang="en-US" sz="1400">
                <a:latin typeface="微软雅黑" charset="0"/>
                <a:ea typeface="微软雅黑" charset="0"/>
              </a:rPr>
              <a:t>并负责释放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test(p *Person){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p-&gt;name=”yifhao”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}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0731" name="文本框 8"/>
          <p:cNvSpPr txBox="1">
            <a:spLocks noChangeArrowheads="1"/>
          </p:cNvSpPr>
          <p:nvPr/>
        </p:nvSpPr>
        <p:spPr bwMode="auto">
          <a:xfrm>
            <a:off x="3850005" y="4117658"/>
            <a:ext cx="3308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</a:rPr>
              <a:t>Go</a:t>
            </a:r>
          </a:p>
          <a:p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zh-CN" altLang="en-US" sz="1400">
                <a:latin typeface="微软雅黑" charset="0"/>
                <a:ea typeface="微软雅黑" charset="0"/>
              </a:rPr>
              <a:t>for i:=0;i&lt;100 ;i++  {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</a:t>
            </a:r>
            <a:r>
              <a:rPr lang="en-US" altLang="zh-CN" sz="1400">
                <a:latin typeface="微软雅黑" charset="0"/>
                <a:ea typeface="微软雅黑" charset="0"/>
              </a:rPr>
              <a:t>o</a:t>
            </a:r>
            <a:r>
              <a:rPr lang="zh-CN" altLang="en-US" sz="1400">
                <a:latin typeface="微软雅黑" charset="0"/>
                <a:ea typeface="微软雅黑" charset="0"/>
              </a:rPr>
              <a:t>:=new(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</a:t>
            </a:r>
            <a:r>
              <a:rPr lang="zh-CN" altLang="en-US" sz="1400">
                <a:latin typeface="微软雅黑" charset="0"/>
                <a:ea typeface="微软雅黑" charset="0"/>
              </a:rPr>
              <a:t>)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</a:t>
            </a:r>
            <a:r>
              <a:rPr lang="en-US" altLang="zh-CN" sz="1400">
                <a:latin typeface="微软雅黑" charset="0"/>
                <a:ea typeface="微软雅黑" charset="0"/>
              </a:rPr>
              <a:t>......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}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func test() *Person {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p := new(Person)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p.Name = "yifhao"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return p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}</a:t>
            </a:r>
          </a:p>
        </p:txBody>
      </p:sp>
      <p:sp>
        <p:nvSpPr>
          <p:cNvPr id="30732" name="文本框 9"/>
          <p:cNvSpPr txBox="1">
            <a:spLocks noChangeArrowheads="1"/>
          </p:cNvSpPr>
          <p:nvPr/>
        </p:nvSpPr>
        <p:spPr bwMode="auto">
          <a:xfrm>
            <a:off x="6768783" y="3814445"/>
            <a:ext cx="4127500" cy="230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注意</a:t>
            </a:r>
            <a:r>
              <a:rPr lang="en-US" altLang="zh-CN" sz="1600" b="1">
                <a:latin typeface="微软雅黑" charset="0"/>
                <a:ea typeface="微软雅黑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(1)对象</a:t>
            </a:r>
            <a:r>
              <a:rPr lang="zh-CN" sz="1600">
                <a:latin typeface="微软雅黑" charset="0"/>
                <a:ea typeface="微软雅黑" charset="0"/>
              </a:rPr>
              <a:t>被回收时间即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发生时间</a:t>
            </a:r>
            <a:r>
              <a:rPr lang="zh-CN" sz="1600">
                <a:latin typeface="微软雅黑" charset="0"/>
                <a:ea typeface="微软雅黑" charset="0"/>
              </a:rPr>
              <a:t>是不可知的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(2)垃圾回收不是析构函数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(3)垃圾回收只与内存有关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不会回收连接资源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文件资源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微软雅黑" charset="0"/>
                <a:ea typeface="微软雅黑" charset="0"/>
              </a:rPr>
              <a:t>(4) GC</a:t>
            </a:r>
            <a:r>
              <a:rPr lang="zh-CN" altLang="en-US" sz="1600">
                <a:latin typeface="微软雅黑" charset="0"/>
                <a:ea typeface="微软雅黑" charset="0"/>
              </a:rPr>
              <a:t>时自动调用对象的某个方法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来关闭一些资源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是否可行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何为</a:t>
            </a:r>
            <a:r>
              <a:rPr lang="en-US" altLang="zh-CN" sz="2800">
                <a:latin typeface="微软雅黑" charset="0"/>
                <a:ea typeface="微软雅黑" charset="0"/>
              </a:rPr>
              <a:t>GC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文本框 3"/>
          <p:cNvSpPr txBox="1">
            <a:spLocks noChangeArrowheads="1"/>
          </p:cNvSpPr>
          <p:nvPr/>
        </p:nvSpPr>
        <p:spPr bwMode="auto">
          <a:xfrm>
            <a:off x="120015" y="908685"/>
            <a:ext cx="10723880" cy="48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charset="0"/>
                <a:ea typeface="微软雅黑" charset="0"/>
              </a:rPr>
              <a:t>并发和并行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通常在GC领域中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并发收集器则指垃圾回收的同时应用程序也在执行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;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并行收集器指垃圾回收采取多个线程利用多个CPU一起进行GC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不过一般我们说并发回收器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就包含了这两层意思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  <a:sym typeface="宋体" pitchFamily="2" charset="-122"/>
              </a:rPr>
              <a:t>Safepoint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安全点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(Safepoint)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是收集器能够识别出线程执行栈上的所有引用的一点或一段时间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Stop The World(STW):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某些垃圾回收算法或者某个阶段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进行时需要将应用程序完全暂停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 err="1">
                <a:latin typeface="微软雅黑" charset="0"/>
                <a:ea typeface="微软雅黑" charset="0"/>
              </a:rPr>
              <a:t>准确式GC和保守式GC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准确式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(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precise或exact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)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GC指GC能够知道一块内存区域是引用还是非引用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如一个64位的区域可以是一个int64整形数字也可以是一个对象引用,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当一个对象进行执行时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需要修改指向这个内存的引用的指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非准确式GC也就是保守式GC不能完成这个任务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Mark: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Root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对象开始扫描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标记出其引用的对象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及这些对象引用的对象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如此循环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标记所有可达的对象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Sweep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Sweep清除阶段扫描堆区域, 回收在标记阶段标记为Dead的对象, 通常通过空闲链表(free list)的方式.需要的工作量和堆大小成正比.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Compact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压缩的方式是将存活对象移动到一起来获得一段连续的空闲空间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也叫做重定位.这样需要将所有对象的引用指向新的位置.工作量和存活对象量成正比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Copy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复制算法将所有存活对象从一个From区域移动到一个To区域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然后回收From区域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之后From和To交换角色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由于From和To是对等的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所以需要两块大小相同的区域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而同一时间只能利用其中一块来存放对象.工作量和存活对象量成正比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charset="0"/>
                <a:ea typeface="微软雅黑" charset="0"/>
              </a:rPr>
              <a:t>GC</a:t>
            </a:r>
            <a:r>
              <a:rPr lang="zh-CN" altLang="en-US" sz="2800">
                <a:latin typeface="微软雅黑" charset="0"/>
                <a:ea typeface="微软雅黑" charset="0"/>
              </a:rPr>
              <a:t>相关术语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5"/>
          <p:cNvSpPr txBox="1">
            <a:spLocks noChangeArrowheads="1"/>
          </p:cNvSpPr>
          <p:nvPr/>
        </p:nvSpPr>
        <p:spPr bwMode="auto">
          <a:xfrm>
            <a:off x="408305" y="765175"/>
            <a:ext cx="10851515" cy="5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程序吞吐量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回收算法会在多大程度上拖慢程序</a:t>
            </a:r>
            <a:r>
              <a:rPr lang="en-US" altLang="zh-CN" sz="1600">
                <a:latin typeface="微软雅黑" charset="0"/>
                <a:ea typeface="微软雅黑" charset="0"/>
              </a:rPr>
              <a:t>? </a:t>
            </a:r>
            <a:r>
              <a:rPr lang="zh-CN" altLang="en-US" sz="1600">
                <a:latin typeface="微软雅黑" charset="0"/>
                <a:ea typeface="微软雅黑" charset="0"/>
              </a:rPr>
              <a:t>可以通过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占用的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与其他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时间的百分比描述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GC</a:t>
            </a:r>
            <a:r>
              <a:rPr lang="zh-CN" altLang="en-US" sz="1600" b="1">
                <a:latin typeface="微软雅黑" charset="0"/>
                <a:ea typeface="微软雅黑" charset="0"/>
              </a:rPr>
              <a:t>吞吐量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在给定的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时间内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回收器可以回收多少垃圾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堆内存开销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回收器最少需要多少额外的内存开销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停顿时间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回收器会造成多大的停顿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停顿频率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回收器造成的停顿频率是怎样的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停顿分布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停顿有时候很长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有时候很短</a:t>
            </a:r>
            <a:r>
              <a:rPr lang="en-US" altLang="zh-CN" sz="1600">
                <a:latin typeface="微软雅黑" charset="0"/>
                <a:ea typeface="微软雅黑" charset="0"/>
              </a:rPr>
              <a:t>? </a:t>
            </a:r>
            <a:r>
              <a:rPr lang="zh-CN" altLang="en-US" sz="1600">
                <a:latin typeface="微软雅黑" charset="0"/>
                <a:ea typeface="微软雅黑" charset="0"/>
              </a:rPr>
              <a:t>还是选择长一点但保持一致的停顿时间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分配性能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新内存的分配是快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慢还是无法预测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压缩</a:t>
            </a:r>
            <a:r>
              <a:rPr lang="en-US" altLang="zh-CN" sz="1600">
                <a:latin typeface="微软雅黑" charset="0"/>
                <a:ea typeface="微软雅黑" charset="0"/>
              </a:rPr>
              <a:t>: 当堆内存里还有小块碎片化的内存可用时, 回收器是否仍然抛出内存不足（OOM）的错误？如果不是, 那么你是否发现程序越来越慢, 并最终死掉, 尽管仍然还有足够的内存可用？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并发</a:t>
            </a:r>
            <a:r>
              <a:rPr lang="en-US" altLang="zh-CN" sz="1600">
                <a:latin typeface="微软雅黑" charset="0"/>
                <a:ea typeface="微软雅黑" charset="0"/>
              </a:rPr>
              <a:t>：回收器是如何利用多核机器的？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伸缩</a:t>
            </a:r>
            <a:r>
              <a:rPr lang="en-US" altLang="zh-CN" sz="1600">
                <a:latin typeface="微软雅黑" charset="0"/>
                <a:ea typeface="微软雅黑" charset="0"/>
              </a:rPr>
              <a:t>：当堆内存变大时, 回收器该如何工作？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调优</a:t>
            </a:r>
            <a:r>
              <a:rPr lang="en-US" altLang="zh-CN" sz="1600">
                <a:latin typeface="微软雅黑" charset="0"/>
                <a:ea typeface="微软雅黑" charset="0"/>
              </a:rPr>
              <a:t>：回收器的默认使用或在进行调优时, 它的配置有多复杂？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预热时间</a:t>
            </a:r>
            <a:r>
              <a:rPr lang="en-US" altLang="zh-CN" sz="1600">
                <a:latin typeface="微软雅黑" charset="0"/>
                <a:ea typeface="微软雅黑" charset="0"/>
              </a:rPr>
              <a:t>：回收算法是否会根据已发生的行为进行自我调节？如果是, 需要多长时间？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页释放</a:t>
            </a:r>
            <a:r>
              <a:rPr lang="en-US" altLang="zh-CN" sz="1600">
                <a:latin typeface="微软雅黑" charset="0"/>
                <a:ea typeface="微软雅黑" charset="0"/>
              </a:rPr>
              <a:t>：回收算法会把未使用的内存释放回给操作系统吗？如果会, 会在什么时候发生？</a:t>
            </a:r>
          </a:p>
          <a:p>
            <a:pPr>
              <a:lnSpc>
                <a:spcPct val="130000"/>
              </a:lnSpc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                                   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没有十全十美的</a:t>
            </a:r>
            <a:r>
              <a:rPr lang="en-US" altLang="zh-CN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GC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算法</a:t>
            </a:r>
            <a:r>
              <a:rPr lang="en-US" altLang="zh-CN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, 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折衷无处不在</a:t>
            </a:r>
            <a:endParaRPr lang="en-US" altLang="zh-CN" sz="20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charset="0"/>
                <a:ea typeface="微软雅黑" charset="0"/>
              </a:rPr>
              <a:t>GC</a:t>
            </a:r>
            <a:r>
              <a:rPr lang="zh-CN" altLang="en-US" sz="2800">
                <a:latin typeface="微软雅黑" charset="0"/>
                <a:ea typeface="微软雅黑" charset="0"/>
              </a:rPr>
              <a:t>关心什么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65" y="3329940"/>
            <a:ext cx="4893310" cy="3561080"/>
          </a:xfrm>
          <a:prstGeom prst="rect">
            <a:avLst/>
          </a:prstGeom>
        </p:spPr>
      </p:pic>
      <p:sp>
        <p:nvSpPr>
          <p:cNvPr id="43017" name="文本框 4"/>
          <p:cNvSpPr txBox="1">
            <a:spLocks noChangeArrowheads="1"/>
          </p:cNvSpPr>
          <p:nvPr/>
        </p:nvSpPr>
        <p:spPr bwMode="auto">
          <a:xfrm>
            <a:off x="509905" y="512445"/>
            <a:ext cx="11005820" cy="10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Golang早期版本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可能问题比较多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 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但每一个版本的发布都伴随着 GC 的改进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1.5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版本之后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Go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已经能满足大部分大部分生产环境使用要求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1.8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通过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hybrid write barrier,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使得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STW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降到了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sub ms.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下面列出一些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方面比较重大的改动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24205" y="1659255"/>
          <a:ext cx="10664825" cy="16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5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版本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发布时间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GC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STW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时间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(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见备注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twitter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数据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)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v1.1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2013/5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STW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ms-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几百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v1.3 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2014/6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Mark STW, Sweep 并行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v1.5 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2015/8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三色标记法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并发标记清除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10ms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sym typeface="+mn-ea"/>
                        </a:rPr>
                        <a:t>v1.8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2017/2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hybrid write barrier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4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</a:t>
                      </a:r>
                      <a:endParaRPr lang="en-US" altLang="zh-CN" sz="14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发展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5" y="3505200"/>
            <a:ext cx="5222240" cy="33496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4445"/>
            <a:ext cx="356997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三色标记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123315"/>
            <a:ext cx="2320290" cy="1943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1142365"/>
            <a:ext cx="2320290" cy="1943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95" y="1151890"/>
            <a:ext cx="2320290" cy="1943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15" y="3959225"/>
            <a:ext cx="2320290" cy="1943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40" y="3959225"/>
            <a:ext cx="2320290" cy="1943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4610" y="3959225"/>
            <a:ext cx="2320290" cy="19431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38420" y="3648075"/>
            <a:ext cx="230505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重置状态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85420" y="800100"/>
            <a:ext cx="22764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初始状态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71445" y="828675"/>
            <a:ext cx="2276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charset="0"/>
                <a:ea typeface="微软雅黑" charset="0"/>
              </a:rPr>
              <a:t>Root</a:t>
            </a:r>
            <a:r>
              <a:rPr lang="zh-CN" altLang="en-US" sz="1400">
                <a:latin typeface="微软雅黑" charset="0"/>
                <a:ea typeface="微软雅黑" charset="0"/>
              </a:rPr>
              <a:t>标记</a:t>
            </a:r>
            <a:r>
              <a:rPr lang="en-US" altLang="zh-CN" sz="1400">
                <a:latin typeface="微软雅黑" charset="0"/>
                <a:ea typeface="微软雅黑" charset="0"/>
              </a:rPr>
              <a:t>(</a:t>
            </a:r>
            <a:r>
              <a:rPr lang="zh-CN" altLang="en-US" sz="1400">
                <a:latin typeface="微软雅黑" charset="0"/>
                <a:ea typeface="微软雅黑" charset="0"/>
              </a:rPr>
              <a:t>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全局对象等</a:t>
            </a:r>
            <a:r>
              <a:rPr lang="en-US" altLang="zh-CN" sz="1400">
                <a:latin typeface="微软雅黑" charset="0"/>
                <a:ea typeface="微软雅黑" charset="0"/>
              </a:rPr>
              <a:t>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34610" y="628650"/>
            <a:ext cx="227647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标记灰色对象引用的对象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灰色对象变成黑色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28595" y="3648075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清扫白色对象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3045" y="3648075"/>
            <a:ext cx="20193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继续标记灰色对象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0500" y="6477000"/>
            <a:ext cx="6572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图来自https://en.wikipedia.org/wiki/Tracing_garbage_collection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710805" y="609600"/>
            <a:ext cx="4331335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</a:rPr>
              <a:t>有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黑白灰</a:t>
            </a:r>
            <a:r>
              <a:rPr lang="zh-CN" altLang="en-US" sz="1400">
                <a:latin typeface="微软雅黑" charset="0"/>
                <a:ea typeface="微软雅黑" charset="0"/>
              </a:rPr>
              <a:t>三个集合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初始时所有对象都是白色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2. </a:t>
            </a:r>
            <a:r>
              <a:rPr lang="zh-CN" altLang="en-US" sz="1400">
                <a:latin typeface="微软雅黑" charset="0"/>
                <a:ea typeface="微软雅黑" charset="0"/>
              </a:rPr>
              <a:t>从</a:t>
            </a:r>
            <a:r>
              <a:rPr lang="en-US" altLang="zh-CN" sz="1400">
                <a:latin typeface="微软雅黑" charset="0"/>
                <a:ea typeface="微软雅黑" charset="0"/>
              </a:rPr>
              <a:t>Root</a:t>
            </a:r>
            <a:r>
              <a:rPr lang="zh-CN" altLang="en-US" sz="1400">
                <a:latin typeface="微软雅黑" charset="0"/>
                <a:ea typeface="微软雅黑" charset="0"/>
              </a:rPr>
              <a:t>对象开始标记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将所有可达对象标记为灰色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3. </a:t>
            </a:r>
            <a:r>
              <a:rPr lang="zh-CN" altLang="en-US" sz="1400">
                <a:latin typeface="微软雅黑" charset="0"/>
                <a:ea typeface="微软雅黑" charset="0"/>
              </a:rPr>
              <a:t>从灰色对象集合取出对象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将其引用的对象标记为灰色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放入灰色集合</a:t>
            </a:r>
            <a:r>
              <a:rPr lang="en-US" altLang="zh-CN" sz="1400">
                <a:latin typeface="微软雅黑" charset="0"/>
                <a:ea typeface="微软雅黑" charset="0"/>
              </a:rPr>
              <a:t>,  </a:t>
            </a:r>
            <a:r>
              <a:rPr lang="zh-CN" altLang="en-US" sz="1400">
                <a:latin typeface="微软雅黑" charset="0"/>
                <a:ea typeface="微软雅黑" charset="0"/>
              </a:rPr>
              <a:t>并将自己标记为黑色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4. </a:t>
            </a:r>
            <a:r>
              <a:rPr lang="zh-CN" altLang="en-US" sz="1400">
                <a:latin typeface="微软雅黑" charset="0"/>
                <a:ea typeface="微软雅黑" charset="0"/>
              </a:rPr>
              <a:t>重复第三步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直到灰色集合为空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即所有可达对象都被标记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5. </a:t>
            </a:r>
            <a:r>
              <a:rPr lang="zh-CN" altLang="en-US" sz="1400">
                <a:latin typeface="微软雅黑" charset="0"/>
                <a:ea typeface="微软雅黑" charset="0"/>
              </a:rPr>
              <a:t>标记结束后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不可达的白色对象即为垃圾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对内存进行迭代清扫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回收白色对象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6. </a:t>
            </a:r>
            <a:r>
              <a:rPr lang="zh-CN" altLang="en-US" sz="1400">
                <a:latin typeface="微软雅黑" charset="0"/>
                <a:ea typeface="微软雅黑" charset="0"/>
              </a:rPr>
              <a:t>重置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状态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715250" y="3540125"/>
            <a:ext cx="447675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java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不同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, go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的对象在内存中并没有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header.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标记和程序并发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sz="1400">
                <a:latin typeface="微软雅黑" charset="0"/>
                <a:ea typeface="微软雅黑" charset="0"/>
                <a:sym typeface="+mn-ea"/>
              </a:rPr>
              <a:t>会漏标记对象吗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如何解决的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2. </a:t>
            </a:r>
            <a:r>
              <a:rPr lang="zh-CN" altLang="en-US" sz="1400">
                <a:latin typeface="微软雅黑" charset="0"/>
                <a:ea typeface="微软雅黑" charset="0"/>
              </a:rPr>
              <a:t>哪里记录了对象的三色标记状态</a:t>
            </a:r>
            <a:r>
              <a:rPr lang="en-US" altLang="zh-CN" sz="14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3. </a:t>
            </a:r>
            <a:r>
              <a:rPr lang="zh-CN" altLang="en-US" sz="1400">
                <a:latin typeface="微软雅黑" charset="0"/>
                <a:ea typeface="微软雅黑" charset="0"/>
              </a:rPr>
              <a:t>标记时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拿到一个指针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怎么知道它是哪个对象</a:t>
            </a:r>
            <a:r>
              <a:rPr lang="en-US" altLang="zh-CN" sz="1400">
                <a:latin typeface="微软雅黑" charset="0"/>
                <a:ea typeface="微软雅黑" charset="0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</a:rPr>
              <a:t>也许是某个对象的内部指针</a:t>
            </a:r>
            <a:r>
              <a:rPr lang="en-US" altLang="zh-CN" sz="1400">
                <a:latin typeface="微软雅黑" charset="0"/>
                <a:ea typeface="微软雅黑" charset="0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</a:rPr>
              <a:t>这个对象的内存哪些地方代表了它引用的对象呢</a:t>
            </a:r>
            <a:r>
              <a:rPr lang="en-US" altLang="zh-CN" sz="1400">
                <a:latin typeface="微软雅黑" charset="0"/>
                <a:ea typeface="微软雅黑" charset="0"/>
              </a:rPr>
              <a:t>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05" y="3232785"/>
            <a:ext cx="5524500" cy="2820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写屏障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7655" y="690880"/>
            <a:ext cx="6331585" cy="421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三色标记需要维护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弱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不变性条件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黑色对象不能</a:t>
            </a:r>
            <a:r>
              <a:rPr lang="zh-CN" altLang="en-US" sz="1600" dirty="0" err="1">
                <a:latin typeface="微软雅黑" charset="0"/>
                <a:ea typeface="微软雅黑" charset="0"/>
                <a:sym typeface="+mn-ea"/>
              </a:rPr>
              <a:t>引用无法被灰色对象可达的白色对象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并发标记时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如果没有做正确性保障措施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可能会导致漏标记对象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导致实际上可达的对象被清扫掉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为了解决这个问题, go</a:t>
            </a:r>
            <a:r>
              <a:rPr lang="zh-CN" altLang="en-US" sz="1600">
                <a:latin typeface="微软雅黑" charset="0"/>
                <a:ea typeface="微软雅黑" charset="0"/>
              </a:rPr>
              <a:t>使用了</a:t>
            </a:r>
            <a:r>
              <a:rPr lang="en-US" altLang="zh-CN" sz="1600">
                <a:latin typeface="微软雅黑" charset="0"/>
                <a:ea typeface="微软雅黑" charset="0"/>
              </a:rPr>
              <a:t>写屏障(</a:t>
            </a:r>
            <a:r>
              <a:rPr lang="zh-CN" altLang="en-US" sz="1600">
                <a:latin typeface="微软雅黑" charset="0"/>
                <a:ea typeface="微软雅黑" charset="0"/>
              </a:rPr>
              <a:t>和内存写屏障不是同一个概念</a:t>
            </a:r>
            <a:r>
              <a:rPr lang="en-US" altLang="zh-CN" sz="1600">
                <a:latin typeface="微软雅黑" charset="0"/>
                <a:ea typeface="微软雅黑" charset="0"/>
              </a:rPr>
              <a:t>).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写屏障是在写入指针前执行的一小段代码,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用以防止并发标记时指针丢失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这一小段代码Go是在编译时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加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入的.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Golang写屏障在mark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marktermination阶段</a:t>
            </a:r>
            <a:r>
              <a:rPr lang="zh-CN" altLang="en-US" sz="1600">
                <a:latin typeface="微软雅黑" charset="0"/>
                <a:ea typeface="微软雅黑" charset="0"/>
              </a:rPr>
              <a:t>处于开启状态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左图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第</a:t>
            </a:r>
            <a:r>
              <a:rPr lang="en-US" altLang="zh-CN" sz="1600">
                <a:latin typeface="微软雅黑" charset="0"/>
                <a:ea typeface="微软雅黑" charset="0"/>
              </a:rPr>
              <a:t>3</a:t>
            </a:r>
            <a:r>
              <a:rPr lang="zh-CN" altLang="en-US" sz="1600">
                <a:latin typeface="微软雅黑" charset="0"/>
                <a:ea typeface="微软雅黑" charset="0"/>
              </a:rPr>
              <a:t>步</a:t>
            </a:r>
            <a:r>
              <a:rPr lang="en-US" altLang="zh-CN" sz="1600">
                <a:latin typeface="微软雅黑" charset="0"/>
                <a:ea typeface="微软雅黑" charset="0"/>
              </a:rPr>
              <a:t>,A.obj=C</a:t>
            </a:r>
            <a:r>
              <a:rPr lang="zh-CN" altLang="en-US" sz="1600">
                <a:latin typeface="微软雅黑" charset="0"/>
                <a:ea typeface="微软雅黑" charset="0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会将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进行标记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加入写屏障</a:t>
            </a:r>
            <a:r>
              <a:rPr lang="en-US" altLang="zh-CN" sz="1600">
                <a:latin typeface="微软雅黑" charset="0"/>
                <a:ea typeface="微软雅黑" charset="0"/>
              </a:rPr>
              <a:t>buf, </a:t>
            </a:r>
            <a:r>
              <a:rPr lang="zh-CN" altLang="en-US" sz="1600">
                <a:latin typeface="微软雅黑" charset="0"/>
                <a:ea typeface="微软雅黑" charset="0"/>
              </a:rPr>
              <a:t>最终会</a:t>
            </a:r>
            <a:r>
              <a:rPr lang="en-US" altLang="zh-CN" sz="1600">
                <a:latin typeface="微软雅黑" charset="0"/>
                <a:ea typeface="微软雅黑" charset="0"/>
              </a:rPr>
              <a:t>flush</a:t>
            </a:r>
            <a:r>
              <a:rPr lang="zh-CN" altLang="en-US" sz="1600">
                <a:latin typeface="微软雅黑" charset="0"/>
                <a:ea typeface="微软雅黑" charset="0"/>
              </a:rPr>
              <a:t>到待扫描队列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这样就不会丢失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及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引用的对象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4490" y="3721100"/>
            <a:ext cx="204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没有写屏障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导致漏标记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554355"/>
            <a:ext cx="2687320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写屏障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" y="4187825"/>
            <a:ext cx="5825490" cy="2340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5" y="576580"/>
            <a:ext cx="2703830" cy="2764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520" y="3538220"/>
            <a:ext cx="5511165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微软雅黑" charset="0"/>
                <a:ea typeface="微软雅黑" charset="0"/>
              </a:rPr>
              <a:t>go build -gcflags "-N -l"</a:t>
            </a:r>
          </a:p>
          <a:p>
            <a:r>
              <a:rPr lang="zh-CN" altLang="en-US" sz="1600" b="1">
                <a:latin typeface="微软雅黑" charset="0"/>
                <a:ea typeface="微软雅黑" charset="0"/>
              </a:rPr>
              <a:t>go tool objdump -s 'main\.simpleSet' -S ./</a:t>
            </a:r>
            <a:r>
              <a:rPr lang="en-US" altLang="zh-CN" sz="1600" b="1">
                <a:latin typeface="微软雅黑" charset="0"/>
                <a:ea typeface="微软雅黑" charset="0"/>
              </a:rPr>
              <a:t>main</a:t>
            </a:r>
            <a:r>
              <a:rPr lang="zh-CN" altLang="en-US" sz="1600" b="1">
                <a:latin typeface="微软雅黑" charset="0"/>
                <a:ea typeface="微软雅黑" charset="0"/>
              </a:rPr>
              <a:t>.exe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70880" y="542925"/>
            <a:ext cx="6357620" cy="611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栈中指针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slot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的操作没有写屏障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Dijkstra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写屏障是对被写入的指针进行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grey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不能防止指针从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被隐藏到黑色的栈中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重扫描栈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Yuasa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写屏障是对将被覆盖的指针进行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grey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不能防止指针从栈被隐藏到黑色的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对象中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需要在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开始时保存栈的快照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 1.8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写屏障混合了两者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既不需要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开始时保存栈快照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也不需要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重扫描栈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原型如下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writePointer(slot, ptr):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shade(*slot)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if current stack is grey: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    shade(ptr)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*slot = ptr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Proposal: Eliminate STW stack re-scanning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https://github.com/golang/proposal/blob/master/design/17503-eliminate-rescan.md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4445"/>
            <a:ext cx="626300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</a:rPr>
              <a:t>三色状态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5740" y="1219200"/>
            <a:ext cx="6124575" cy="3893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哪里记录了对象的三色标记状态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?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b="1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并没有真正的三个集合来分别装三色对象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前面分析内存的时候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介绍了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的对象是分配在</a:t>
            </a:r>
            <a:r>
              <a:rPr lang="en-US" altLang="zh-CN" sz="1600">
                <a:latin typeface="微软雅黑" charset="0"/>
                <a:ea typeface="微软雅黑" charset="0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, span</a:t>
            </a:r>
            <a:r>
              <a:rPr lang="zh-CN" altLang="en-US" sz="1600">
                <a:latin typeface="微软雅黑" charset="0"/>
                <a:ea typeface="微软雅黑" charset="0"/>
              </a:rPr>
              <a:t>里还有一个字段是</a:t>
            </a:r>
            <a:r>
              <a:rPr lang="en-US" altLang="zh-CN" sz="1600">
                <a:latin typeface="微软雅黑" charset="0"/>
                <a:ea typeface="微软雅黑" charset="0"/>
              </a:rPr>
              <a:t>gcmarkBits, mark</a:t>
            </a:r>
            <a:r>
              <a:rPr lang="zh-CN" altLang="en-US" sz="1600">
                <a:latin typeface="微软雅黑" charset="0"/>
                <a:ea typeface="微软雅黑" charset="0"/>
              </a:rPr>
              <a:t>阶段里面每个</a:t>
            </a:r>
            <a:r>
              <a:rPr lang="en-US" altLang="zh-CN" sz="1600">
                <a:latin typeface="微软雅黑" charset="0"/>
                <a:ea typeface="微软雅黑" charset="0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</a:rPr>
              <a:t>代表一个</a:t>
            </a:r>
            <a:r>
              <a:rPr lang="en-US" altLang="zh-CN" sz="1600">
                <a:latin typeface="微软雅黑" charset="0"/>
                <a:ea typeface="微软雅黑" charset="0"/>
              </a:rPr>
              <a:t>slot</a:t>
            </a:r>
            <a:r>
              <a:rPr lang="zh-CN" altLang="en-US" sz="1600">
                <a:latin typeface="微软雅黑" charset="0"/>
                <a:ea typeface="微软雅黑" charset="0"/>
              </a:rPr>
              <a:t>已被标记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白色对象该</a:t>
            </a:r>
            <a:r>
              <a:rPr lang="en-US" altLang="zh-CN" sz="1600">
                <a:latin typeface="微软雅黑" charset="0"/>
                <a:ea typeface="微软雅黑" charset="0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</a:rPr>
              <a:t>为</a:t>
            </a:r>
            <a:r>
              <a:rPr lang="en-US" altLang="zh-CN" sz="1600">
                <a:latin typeface="微软雅黑" charset="0"/>
                <a:ea typeface="微软雅黑" charset="0"/>
              </a:rPr>
              <a:t>0, </a:t>
            </a:r>
            <a:r>
              <a:rPr lang="zh-CN" altLang="en-US" sz="1600">
                <a:latin typeface="微软雅黑" charset="0"/>
                <a:ea typeface="微软雅黑" charset="0"/>
              </a:rPr>
              <a:t>灰色或黑色为</a:t>
            </a:r>
            <a:r>
              <a:rPr lang="en-US" altLang="zh-CN" sz="1600">
                <a:latin typeface="微软雅黑" charset="0"/>
                <a:ea typeface="微软雅黑" charset="0"/>
              </a:rPr>
              <a:t>1. (runtime.markBits)</a:t>
            </a:r>
            <a:br>
              <a:rPr lang="en-US" altLang="zh-CN" sz="1600">
                <a:latin typeface="微软雅黑" charset="0"/>
                <a:ea typeface="微软雅黑" charset="0"/>
              </a:rPr>
            </a:b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中都有wbBuf和</a:t>
            </a:r>
            <a:r>
              <a:rPr sz="1600">
                <a:latin typeface="微软雅黑" charset="0"/>
                <a:ea typeface="微软雅黑" charset="0"/>
              </a:rPr>
              <a:t>gcw gcWork</a:t>
            </a:r>
            <a:r>
              <a:rPr lang="en-US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以及全局的workbuf标记队列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实现生产者</a:t>
            </a:r>
            <a:r>
              <a:rPr lang="en-US" altLang="zh-CN" sz="1600">
                <a:latin typeface="微软雅黑" charset="0"/>
                <a:ea typeface="微软雅黑" charset="0"/>
              </a:rPr>
              <a:t>-</a:t>
            </a:r>
            <a:r>
              <a:rPr lang="zh-CN" altLang="en-US" sz="1600">
                <a:latin typeface="微软雅黑" charset="0"/>
                <a:ea typeface="微软雅黑" charset="0"/>
              </a:rPr>
              <a:t>消费者模型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在这些队列中的指针为灰色对象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表示已标记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待扫描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从队列中出来并把其引用对象入队的为黑色对象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表示已标记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已扫描</a:t>
            </a:r>
            <a:r>
              <a:rPr lang="en-US" altLang="zh-CN" sz="1600">
                <a:latin typeface="微软雅黑" charset="0"/>
                <a:ea typeface="微软雅黑" charset="0"/>
              </a:rPr>
              <a:t>. (runtime.scanobject).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-27940"/>
            <a:ext cx="5594350" cy="30810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3088640"/>
            <a:ext cx="578167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05" y="235585"/>
            <a:ext cx="5993765" cy="3393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55" y="4445"/>
            <a:ext cx="74707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</a:rPr>
              <a:t>扫描与元信息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8445" y="615950"/>
            <a:ext cx="6208395" cy="674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latin typeface="微软雅黑" charset="0"/>
                <a:ea typeface="微软雅黑" charset="0"/>
              </a:rPr>
              <a:t>2. </a:t>
            </a:r>
            <a:r>
              <a:rPr lang="zh-CN" altLang="en-US" sz="1600" b="1">
                <a:latin typeface="微软雅黑" charset="0"/>
                <a:ea typeface="微软雅黑" charset="0"/>
              </a:rPr>
              <a:t>标记时拿到一个指针</a:t>
            </a:r>
            <a:r>
              <a:rPr lang="en-US" altLang="zh-CN" sz="1600" b="1">
                <a:latin typeface="微软雅黑" charset="0"/>
                <a:ea typeface="微软雅黑" charset="0"/>
              </a:rPr>
              <a:t>p1, </a:t>
            </a:r>
            <a:r>
              <a:rPr lang="zh-CN" altLang="en-US" sz="1600" b="1">
                <a:latin typeface="微软雅黑" charset="0"/>
                <a:ea typeface="微软雅黑" charset="0"/>
              </a:rPr>
              <a:t>如何知道哪里是其引用的对象</a:t>
            </a:r>
            <a:r>
              <a:rPr lang="en-US" altLang="zh-CN" sz="1600" b="1">
                <a:latin typeface="微软雅黑" charset="0"/>
                <a:ea typeface="微软雅黑" charset="0"/>
              </a:rPr>
              <a:t>?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回到前面所提到的内存结构图</a:t>
            </a:r>
            <a:r>
              <a:rPr lang="en-US" altLang="zh-CN" sz="1600">
                <a:latin typeface="微软雅黑" charset="0"/>
                <a:ea typeface="微软雅黑" charset="0"/>
              </a:rPr>
              <a:t>. 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 heap</a:t>
            </a:r>
            <a:r>
              <a:rPr lang="zh-CN" altLang="en-US" sz="1600">
                <a:latin typeface="微软雅黑" charset="0"/>
                <a:ea typeface="微软雅黑" charset="0"/>
              </a:rPr>
              <a:t>通过右图的</a:t>
            </a:r>
            <a:r>
              <a:rPr lang="en-US" altLang="zh-CN" sz="1600">
                <a:latin typeface="微软雅黑" charset="0"/>
                <a:ea typeface="微软雅黑" charset="0"/>
              </a:rPr>
              <a:t>arenas</a:t>
            </a:r>
            <a:r>
              <a:rPr lang="zh-CN" altLang="en-US" sz="1600">
                <a:latin typeface="微软雅黑" charset="0"/>
                <a:ea typeface="微软雅黑" charset="0"/>
              </a:rPr>
              <a:t>进行划分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</a:rPr>
              <a:t>管理了</a:t>
            </a:r>
            <a:r>
              <a:rPr lang="en-US" altLang="zh-CN" sz="1600">
                <a:latin typeface="微软雅黑" charset="0"/>
                <a:ea typeface="微软雅黑" charset="0"/>
              </a:rPr>
              <a:t>64M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存储着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pointer, span, bitmap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的索引关系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   </a:t>
            </a:r>
            <a:r>
              <a:rPr lang="en-US" altLang="zh-CN" sz="1600" b="1">
                <a:latin typeface="微软雅黑" charset="0"/>
                <a:ea typeface="微软雅黑" charset="0"/>
              </a:rPr>
              <a:t>p1</a:t>
            </a:r>
            <a:r>
              <a:rPr lang="zh-CN" altLang="en-US" sz="1600" b="1">
                <a:latin typeface="微软雅黑" charset="0"/>
                <a:ea typeface="微软雅黑" charset="0"/>
              </a:rPr>
              <a:t>指向的对象所属</a:t>
            </a:r>
            <a:r>
              <a:rPr lang="en-US" altLang="zh-CN" sz="1600" b="1">
                <a:latin typeface="微软雅黑" charset="0"/>
                <a:ea typeface="微软雅黑" charset="0"/>
              </a:rPr>
              <a:t>heapArena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arenas[0][p+constbase/64M]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找到对象所属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span: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p1%64M/8K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就知道了该对象在该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中的页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index,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spans[index]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即可找到其所属的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span(runtime.spanOf)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对象首地址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找到对象所属的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根据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elemsize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startAddr,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即可知道其为该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中第几个对象以及其地址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(runtime.findObject)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对象的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gcmarkBits: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知道了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obj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中属于第几个对象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即可知道如何设置其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gcmarkBits.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对象引用的对象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bitmap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每两个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分别表示某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8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个字节是否是指针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以及该字节所属对象后续字节是否还包含指针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以此知道其引用的对象和减少扫描工作量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这些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是分配对象时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根据对象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type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信息设置的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460" y="3589020"/>
            <a:ext cx="513016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5"/>
          <p:cNvSpPr txBox="1"/>
          <p:nvPr/>
        </p:nvSpPr>
        <p:spPr>
          <a:xfrm>
            <a:off x="309880" y="1131888"/>
            <a:ext cx="5459413" cy="2148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微软雅黑" charset="0"/>
                <a:ea typeface="微软雅黑" charset="0"/>
              </a:rPr>
              <a:t>Runtime</a:t>
            </a:r>
            <a:r>
              <a:rPr lang="zh-CN" altLang="en-US">
                <a:latin typeface="微软雅黑" charset="0"/>
                <a:ea typeface="微软雅黑" charset="0"/>
              </a:rPr>
              <a:t>简介及历程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调度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内存与</a:t>
            </a:r>
            <a:r>
              <a:rPr lang="en-US" altLang="zh-CN">
                <a:latin typeface="微软雅黑" charset="0"/>
                <a:ea typeface="微软雅黑" charset="0"/>
              </a:rPr>
              <a:t>GC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实践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问答交流</a:t>
            </a:r>
          </a:p>
        </p:txBody>
      </p:sp>
      <p:sp>
        <p:nvSpPr>
          <p:cNvPr id="7170" name="文本框 1"/>
          <p:cNvSpPr txBox="1"/>
          <p:nvPr/>
        </p:nvSpPr>
        <p:spPr>
          <a:xfrm>
            <a:off x="4251325" y="765810"/>
            <a:ext cx="7784465" cy="3794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</a:rPr>
              <a:t>本次讨论基于最新</a:t>
            </a:r>
            <a:r>
              <a:rPr lang="en-US" altLang="zh-CN">
                <a:latin typeface="微软雅黑" charset="0"/>
                <a:ea typeface="微软雅黑" charset="0"/>
              </a:rPr>
              <a:t>2019.2</a:t>
            </a:r>
            <a:r>
              <a:rPr lang="zh-CN" altLang="en-US">
                <a:latin typeface="微软雅黑" charset="0"/>
                <a:ea typeface="微软雅黑" charset="0"/>
              </a:rPr>
              <a:t>发布的</a:t>
            </a:r>
            <a:r>
              <a:rPr lang="en-US" altLang="zh-CN">
                <a:latin typeface="微软雅黑" charset="0"/>
                <a:ea typeface="微软雅黑" charset="0"/>
              </a:rPr>
              <a:t>Go 1.12 Linux amd64</a:t>
            </a:r>
            <a:r>
              <a:rPr lang="zh-CN" altLang="en-US">
                <a:latin typeface="微软雅黑" charset="0"/>
                <a:ea typeface="微软雅黑" charset="0"/>
              </a:rPr>
              <a:t>版本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en-US" altLang="zh-CN">
                <a:latin typeface="微软雅黑" charset="0"/>
                <a:ea typeface="微软雅黑" charset="0"/>
              </a:rPr>
              <a:t>PPT</a:t>
            </a:r>
            <a:r>
              <a:rPr lang="zh-CN" altLang="en-US">
                <a:latin typeface="微软雅黑" charset="0"/>
                <a:ea typeface="微软雅黑" charset="0"/>
              </a:rPr>
              <a:t>中一些参数专门为</a:t>
            </a:r>
            <a:r>
              <a:rPr lang="en-US" altLang="zh-CN">
                <a:latin typeface="微软雅黑" charset="0"/>
                <a:ea typeface="微软雅黑" charset="0"/>
              </a:rPr>
              <a:t> Linux amd64</a:t>
            </a:r>
            <a:r>
              <a:rPr lang="zh-CN" altLang="en-US">
                <a:latin typeface="微软雅黑" charset="0"/>
                <a:ea typeface="微软雅黑" charset="0"/>
              </a:rPr>
              <a:t>版本特化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</a:rPr>
              <a:t>不同版本有差异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流程基本类似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PPT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中的图和文字只限于表达主要流程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忽略一些分支和异常处理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实际上源码复杂很多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</a:rPr>
              <a:t>水平和精力有限</a:t>
            </a:r>
            <a:r>
              <a:rPr lang="en-US" altLang="zh-CN">
                <a:latin typeface="微软雅黑" charset="0"/>
                <a:ea typeface="微软雅黑" charset="0"/>
              </a:rPr>
              <a:t>, PPT</a:t>
            </a:r>
            <a:r>
              <a:rPr lang="zh-CN" altLang="en-US">
                <a:latin typeface="微软雅黑" charset="0"/>
                <a:ea typeface="微软雅黑" charset="0"/>
              </a:rPr>
              <a:t>中有错误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欢迎指出</a:t>
            </a:r>
            <a:r>
              <a:rPr lang="en-US" altLang="zh-CN">
                <a:latin typeface="微软雅黑" charset="0"/>
                <a:ea typeface="微软雅黑" charset="0"/>
              </a:rPr>
              <a:t>. </a:t>
            </a:r>
            <a:r>
              <a:rPr lang="zh-CN" altLang="en-US">
                <a:latin typeface="微软雅黑" charset="0"/>
                <a:ea typeface="微软雅黑" charset="0"/>
              </a:rPr>
              <a:t>代表不了公司其他程序员水平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有两份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PPT,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一份是分享的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较为精简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一份是完整的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均会放出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  <a:hlinkClick r:id="rId3" action="ppaction://hlinkfile"/>
              </a:rPr>
              <a:t>https://github.com/Frank-Hust/share</a:t>
            </a:r>
            <a:endParaRPr lang="zh-CN" altLang="en-US">
              <a:latin typeface="微软雅黑" charset="0"/>
              <a:ea typeface="微软雅黑" charset="0"/>
              <a:sym typeface="宋体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有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Go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相关的问题分享后也可与我线下或微信讨论</a:t>
            </a:r>
            <a:endParaRPr lang="zh-CN" altLang="en-US" b="1">
              <a:latin typeface="微软雅黑" charset="0"/>
              <a:ea typeface="微软雅黑" charset="0"/>
              <a:sym typeface="宋体" charset="-122"/>
            </a:endParaRPr>
          </a:p>
        </p:txBody>
      </p:sp>
      <p:sp>
        <p:nvSpPr>
          <p:cNvPr id="7171" name="文本框 2"/>
          <p:cNvSpPr txBox="1"/>
          <p:nvPr/>
        </p:nvSpPr>
        <p:spPr>
          <a:xfrm>
            <a:off x="336550" y="5337493"/>
            <a:ext cx="7842250" cy="10782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希望本次分享和交流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能够对</a:t>
            </a:r>
            <a:r>
              <a:rPr lang="en-US" altLang="zh-CN">
                <a:latin typeface="微软雅黑" charset="0"/>
                <a:ea typeface="微软雅黑" charset="0"/>
              </a:rPr>
              <a:t>Golang Runtime</a:t>
            </a:r>
            <a:r>
              <a:rPr lang="zh-CN" altLang="en-US">
                <a:latin typeface="微软雅黑" charset="0"/>
                <a:ea typeface="微软雅黑" charset="0"/>
              </a:rPr>
              <a:t>发展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调度原理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内存分配机制</a:t>
            </a:r>
            <a:r>
              <a:rPr lang="en-US" altLang="zh-CN">
                <a:latin typeface="微软雅黑" charset="0"/>
                <a:ea typeface="微软雅黑" charset="0"/>
              </a:rPr>
              <a:t>, GC</a:t>
            </a:r>
            <a:r>
              <a:rPr lang="zh-CN" altLang="en-US">
                <a:latin typeface="微软雅黑" charset="0"/>
                <a:ea typeface="微软雅黑" charset="0"/>
              </a:rPr>
              <a:t>流程有个大概的认识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能够解决对</a:t>
            </a:r>
            <a:r>
              <a:rPr lang="en-US" altLang="zh-CN">
                <a:latin typeface="微软雅黑" charset="0"/>
                <a:ea typeface="微软雅黑" charset="0"/>
              </a:rPr>
              <a:t>Go</a:t>
            </a:r>
            <a:r>
              <a:rPr lang="zh-CN" altLang="en-US">
                <a:latin typeface="微软雅黑" charset="0"/>
                <a:ea typeface="微软雅黑" charset="0"/>
              </a:rPr>
              <a:t>底层的一些疑惑</a:t>
            </a:r>
            <a:r>
              <a:rPr lang="en-US" altLang="zh-CN">
                <a:latin typeface="微软雅黑" charset="0"/>
                <a:ea typeface="微软雅黑" charset="0"/>
              </a:rPr>
              <a:t>. </a:t>
            </a:r>
            <a:br>
              <a:rPr lang="en-US" altLang="zh-CN">
                <a:latin typeface="微软雅黑" charset="0"/>
                <a:ea typeface="微软雅黑" charset="0"/>
              </a:rPr>
            </a:br>
            <a:r>
              <a:rPr lang="zh-CN" altLang="en-US">
                <a:latin typeface="微软雅黑" charset="0"/>
                <a:ea typeface="微软雅黑" charset="0"/>
              </a:rPr>
              <a:t>相互讨论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相互学习</a:t>
            </a:r>
            <a:r>
              <a:rPr lang="en-US" altLang="zh-CN">
                <a:latin typeface="微软雅黑" charset="0"/>
                <a:ea typeface="微软雅黑" charset="0"/>
              </a:rPr>
              <a:t>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1935"/>
            <a:ext cx="6976110" cy="28060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965200"/>
            <a:ext cx="6900545" cy="2778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3845" y="478790"/>
            <a:ext cx="736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</a:rPr>
              <a:t>Go 1.5 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Release : 2015/8   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图来自 </a:t>
            </a:r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https://talks.golang.org/2015/go-gc.pdf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  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450" y="3819525"/>
            <a:ext cx="477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</a:rPr>
              <a:t>Go 1.12  Release: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2019/2  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根据源码绘制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18655" y="335280"/>
            <a:ext cx="5190490" cy="629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GC Trigger</a:t>
            </a: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gcTriggerHeap: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分配内存时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当前已分配内存与上一次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结束时存活对象的内存达到某个比例时就触发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gcTriggerTime:  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检测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2min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内是否运行过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没运行过则执行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gcTriggerAlways: runtime.GC()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强制触发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当然</a:t>
            </a:r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</a:rPr>
              <a:t>和</a:t>
            </a:r>
            <a:r>
              <a:rPr lang="en-US" altLang="zh-CN" sz="1400">
                <a:latin typeface="微软雅黑" charset="0"/>
                <a:ea typeface="微软雅黑" charset="0"/>
              </a:rPr>
              <a:t>Sweep</a:t>
            </a:r>
            <a:r>
              <a:rPr lang="zh-CN" altLang="en-US" sz="1400">
                <a:latin typeface="微软雅黑" charset="0"/>
                <a:ea typeface="微软雅黑" charset="0"/>
              </a:rPr>
              <a:t>都是</a:t>
            </a:r>
            <a:r>
              <a:rPr lang="en-US" altLang="zh-CN" sz="1400">
                <a:latin typeface="微软雅黑" charset="0"/>
                <a:ea typeface="微软雅黑" charset="0"/>
              </a:rPr>
              <a:t>Concurrent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只不过下图我特地注明了下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 b="1">
                <a:latin typeface="微软雅黑" charset="0"/>
                <a:ea typeface="微软雅黑" charset="0"/>
              </a:rPr>
              <a:t>改进点</a:t>
            </a:r>
            <a:r>
              <a:rPr lang="en-US" altLang="zh-CN" sz="1400" b="1">
                <a:latin typeface="微软雅黑" charset="0"/>
                <a:ea typeface="微软雅黑" charset="0"/>
              </a:rPr>
              <a:t>: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Go 1.5</a:t>
            </a:r>
            <a:r>
              <a:rPr lang="zh-CN" altLang="en-US" sz="1400">
                <a:latin typeface="微软雅黑" charset="0"/>
                <a:ea typeface="微软雅黑" charset="0"/>
              </a:rPr>
              <a:t>是</a:t>
            </a:r>
            <a:r>
              <a:rPr lang="en-US" altLang="zh-CN" sz="1400">
                <a:latin typeface="微软雅黑" charset="0"/>
                <a:ea typeface="微软雅黑" charset="0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</a:rPr>
              <a:t>转为并发三色标记清除法的版本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大部分情况下能够将</a:t>
            </a:r>
            <a:r>
              <a:rPr lang="en-US" altLang="zh-CN" sz="1400">
                <a:latin typeface="微软雅黑" charset="0"/>
                <a:ea typeface="微软雅黑" charset="0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</a:rPr>
              <a:t>控制在</a:t>
            </a:r>
            <a:r>
              <a:rPr lang="en-US" altLang="zh-CN" sz="1400">
                <a:latin typeface="微软雅黑" charset="0"/>
                <a:ea typeface="微软雅黑" charset="0"/>
              </a:rPr>
              <a:t>10ms</a:t>
            </a:r>
            <a:r>
              <a:rPr lang="zh-CN" altLang="en-US" sz="1400">
                <a:latin typeface="微软雅黑" charset="0"/>
                <a:ea typeface="微软雅黑" charset="0"/>
              </a:rPr>
              <a:t>以下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中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流程及状态的转换由一个协程集中式控制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容易导致调度延迟</a:t>
            </a:r>
            <a:r>
              <a:rPr lang="en-US" altLang="zh-CN" sz="1400">
                <a:latin typeface="微软雅黑" charset="0"/>
                <a:ea typeface="微软雅黑" charset="0"/>
              </a:rPr>
              <a:t>.  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1.6</a:t>
            </a:r>
            <a:r>
              <a:rPr lang="zh-CN" altLang="en-US" sz="1400">
                <a:latin typeface="微软雅黑" charset="0"/>
                <a:ea typeface="微软雅黑" charset="0"/>
              </a:rPr>
              <a:t>中采用了分布式检测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其他协程也可以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进行</a:t>
            </a:r>
            <a:r>
              <a:rPr lang="zh-CN" altLang="en-US" sz="1400">
                <a:latin typeface="微软雅黑" charset="0"/>
                <a:ea typeface="微软雅黑" charset="0"/>
              </a:rPr>
              <a:t>检测并状态转换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中栈收缩在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Termination(STW),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如果协程很多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会导致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时间暴增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1.7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将栈收缩移入并发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只采用了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Dijkstra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写屏障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Termination(STW)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阶段需要重新扫描栈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这个是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最大的来源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1.8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采用了混合写屏障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消除了重新扫描栈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进入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sub ms.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.....</a:t>
            </a:r>
          </a:p>
          <a:p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1.12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对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Terminiation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阶段进行了</a:t>
            </a:r>
            <a:r>
              <a:rPr lang="zh-CN" sz="1400">
                <a:latin typeface="微软雅黑" charset="0"/>
                <a:ea typeface="微软雅黑" charset="0"/>
                <a:sym typeface="+mn-ea"/>
              </a:rPr>
              <a:t>优化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Golang GC</a:t>
            </a:r>
            <a:r>
              <a:rPr lang="zh-CN" altLang="en-US" sz="2800"/>
              <a:t> </a:t>
            </a:r>
            <a:r>
              <a:rPr lang="en-US" altLang="zh-CN" sz="2800"/>
              <a:t>Pacer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540" y="546100"/>
            <a:ext cx="1162431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何时开始</a:t>
            </a:r>
            <a:r>
              <a:rPr lang="en-US" altLang="zh-CN" sz="1600" dirty="0">
                <a:latin typeface="+mn-ea"/>
              </a:rPr>
              <a:t>GC, </a:t>
            </a:r>
            <a:r>
              <a:rPr lang="zh-CN" altLang="en-US" sz="1600" dirty="0">
                <a:latin typeface="+mn-ea"/>
              </a:rPr>
              <a:t>何时结束</a:t>
            </a:r>
            <a:r>
              <a:rPr lang="en-US" altLang="zh-CN" sz="1600" dirty="0">
                <a:latin typeface="+mn-ea"/>
              </a:rPr>
              <a:t>GC? </a:t>
            </a:r>
            <a:r>
              <a:rPr lang="zh-CN" altLang="en-US" sz="1600" dirty="0">
                <a:latin typeface="+mn-ea"/>
              </a:rPr>
              <a:t>分配太快怎么办</a:t>
            </a:r>
            <a:r>
              <a:rPr lang="en-US" altLang="zh-CN" sz="1600" dirty="0">
                <a:latin typeface="+mn-ea"/>
              </a:rPr>
              <a:t>?  </a:t>
            </a:r>
          </a:p>
          <a:p>
            <a:r>
              <a:rPr lang="en-US" altLang="zh-CN" sz="1600" dirty="0">
                <a:latin typeface="+mn-ea"/>
              </a:rPr>
              <a:t>Go GC Pacer</a:t>
            </a:r>
            <a:r>
              <a:rPr lang="zh-CN" altLang="en-US" sz="1600" dirty="0">
                <a:latin typeface="+mn-ea"/>
              </a:rPr>
              <a:t>机制决定这些阈值</a:t>
            </a:r>
            <a:r>
              <a:rPr lang="en-US" altLang="zh-CN" sz="1600" dirty="0">
                <a:latin typeface="+mn-ea"/>
              </a:rPr>
              <a:t>, GC Pacer</a:t>
            </a:r>
            <a:r>
              <a:rPr lang="zh-CN" altLang="en-US" sz="1600" dirty="0">
                <a:latin typeface="+mn-ea"/>
              </a:rPr>
              <a:t>基于</a:t>
            </a:r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程序大致稳定的假定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并且有负反馈机制</a:t>
            </a:r>
            <a:r>
              <a:rPr lang="en-US" altLang="zh-CN" sz="1600" dirty="0">
                <a:latin typeface="+mn-ea"/>
              </a:rPr>
              <a:t>.</a:t>
            </a:r>
          </a:p>
          <a:p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触发与</a:t>
            </a:r>
            <a:r>
              <a:rPr lang="en-US" altLang="zh-CN" sz="1600" dirty="0">
                <a:latin typeface="+mn-ea"/>
              </a:rPr>
              <a:t>Java</a:t>
            </a:r>
            <a:r>
              <a:rPr lang="zh-CN" altLang="en-US" sz="1600" dirty="0">
                <a:latin typeface="+mn-ea"/>
              </a:rPr>
              <a:t>不同</a:t>
            </a:r>
            <a:r>
              <a:rPr lang="en-US" altLang="zh-CN" sz="1600" dirty="0">
                <a:latin typeface="+mn-ea"/>
              </a:rPr>
              <a:t>, Java</a:t>
            </a:r>
            <a:r>
              <a:rPr lang="zh-CN" altLang="en-US" sz="1600" dirty="0">
                <a:latin typeface="+mn-ea"/>
              </a:rPr>
              <a:t>是当内存某个具体值时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>
                <a:latin typeface="+mn-ea"/>
              </a:rPr>
              <a:t>2G)</a:t>
            </a:r>
            <a:r>
              <a:rPr lang="zh-CN" altLang="en-US" sz="1600" dirty="0">
                <a:latin typeface="+mn-ea"/>
              </a:rPr>
              <a:t>触发</a:t>
            </a:r>
            <a:r>
              <a:rPr lang="en-US" altLang="zh-CN" sz="1600" dirty="0">
                <a:latin typeface="+mn-ea"/>
              </a:rPr>
              <a:t>GC. </a:t>
            </a:r>
            <a:r>
              <a:rPr lang="zh-CN" altLang="en-US" sz="1600" dirty="0">
                <a:latin typeface="+mn-ea"/>
              </a:rPr>
              <a:t>而</a:t>
            </a:r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与上一次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之后存活的对象占用的内存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(n-1)</a:t>
            </a:r>
            <a:r>
              <a:rPr lang="zh-CN" altLang="en-US" sz="1600" dirty="0">
                <a:latin typeface="+mn-ea"/>
              </a:rPr>
              <a:t>成一个比例</a:t>
            </a:r>
            <a:r>
              <a:rPr lang="en-US" altLang="zh-CN" sz="1600" dirty="0">
                <a:latin typeface="+mn-ea"/>
              </a:rPr>
              <a:t>.</a:t>
            </a:r>
          </a:p>
          <a:p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(n-1)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1000M, default GOGC=100, </a:t>
            </a:r>
            <a:r>
              <a:rPr lang="zh-CN" altLang="en-US" sz="1600" dirty="0">
                <a:latin typeface="+mn-ea"/>
              </a:rPr>
              <a:t>那么大概会在小于但比较接近</a:t>
            </a:r>
            <a:r>
              <a:rPr lang="en-US" altLang="zh-CN" sz="1600" dirty="0">
                <a:latin typeface="+mn-ea"/>
              </a:rPr>
              <a:t>2000M(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>
                <a:latin typeface="+mn-ea"/>
              </a:rPr>
              <a:t>1850, 1900M) </a:t>
            </a:r>
            <a:r>
              <a:rPr lang="en-US" altLang="zh-CN" sz="1600" dirty="0" err="1">
                <a:latin typeface="+mn-ea"/>
              </a:rPr>
              <a:t>Ht</a:t>
            </a:r>
            <a:r>
              <a:rPr lang="zh-CN" altLang="en-US" sz="1600" dirty="0">
                <a:latin typeface="+mn-ea"/>
              </a:rPr>
              <a:t>的时候开始</a:t>
            </a:r>
            <a:r>
              <a:rPr lang="en-US" altLang="zh-CN" sz="1600" dirty="0">
                <a:latin typeface="+mn-ea"/>
              </a:rPr>
              <a:t>GC; </a:t>
            </a:r>
          </a:p>
          <a:p>
            <a:r>
              <a:rPr lang="zh-CN" altLang="en-US" sz="1600" dirty="0">
                <a:latin typeface="+mn-ea"/>
              </a:rPr>
              <a:t>结束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时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使得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堆大小</a:t>
            </a:r>
            <a:r>
              <a:rPr lang="en-US" altLang="zh-CN" sz="1600" dirty="0">
                <a:latin typeface="+mn-ea"/>
              </a:rPr>
              <a:t>Ha(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>
                <a:latin typeface="+mn-ea"/>
              </a:rPr>
              <a:t>1990</a:t>
            </a:r>
            <a:r>
              <a:rPr lang="en-US" altLang="zh-CN" sz="1600" dirty="0">
                <a:latin typeface="+mn-ea"/>
              </a:rPr>
              <a:t>, 2010M)</a:t>
            </a:r>
            <a:r>
              <a:rPr lang="zh-CN" altLang="en-US" sz="1600" dirty="0">
                <a:latin typeface="+mn-ea"/>
              </a:rPr>
              <a:t>趋向于等于目标值</a:t>
            </a:r>
            <a:r>
              <a:rPr lang="en-US" altLang="zh-CN" sz="1600" dirty="0">
                <a:latin typeface="+mn-ea"/>
                <a:sym typeface="+mn-ea"/>
              </a:rPr>
              <a:t>Hg </a:t>
            </a:r>
            <a:r>
              <a:rPr lang="en-US" altLang="zh-CN" sz="1600" dirty="0">
                <a:latin typeface="+mn-ea"/>
              </a:rPr>
              <a:t>2000M.</a:t>
            </a:r>
          </a:p>
          <a:p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结束后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会根据当前数据计算下一次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触发值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(n+1).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615" y="2924175"/>
            <a:ext cx="6504940" cy="29711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4205" y="6020435"/>
            <a:ext cx="352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https://golang.org/s/go15gcpacing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07710" y="2349500"/>
            <a:ext cx="6410960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如何保证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按时开始</a:t>
            </a:r>
            <a:r>
              <a:rPr lang="en-US" altLang="zh-CN" sz="1600" b="1" dirty="0"/>
              <a:t>?</a:t>
            </a:r>
          </a:p>
          <a:p>
            <a:r>
              <a:rPr lang="zh-CN" altLang="en-US" sz="1600" dirty="0">
                <a:sym typeface="+mn-ea"/>
              </a:rPr>
              <a:t>在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结束后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下一次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开始前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需要</a:t>
            </a:r>
            <a:r>
              <a:rPr lang="en-US" altLang="zh-CN" sz="1600" dirty="0">
                <a:sym typeface="+mn-ea"/>
              </a:rPr>
              <a:t>sweep</a:t>
            </a:r>
            <a:r>
              <a:rPr lang="zh-CN" altLang="en-US" sz="1600" dirty="0">
                <a:sym typeface="+mn-ea"/>
              </a:rPr>
              <a:t>完所有的</a:t>
            </a:r>
            <a:r>
              <a:rPr lang="en-US" altLang="zh-CN" sz="1600" dirty="0">
                <a:sym typeface="+mn-ea"/>
              </a:rPr>
              <a:t>span.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有一个后台清扫协程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同时用户协程也需要辅助</a:t>
            </a:r>
            <a:r>
              <a:rPr lang="en-US" altLang="zh-CN" sz="1600" dirty="0">
                <a:sym typeface="+mn-ea"/>
              </a:rPr>
              <a:t>sweep.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假设有</a:t>
            </a:r>
            <a:r>
              <a:rPr lang="en-US" altLang="zh-CN" sz="1600" dirty="0">
                <a:sym typeface="+mn-ea"/>
              </a:rPr>
              <a:t>k page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span</a:t>
            </a:r>
            <a:r>
              <a:rPr lang="zh-CN" altLang="en-US" sz="1600" dirty="0">
                <a:sym typeface="+mn-ea"/>
              </a:rPr>
              <a:t>需要</a:t>
            </a:r>
            <a:r>
              <a:rPr lang="en-US" altLang="zh-CN" sz="1600" dirty="0">
                <a:sym typeface="+mn-ea"/>
              </a:rPr>
              <a:t>sweep, </a:t>
            </a:r>
            <a:r>
              <a:rPr lang="zh-CN" altLang="en-US" sz="1600" dirty="0">
                <a:sym typeface="+mn-ea"/>
              </a:rPr>
              <a:t>那么距离下一次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开始还有</a:t>
            </a:r>
            <a:r>
              <a:rPr lang="en-US" altLang="zh-CN" sz="1600" dirty="0" err="1">
                <a:sym typeface="+mn-ea"/>
              </a:rPr>
              <a:t>Ht-Hm</a:t>
            </a:r>
            <a:r>
              <a:rPr lang="en-US" altLang="zh-CN" sz="1600" dirty="0">
                <a:sym typeface="+mn-ea"/>
              </a:rPr>
              <a:t>(n-1)</a:t>
            </a:r>
            <a:r>
              <a:rPr lang="zh-CN" altLang="en-US" sz="1600" dirty="0">
                <a:sym typeface="+mn-ea"/>
              </a:rPr>
              <a:t>的内存可分配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那么平均分配</a:t>
            </a:r>
            <a:r>
              <a:rPr lang="en-US" altLang="zh-CN" sz="1600" dirty="0">
                <a:sym typeface="+mn-ea"/>
              </a:rPr>
              <a:t>1bytes</a:t>
            </a:r>
            <a:r>
              <a:rPr lang="zh-CN" altLang="en-US" sz="1600" dirty="0">
                <a:sym typeface="+mn-ea"/>
              </a:rPr>
              <a:t>内存需要</a:t>
            </a:r>
            <a:r>
              <a:rPr lang="en-US" altLang="zh-CN" sz="1600" dirty="0">
                <a:sym typeface="+mn-ea"/>
              </a:rPr>
              <a:t>sweep  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k/(</a:t>
            </a:r>
            <a:r>
              <a:rPr lang="en-US" altLang="zh-CN" sz="1600" dirty="0" err="1">
                <a:sym typeface="+mn-ea"/>
              </a:rPr>
              <a:t>Ht-Hm</a:t>
            </a:r>
            <a:r>
              <a:rPr lang="en-US" altLang="zh-CN" sz="1600" dirty="0">
                <a:sym typeface="+mn-ea"/>
              </a:rPr>
              <a:t>(n-1))  page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span (</a:t>
            </a:r>
            <a:r>
              <a:rPr lang="zh-CN" altLang="en-US" sz="1600" dirty="0">
                <a:sym typeface="+mn-ea"/>
              </a:rPr>
              <a:t>会根据</a:t>
            </a:r>
            <a:r>
              <a:rPr lang="en-US" altLang="zh-CN" sz="1600" dirty="0">
                <a:sym typeface="+mn-ea"/>
              </a:rPr>
              <a:t>sweep</a:t>
            </a:r>
            <a:r>
              <a:rPr lang="zh-CN" altLang="en-US" sz="1600" dirty="0">
                <a:sym typeface="+mn-ea"/>
              </a:rPr>
              <a:t>进度进行比例更改</a:t>
            </a:r>
            <a:r>
              <a:rPr lang="en-US" altLang="zh-CN" sz="1600" dirty="0">
                <a:sym typeface="+mn-ea"/>
              </a:rPr>
              <a:t>)</a:t>
            </a:r>
            <a:endParaRPr lang="en-US" altLang="zh-CN" sz="1600" b="1" dirty="0">
              <a:sym typeface="+mn-ea"/>
            </a:endParaRPr>
          </a:p>
          <a:p>
            <a:endParaRPr lang="zh-CN" altLang="en-US" sz="1600" dirty="0"/>
          </a:p>
          <a:p>
            <a:r>
              <a:rPr lang="zh-CN" altLang="en-US" sz="1600" b="1" dirty="0"/>
              <a:t>如何保证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按时结束</a:t>
            </a:r>
            <a:r>
              <a:rPr lang="en-US" altLang="zh-CN" sz="1600" b="1" dirty="0"/>
              <a:t>?</a:t>
            </a:r>
          </a:p>
          <a:p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在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开始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到达到目标堆大小</a:t>
            </a:r>
            <a:r>
              <a:rPr lang="en-US" altLang="zh-CN" sz="1600" dirty="0">
                <a:sym typeface="+mn-ea"/>
              </a:rPr>
              <a:t>Hg</a:t>
            </a:r>
            <a:r>
              <a:rPr lang="zh-CN" altLang="en-US" sz="1600" dirty="0">
                <a:sym typeface="+mn-ea"/>
              </a:rPr>
              <a:t>时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尽量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完所有待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的对象</a:t>
            </a:r>
            <a:r>
              <a:rPr lang="en-US" altLang="zh-CN" sz="1600" dirty="0">
                <a:sym typeface="+mn-ea"/>
              </a:rPr>
              <a:t>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除了后台并发的标记协程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程序分配内存时也需要辅助</a:t>
            </a:r>
            <a:r>
              <a:rPr lang="en-US" altLang="zh-CN" sz="1600" dirty="0">
                <a:sym typeface="+mn-ea"/>
              </a:rPr>
              <a:t>mark.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从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到</a:t>
            </a:r>
            <a:r>
              <a:rPr lang="en-US" altLang="zh-CN" sz="1600" dirty="0">
                <a:sym typeface="+mn-ea"/>
              </a:rPr>
              <a:t>Hg</a:t>
            </a:r>
            <a:r>
              <a:rPr lang="zh-CN" altLang="en-US" sz="1600" dirty="0">
                <a:sym typeface="+mn-ea"/>
              </a:rPr>
              <a:t>还有</a:t>
            </a:r>
            <a:r>
              <a:rPr lang="en-US" altLang="zh-CN" sz="1600" dirty="0">
                <a:sym typeface="+mn-ea"/>
              </a:rPr>
              <a:t>Hg-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的内存可分配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这个时候还有scanWorkExpected的对象需要</a:t>
            </a:r>
            <a:r>
              <a:rPr lang="en-US" altLang="zh-CN" sz="1600" dirty="0">
                <a:sym typeface="+mn-ea"/>
              </a:rPr>
              <a:t>scan, </a:t>
            </a:r>
            <a:r>
              <a:rPr lang="zh-CN" altLang="en-US" sz="1600" dirty="0">
                <a:sym typeface="+mn-ea"/>
              </a:rPr>
              <a:t>那么平均分配</a:t>
            </a:r>
            <a:r>
              <a:rPr lang="en-US" altLang="zh-CN" sz="1600" dirty="0">
                <a:sym typeface="+mn-ea"/>
              </a:rPr>
              <a:t>1byte</a:t>
            </a:r>
            <a:r>
              <a:rPr lang="zh-CN" altLang="en-US" sz="1600" dirty="0">
                <a:sym typeface="+mn-ea"/>
              </a:rPr>
              <a:t>内存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需要辅助</a:t>
            </a:r>
            <a:r>
              <a:rPr lang="en-US" altLang="zh-CN" sz="1600" dirty="0">
                <a:sym typeface="+mn-ea"/>
              </a:rPr>
              <a:t>mark  </a:t>
            </a:r>
            <a:r>
              <a:rPr lang="zh-CN" altLang="en-US" sz="1600" dirty="0">
                <a:sym typeface="+mn-ea"/>
              </a:rPr>
              <a:t>scanWorkExpected</a:t>
            </a:r>
            <a:r>
              <a:rPr lang="en-US" altLang="zh-CN" sz="1600" dirty="0">
                <a:sym typeface="+mn-ea"/>
              </a:rPr>
              <a:t>/(Hg-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>
                <a:sym typeface="+mn-ea"/>
              </a:rPr>
              <a:t>的对象</a:t>
            </a: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会根据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进度进行比例更改</a:t>
            </a:r>
            <a:r>
              <a:rPr lang="en-US" altLang="zh-CN" sz="1600" dirty="0">
                <a:sym typeface="+mn-ea"/>
              </a:rPr>
              <a:t>)</a:t>
            </a:r>
          </a:p>
          <a:p>
            <a:endParaRPr lang="zh-CN" altLang="en-US" sz="1600" dirty="0"/>
          </a:p>
          <a:p>
            <a:r>
              <a:rPr lang="zh-CN" altLang="en-US" sz="1600" b="1" dirty="0"/>
              <a:t>下一次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啥时候开始</a:t>
            </a:r>
            <a:r>
              <a:rPr lang="en-US" altLang="zh-CN" sz="1600" b="1" dirty="0"/>
              <a:t>?</a:t>
            </a:r>
          </a:p>
          <a:p>
            <a:r>
              <a:rPr lang="zh-CN" altLang="en-US" sz="1600" dirty="0"/>
              <a:t>下一次</a:t>
            </a:r>
            <a:r>
              <a:rPr lang="en-US" altLang="zh-CN" sz="1600" dirty="0"/>
              <a:t>GC</a:t>
            </a:r>
            <a:r>
              <a:rPr lang="zh-CN" altLang="en-US" sz="1600" dirty="0"/>
              <a:t>的触发值由反馈公式计算</a:t>
            </a:r>
            <a:r>
              <a:rPr lang="en-US" altLang="zh-CN" sz="1600" dirty="0"/>
              <a:t>. </a:t>
            </a:r>
            <a:r>
              <a:rPr lang="zh-CN" altLang="en-US" sz="1600" dirty="0"/>
              <a:t>定性如下</a:t>
            </a:r>
            <a:r>
              <a:rPr lang="en-US" altLang="zh-CN" sz="1600" dirty="0"/>
              <a:t>:</a:t>
            </a:r>
          </a:p>
          <a:p>
            <a:r>
              <a:rPr lang="zh-CN" altLang="en-US" sz="1600" dirty="0"/>
              <a:t>如果本次</a:t>
            </a:r>
            <a:r>
              <a:rPr lang="en-US" altLang="zh-CN" sz="1600" dirty="0"/>
              <a:t>GC mark</a:t>
            </a:r>
            <a:r>
              <a:rPr lang="zh-CN" altLang="en-US" sz="1600" dirty="0"/>
              <a:t>消耗的</a:t>
            </a:r>
            <a:r>
              <a:rPr lang="en-US" altLang="zh-CN" sz="1600" dirty="0"/>
              <a:t>CPU</a:t>
            </a:r>
            <a:r>
              <a:rPr lang="zh-CN" altLang="en-US" sz="1600" dirty="0"/>
              <a:t>高于目标值</a:t>
            </a:r>
            <a:r>
              <a:rPr lang="en-US" altLang="zh-CN" sz="1600" dirty="0"/>
              <a:t>(30%), </a:t>
            </a:r>
            <a:r>
              <a:rPr lang="zh-CN" altLang="en-US" sz="1600" dirty="0"/>
              <a:t>则下次</a:t>
            </a:r>
            <a:r>
              <a:rPr lang="en-US" altLang="zh-CN" sz="1600" dirty="0"/>
              <a:t>GC</a:t>
            </a:r>
            <a:r>
              <a:rPr lang="zh-CN" altLang="en-US" sz="1600" dirty="0"/>
              <a:t>提前一点</a:t>
            </a:r>
            <a:r>
              <a:rPr lang="en-US" altLang="zh-CN" sz="1600" dirty="0"/>
              <a:t>.</a:t>
            </a:r>
          </a:p>
          <a:p>
            <a:r>
              <a:rPr lang="zh-CN" altLang="en-US" sz="1600" dirty="0"/>
              <a:t>如果本次</a:t>
            </a:r>
            <a:r>
              <a:rPr lang="en-US" altLang="zh-CN" sz="1600" dirty="0"/>
              <a:t>GC</a:t>
            </a:r>
            <a:r>
              <a:rPr lang="zh-CN" altLang="en-US" sz="1600" dirty="0"/>
              <a:t>的</a:t>
            </a:r>
            <a:r>
              <a:rPr lang="en-US" altLang="zh-CN" sz="1600" dirty="0"/>
              <a:t>Ha</a:t>
            </a:r>
            <a:r>
              <a:rPr lang="zh-CN" altLang="en-US" sz="1600" dirty="0"/>
              <a:t>高于</a:t>
            </a:r>
            <a:r>
              <a:rPr lang="en-US" altLang="zh-CN" sz="1600" dirty="0"/>
              <a:t>Hg, </a:t>
            </a:r>
            <a:r>
              <a:rPr lang="zh-CN" altLang="en-US" sz="1600" dirty="0"/>
              <a:t>则下次</a:t>
            </a:r>
            <a:r>
              <a:rPr lang="en-US" altLang="zh-CN" sz="1600" dirty="0"/>
              <a:t>GC</a:t>
            </a:r>
            <a:r>
              <a:rPr lang="zh-CN" altLang="en-US" sz="1600" dirty="0"/>
              <a:t>提前一点</a:t>
            </a:r>
            <a:r>
              <a:rPr lang="en-US" altLang="zh-CN" sz="1600"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未涉及的点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1695" y="1157605"/>
            <a:ext cx="10514965" cy="461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栈分配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fixalloc, tinyalloc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逃逸分析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内存归还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清扫与辅助清扫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>
                <a:latin typeface="微软雅黑" charset="0"/>
                <a:ea typeface="微软雅黑" charset="0"/>
                <a:sym typeface="+mn-ea"/>
              </a:rPr>
              <a:t>go gc mark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任务分配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辅助标记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revise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mark termination</a:t>
            </a:r>
            <a:r>
              <a:rPr lang="zh-CN" altLang="en-US">
                <a:latin typeface="微软雅黑" charset="0"/>
                <a:ea typeface="微软雅黑" charset="0"/>
              </a:rPr>
              <a:t>流程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GC Pacer, trigger</a:t>
            </a:r>
            <a:r>
              <a:rPr lang="zh-CN" altLang="en-US">
                <a:latin typeface="微软雅黑" charset="0"/>
                <a:ea typeface="微软雅黑" charset="0"/>
              </a:rPr>
              <a:t>计算</a:t>
            </a:r>
            <a:r>
              <a:rPr lang="en-US" altLang="zh-CN">
                <a:latin typeface="微软雅黑" charset="0"/>
                <a:ea typeface="微软雅黑" charset="0"/>
              </a:rPr>
              <a:t>, goal</a:t>
            </a:r>
            <a:r>
              <a:rPr lang="zh-CN" altLang="en-US">
                <a:latin typeface="微软雅黑" charset="0"/>
                <a:ea typeface="微软雅黑" charset="0"/>
              </a:rPr>
              <a:t>计算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charset="0"/>
              <a:buNone/>
            </a:pPr>
            <a:r>
              <a:rPr lang="en-US" altLang="zh-CN">
                <a:latin typeface="微软雅黑" charset="0"/>
                <a:ea typeface="微软雅黑" charset="0"/>
              </a:rPr>
              <a:t>....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3"/>
          <p:cNvSpPr txBox="1"/>
          <p:nvPr/>
        </p:nvSpPr>
        <p:spPr>
          <a:xfrm>
            <a:off x="262255" y="879158"/>
            <a:ext cx="10753725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通过</a:t>
            </a:r>
            <a:r>
              <a:rPr lang="en-US" altLang="zh-CN" sz="1600">
                <a:latin typeface="微软雅黑" charset="0"/>
                <a:ea typeface="微软雅黑" charset="0"/>
              </a:rPr>
              <a:t>godoc</a:t>
            </a:r>
            <a:r>
              <a:rPr lang="zh-CN" altLang="en-US" sz="1600">
                <a:latin typeface="微软雅黑" charset="0"/>
                <a:ea typeface="微软雅黑" charset="0"/>
              </a:rPr>
              <a:t>来开启一个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进程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用</a:t>
            </a:r>
            <a:r>
              <a:rPr lang="en-US" altLang="zh-CN" sz="1600">
                <a:latin typeface="微软雅黑" charset="0"/>
                <a:ea typeface="微软雅黑" charset="0"/>
              </a:rPr>
              <a:t>ab</a:t>
            </a:r>
            <a:r>
              <a:rPr lang="zh-CN" altLang="en-US" sz="1600">
                <a:latin typeface="微软雅黑" charset="0"/>
                <a:ea typeface="微软雅黑" charset="0"/>
              </a:rPr>
              <a:t>来调用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加上</a:t>
            </a:r>
            <a:r>
              <a:rPr lang="en-US" altLang="zh-CN" sz="1600">
                <a:latin typeface="微软雅黑" charset="0"/>
                <a:ea typeface="微软雅黑" charset="0"/>
              </a:rPr>
              <a:t>debug trace</a:t>
            </a:r>
            <a:r>
              <a:rPr lang="zh-CN" altLang="en-US" sz="1600">
                <a:latin typeface="微软雅黑" charset="0"/>
                <a:ea typeface="微软雅黑" charset="0"/>
              </a:rPr>
              <a:t>观察其状态</a:t>
            </a:r>
          </a:p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GOMAXPROCS=8 GODEBUG=schedtrace=500  godoc -http=:6060 </a:t>
            </a:r>
            <a:r>
              <a:rPr lang="en-US" altLang="zh-CN" sz="1600">
                <a:latin typeface="微软雅黑" charset="0"/>
                <a:ea typeface="微软雅黑" charset="0"/>
                <a:sym typeface="Arial" charset="0"/>
              </a:rPr>
              <a:t>(</a:t>
            </a:r>
            <a:r>
              <a:rPr lang="zh-CN" altLang="en-US" sz="1600">
                <a:latin typeface="微软雅黑" charset="0"/>
                <a:ea typeface="微软雅黑" charset="0"/>
                <a:sym typeface="Arial" charset="0"/>
              </a:rPr>
              <a:t>加上scheddetail=1观察更详细信息</a:t>
            </a:r>
            <a:r>
              <a:rPr lang="en-US" altLang="zh-CN" sz="1600">
                <a:latin typeface="微软雅黑" charset="0"/>
                <a:ea typeface="微软雅黑" charset="0"/>
                <a:sym typeface="Arial" charset="0"/>
              </a:rPr>
              <a:t>)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ab -c </a:t>
            </a:r>
            <a:r>
              <a:rPr lang="en-US" altLang="zh-CN" sz="1600">
                <a:latin typeface="微软雅黑" charset="0"/>
                <a:ea typeface="微软雅黑" charset="0"/>
              </a:rPr>
              <a:t>1000</a:t>
            </a:r>
            <a:r>
              <a:rPr lang="zh-CN" altLang="en-US" sz="1600">
                <a:latin typeface="微软雅黑" charset="0"/>
                <a:ea typeface="微软雅黑" charset="0"/>
              </a:rPr>
              <a:t> -n 100000 'http://localhost:6060/'</a:t>
            </a:r>
          </a:p>
        </p:txBody>
      </p:sp>
      <p:pic>
        <p:nvPicPr>
          <p:cNvPr id="3892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2738755"/>
            <a:ext cx="12028805" cy="21551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观察一下调度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3"/>
          <p:cNvSpPr txBox="1"/>
          <p:nvPr/>
        </p:nvSpPr>
        <p:spPr>
          <a:xfrm>
            <a:off x="274955" y="729615"/>
            <a:ext cx="1136904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这是一个服务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通过调用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debug.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SetGCPercent设置</a:t>
            </a:r>
            <a:r>
              <a:rPr lang="en-US" altLang="zh-CN" sz="1600">
                <a:latin typeface="微软雅黑" charset="0"/>
                <a:ea typeface="微软雅黑" charset="0"/>
              </a:rPr>
              <a:t>GOGC, </a:t>
            </a:r>
            <a:r>
              <a:rPr lang="zh-CN" altLang="en-US" sz="1600">
                <a:latin typeface="微软雅黑" charset="0"/>
                <a:ea typeface="微软雅黑" charset="0"/>
              </a:rPr>
              <a:t>分别是</a:t>
            </a:r>
            <a:r>
              <a:rPr lang="en-US" altLang="zh-CN" sz="1600">
                <a:latin typeface="微软雅黑" charset="0"/>
                <a:ea typeface="微软雅黑" charset="0"/>
              </a:rPr>
              <a:t>100, 550, 1650</a:t>
            </a:r>
            <a:r>
              <a:rPr lang="zh-CN" altLang="en-US" sz="1600">
                <a:latin typeface="微软雅黑" charset="0"/>
                <a:ea typeface="微软雅黑" charset="0"/>
              </a:rPr>
              <a:t>时的表现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</a:rPr>
              <a:t>GOGC</a:t>
            </a:r>
            <a:r>
              <a:rPr lang="zh-CN" altLang="en-US" sz="1600">
                <a:latin typeface="微软雅黑" charset="0"/>
                <a:ea typeface="微软雅黑" charset="0"/>
              </a:rPr>
              <a:t>越大</a:t>
            </a:r>
            <a:r>
              <a:rPr lang="en-US" altLang="zh-CN" sz="1600">
                <a:latin typeface="微软雅黑" charset="0"/>
                <a:ea typeface="微软雅黑" charset="0"/>
              </a:rPr>
              <a:t>, GC</a:t>
            </a:r>
            <a:r>
              <a:rPr lang="zh-CN" altLang="en-US" sz="1600">
                <a:latin typeface="微软雅黑" charset="0"/>
                <a:ea typeface="微软雅黑" charset="0"/>
              </a:rPr>
              <a:t>频次越低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但是触发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的堆内存也越大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其中具体含义可线下讨论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观察一下</a:t>
            </a:r>
            <a:r>
              <a:rPr lang="en-US" altLang="zh-CN" sz="2800">
                <a:latin typeface="微软雅黑" charset="0"/>
                <a:ea typeface="微软雅黑" charset="0"/>
              </a:rPr>
              <a:t>GC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2035810"/>
            <a:ext cx="11875770" cy="39014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21045" y="3093720"/>
            <a:ext cx="88385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charset="0"/>
                <a:ea typeface="微软雅黑" charset="0"/>
              </a:rPr>
              <a:t>premature optimization is the root of all evil</a:t>
            </a:r>
            <a:r>
              <a:rPr lang="en-US" altLang="zh-CN" sz="2000" b="1">
                <a:latin typeface="微软雅黑" charset="0"/>
                <a:ea typeface="微软雅黑" charset="0"/>
              </a:rPr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287020"/>
            <a:ext cx="4897120" cy="2974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35" y="3385185"/>
            <a:ext cx="4893310" cy="32042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一些优化</a:t>
            </a:r>
            <a:r>
              <a:rPr lang="en-US" altLang="zh-CN">
                <a:latin typeface="微软雅黑" charset="0"/>
                <a:ea typeface="微软雅黑" charset="0"/>
              </a:rPr>
              <a:t>(</a:t>
            </a:r>
            <a:r>
              <a:rPr lang="zh-CN" altLang="en-US">
                <a:latin typeface="微软雅黑" charset="0"/>
                <a:ea typeface="微软雅黑" charset="0"/>
              </a:rPr>
              <a:t>写业务时用不到就算了</a:t>
            </a:r>
            <a:r>
              <a:rPr lang="en-US" altLang="zh-CN">
                <a:latin typeface="微软雅黑" charset="0"/>
                <a:ea typeface="微软雅黑" charset="0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540" y="579755"/>
            <a:ext cx="11995150" cy="648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GODEBUG, GOMAXPROCS, GOGC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涉及文件</a:t>
            </a:r>
            <a:r>
              <a:rPr lang="en-US" altLang="zh-CN" sz="1400" b="1">
                <a:latin typeface="微软雅黑" charset="0"/>
                <a:ea typeface="微软雅黑" charset="0"/>
              </a:rPr>
              <a:t>, CGO</a:t>
            </a:r>
            <a:r>
              <a:rPr lang="zh-CN" altLang="en-US" sz="1400" b="1">
                <a:latin typeface="微软雅黑" charset="0"/>
                <a:ea typeface="微软雅黑" charset="0"/>
              </a:rPr>
              <a:t>较多的程序</a:t>
            </a:r>
            <a:r>
              <a:rPr lang="en-US" altLang="zh-CN" sz="1400" b="1">
                <a:latin typeface="微软雅黑" charset="0"/>
                <a:ea typeface="微软雅黑" charset="0"/>
              </a:rPr>
              <a:t>, </a:t>
            </a:r>
            <a:r>
              <a:rPr lang="zh-CN" altLang="en-US" sz="1400" b="1">
                <a:latin typeface="微软雅黑" charset="0"/>
                <a:ea typeface="微软雅黑" charset="0"/>
              </a:rPr>
              <a:t>可以将</a:t>
            </a:r>
            <a:r>
              <a:rPr lang="en-US" altLang="zh-CN" sz="1400" b="1">
                <a:latin typeface="微软雅黑" charset="0"/>
                <a:ea typeface="微软雅黑" charset="0"/>
              </a:rPr>
              <a:t>P</a:t>
            </a:r>
            <a:r>
              <a:rPr lang="zh-CN" altLang="en-US" sz="1400" b="1">
                <a:latin typeface="微软雅黑" charset="0"/>
                <a:ea typeface="微软雅黑" charset="0"/>
              </a:rPr>
              <a:t>增大几个</a:t>
            </a:r>
            <a:r>
              <a:rPr lang="en-US" altLang="zh-CN" sz="1400" b="1">
                <a:latin typeface="微软雅黑" charset="0"/>
                <a:ea typeface="微软雅黑" charset="0"/>
              </a:rPr>
              <a:t>. </a:t>
            </a:r>
            <a:endParaRPr lang="zh-CN" altLang="en-US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runtime.GOMAXPROCS(GOMAXPROCS(0)+1)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协程池的重要性远没有</a:t>
            </a:r>
            <a:r>
              <a:rPr lang="en-US" altLang="zh-CN" sz="1400" b="1">
                <a:latin typeface="微软雅黑" charset="0"/>
                <a:ea typeface="微软雅黑" charset="0"/>
              </a:rPr>
              <a:t>Java, CPP</a:t>
            </a:r>
            <a:r>
              <a:rPr lang="zh-CN" altLang="en-US" sz="1400" b="1">
                <a:latin typeface="微软雅黑" charset="0"/>
                <a:ea typeface="微软雅黑" charset="0"/>
              </a:rPr>
              <a:t>中线程池那么重要</a:t>
            </a:r>
            <a:r>
              <a:rPr lang="en-US" altLang="zh-CN" sz="1400" b="1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charset="0"/>
                <a:ea typeface="微软雅黑" charset="0"/>
              </a:rPr>
              <a:t>协程的生成不涉及系统调用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需要的栈资源也很少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同时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和全局都做了</a:t>
            </a:r>
            <a:r>
              <a:rPr lang="en-US" altLang="zh-CN" sz="1400">
                <a:latin typeface="微软雅黑" charset="0"/>
                <a:ea typeface="微软雅黑" charset="0"/>
              </a:rPr>
              <a:t>dead G</a:t>
            </a:r>
            <a:r>
              <a:rPr lang="zh-CN" altLang="en-US" sz="1400">
                <a:latin typeface="微软雅黑" charset="0"/>
                <a:ea typeface="微软雅黑" charset="0"/>
              </a:rPr>
              <a:t>的缓存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协程池实现的不好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反而因为协程池里的一把锁影响了扩展性</a:t>
            </a:r>
            <a:r>
              <a:rPr lang="en-US" altLang="zh-CN" sz="1400">
                <a:latin typeface="微软雅黑" charset="0"/>
                <a:ea typeface="微软雅黑" charset="0"/>
              </a:rPr>
              <a:t>.  </a:t>
            </a:r>
            <a:r>
              <a:rPr lang="zh-CN" altLang="en-US" sz="1400">
                <a:latin typeface="微软雅黑" charset="0"/>
                <a:ea typeface="微软雅黑" charset="0"/>
              </a:rPr>
              <a:t>至于并发控制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保护其他资源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sz="1400">
                <a:latin typeface="微软雅黑" charset="0"/>
                <a:ea typeface="微软雅黑" charset="0"/>
              </a:rPr>
              <a:t>可以选用其他方式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什么时候需要协程池</a:t>
            </a:r>
            <a:r>
              <a:rPr lang="en-US" altLang="zh-CN" sz="1400" b="1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charset="0"/>
                <a:ea typeface="微软雅黑" charset="0"/>
              </a:rPr>
              <a:t>主要还是隔离减少栈扩容和缩容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有些场景下栈扩容和缩容消耗</a:t>
            </a:r>
            <a:r>
              <a:rPr lang="en-US" altLang="zh-CN" sz="1400">
                <a:latin typeface="微软雅黑" charset="0"/>
                <a:ea typeface="微软雅黑" charset="0"/>
              </a:rPr>
              <a:t>CPU(</a:t>
            </a:r>
            <a:r>
              <a:rPr lang="zh-CN" altLang="en-US" sz="1400">
                <a:latin typeface="微软雅黑" charset="0"/>
                <a:ea typeface="微软雅黑" charset="0"/>
              </a:rPr>
              <a:t>可结合</a:t>
            </a:r>
            <a:r>
              <a:rPr lang="en-US" altLang="zh-CN" sz="1400">
                <a:latin typeface="微软雅黑" charset="0"/>
                <a:ea typeface="微软雅黑" charset="0"/>
              </a:rPr>
              <a:t>pprof</a:t>
            </a:r>
            <a:r>
              <a:rPr lang="zh-CN" altLang="en-US" sz="1400">
                <a:latin typeface="微软雅黑" charset="0"/>
                <a:ea typeface="微软雅黑" charset="0"/>
              </a:rPr>
              <a:t>查看</a:t>
            </a:r>
            <a:r>
              <a:rPr lang="en-US" altLang="zh-CN" sz="1400">
                <a:latin typeface="微软雅黑" charset="0"/>
                <a:ea typeface="微软雅黑" charset="0"/>
              </a:rPr>
              <a:t>morestack)</a:t>
            </a:r>
            <a:r>
              <a:rPr lang="zh-CN" altLang="en-US" sz="1400">
                <a:latin typeface="微软雅黑" charset="0"/>
                <a:ea typeface="微软雅黑" charset="0"/>
              </a:rPr>
              <a:t>的确比较多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比如长连接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大量维持连接的协程可以不用扩容栈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复杂任务交给任务协程处理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此类协程的数量比较少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GOGC=200</a:t>
            </a:r>
            <a:r>
              <a:rPr lang="zh-CN" altLang="en-US" sz="1400" b="1">
                <a:latin typeface="微软雅黑" charset="0"/>
                <a:ea typeface="微软雅黑" charset="0"/>
              </a:rPr>
              <a:t>或更多</a:t>
            </a:r>
            <a:r>
              <a:rPr lang="en-US" altLang="zh-CN" sz="1400" b="1">
                <a:latin typeface="微软雅黑" charset="0"/>
                <a:ea typeface="微软雅黑" charset="0"/>
              </a:rPr>
              <a:t>,: </a:t>
            </a:r>
            <a:r>
              <a:rPr lang="en-US" altLang="zh-CN" sz="1400">
                <a:latin typeface="微软雅黑" charset="0"/>
                <a:ea typeface="微软雅黑" charset="0"/>
              </a:rPr>
              <a:t>GC Pacer</a:t>
            </a:r>
            <a:r>
              <a:rPr lang="zh-CN" altLang="en-US" sz="1400">
                <a:latin typeface="微软雅黑" charset="0"/>
                <a:ea typeface="微软雅黑" charset="0"/>
              </a:rPr>
              <a:t>会根据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情况和</a:t>
            </a:r>
            <a:r>
              <a:rPr lang="en-US" altLang="zh-CN" sz="1400">
                <a:latin typeface="微软雅黑" charset="0"/>
                <a:ea typeface="微软雅黑" charset="0"/>
              </a:rPr>
              <a:t>GOGC</a:t>
            </a:r>
            <a:r>
              <a:rPr lang="zh-CN" altLang="en-US" sz="1400">
                <a:latin typeface="微软雅黑" charset="0"/>
                <a:ea typeface="微软雅黑" charset="0"/>
              </a:rPr>
              <a:t>参数来计算</a:t>
            </a:r>
            <a:r>
              <a:rPr lang="en-US" altLang="zh-CN" sz="1400">
                <a:latin typeface="微软雅黑" charset="0"/>
                <a:ea typeface="微软雅黑" charset="0"/>
              </a:rPr>
              <a:t>gc trigger, </a:t>
            </a:r>
            <a:r>
              <a:rPr lang="zh-CN" altLang="en-US" sz="1400">
                <a:latin typeface="微软雅黑" charset="0"/>
                <a:ea typeface="微软雅黑" charset="0"/>
              </a:rPr>
              <a:t>增大</a:t>
            </a:r>
            <a:r>
              <a:rPr lang="en-US" altLang="zh-CN" sz="1400">
                <a:latin typeface="微软雅黑" charset="0"/>
                <a:ea typeface="微软雅黑" charset="0"/>
              </a:rPr>
              <a:t>GOGC, </a:t>
            </a:r>
            <a:r>
              <a:rPr lang="zh-CN" altLang="en-US" sz="1400">
                <a:latin typeface="微软雅黑" charset="0"/>
                <a:ea typeface="微软雅黑" charset="0"/>
              </a:rPr>
              <a:t>可降低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注意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会增加触发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的堆大小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sync.Pool: </a:t>
            </a:r>
            <a:r>
              <a:rPr lang="zh-CN" altLang="en-US" sz="1400">
                <a:latin typeface="微软雅黑" charset="0"/>
                <a:ea typeface="微软雅黑" charset="0"/>
              </a:rPr>
              <a:t>对于频繁分配的对象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可以使用</a:t>
            </a:r>
            <a:r>
              <a:rPr lang="en-US" altLang="zh-CN" sz="1400">
                <a:latin typeface="微软雅黑" charset="0"/>
                <a:ea typeface="微软雅黑" charset="0"/>
              </a:rPr>
              <a:t>sync.Pool, </a:t>
            </a:r>
            <a:r>
              <a:rPr lang="zh-CN" altLang="en-US" sz="1400">
                <a:latin typeface="微软雅黑" charset="0"/>
                <a:ea typeface="微软雅黑" charset="0"/>
              </a:rPr>
              <a:t>减少分配频次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进而降低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 </a:t>
            </a:r>
            <a:r>
              <a:rPr lang="en-US" altLang="zh-CN" sz="1400">
                <a:latin typeface="微软雅黑" charset="0"/>
                <a:ea typeface="微软雅黑" charset="0"/>
              </a:rPr>
              <a:t>(1.13</a:t>
            </a:r>
            <a:r>
              <a:rPr lang="zh-CN" altLang="en-US" sz="1400">
                <a:latin typeface="微软雅黑" charset="0"/>
                <a:ea typeface="微软雅黑" charset="0"/>
              </a:rPr>
              <a:t>对</a:t>
            </a:r>
            <a:r>
              <a:rPr lang="en-US" altLang="zh-CN" sz="1400">
                <a:latin typeface="微软雅黑" charset="0"/>
                <a:ea typeface="微软雅黑" charset="0"/>
              </a:rPr>
              <a:t>sync.Pool</a:t>
            </a:r>
            <a:r>
              <a:rPr lang="zh-CN" altLang="en-US" sz="1400">
                <a:latin typeface="微软雅黑" charset="0"/>
                <a:ea typeface="微软雅黑" charset="0"/>
              </a:rPr>
              <a:t>进行了优化</a:t>
            </a:r>
            <a:r>
              <a:rPr lang="en-US" altLang="zh-CN" sz="1400">
                <a:latin typeface="微软雅黑" charset="0"/>
                <a:ea typeface="微软雅黑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全局缓存对象有大量的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key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的情况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, value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少用指针</a:t>
            </a:r>
            <a:endParaRPr lang="zh-CN" altLang="en-US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需要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存活的对象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value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里指针多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导致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消耗的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很大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使用一个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struct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内嵌数据消除指针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b="1">
                <a:latin typeface="微软雅黑" charset="0"/>
                <a:ea typeface="微软雅黑" charset="0"/>
              </a:rPr>
              <a:t>一点点拷贝胜过传指针</a:t>
            </a:r>
            <a:r>
              <a:rPr lang="en-US" altLang="zh-CN" sz="1400" b="1">
                <a:latin typeface="微软雅黑" charset="0"/>
                <a:ea typeface="微软雅黑" charset="0"/>
              </a:rPr>
              <a:t>: </a:t>
            </a:r>
            <a:r>
              <a:rPr lang="zh-CN" altLang="en-US" sz="1400">
                <a:latin typeface="微软雅黑" charset="0"/>
                <a:ea typeface="微软雅黑" charset="0"/>
              </a:rPr>
              <a:t>对象在栈上分配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减少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[]byte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string</a:t>
            </a:r>
            <a:r>
              <a:rPr lang="zh-CN" altLang="en-US" sz="1400" b="1">
                <a:latin typeface="微软雅黑" charset="0"/>
                <a:ea typeface="微软雅黑" charset="0"/>
              </a:rPr>
              <a:t>的</a:t>
            </a:r>
            <a:r>
              <a:rPr lang="en-US" altLang="zh-CN" sz="1400" b="1">
                <a:latin typeface="微软雅黑" charset="0"/>
                <a:ea typeface="微软雅黑" charset="0"/>
              </a:rPr>
              <a:t>magic:  </a:t>
            </a:r>
            <a:r>
              <a:rPr lang="zh-CN" altLang="en-US" sz="1400" b="1">
                <a:latin typeface="微软雅黑" charset="0"/>
                <a:ea typeface="微软雅黑" charset="0"/>
              </a:rPr>
              <a:t>慎用</a:t>
            </a:r>
            <a:r>
              <a:rPr lang="en-US" altLang="zh-CN" sz="1400" b="1">
                <a:latin typeface="微软雅黑" charset="0"/>
                <a:ea typeface="微软雅黑" charset="0"/>
              </a:rPr>
              <a:t>, </a:t>
            </a:r>
            <a:r>
              <a:rPr lang="zh-CN" altLang="en-US" sz="1400" b="1">
                <a:latin typeface="微软雅黑" charset="0"/>
                <a:ea typeface="微软雅黑" charset="0"/>
              </a:rPr>
              <a:t>仅用在不会修改的地方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slice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map</a:t>
            </a:r>
            <a:r>
              <a:rPr lang="zh-CN" altLang="en-US" sz="1400" b="1">
                <a:latin typeface="微软雅黑" charset="0"/>
                <a:ea typeface="微软雅黑" charset="0"/>
              </a:rPr>
              <a:t>的容量初始化</a:t>
            </a:r>
            <a:r>
              <a:rPr lang="en-US" altLang="zh-CN" sz="1400" b="1">
                <a:latin typeface="微软雅黑" charset="0"/>
                <a:ea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</a:rPr>
              <a:t>减少不断加元素时的扩容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json-iterator</a:t>
            </a:r>
            <a:r>
              <a:rPr lang="zh-CN" altLang="en-US" sz="1400" b="1">
                <a:latin typeface="微软雅黑" charset="0"/>
                <a:ea typeface="微软雅黑" charset="0"/>
              </a:rPr>
              <a:t>替换</a:t>
            </a:r>
            <a:r>
              <a:rPr lang="en-US" altLang="zh-CN" sz="1400" b="1">
                <a:latin typeface="微软雅黑" charset="0"/>
                <a:ea typeface="微软雅黑" charset="0"/>
              </a:rPr>
              <a:t>encoding/json</a:t>
            </a:r>
            <a:r>
              <a:rPr lang="zh-CN" altLang="en-US" sz="1400" b="1">
                <a:latin typeface="微软雅黑" charset="0"/>
                <a:ea typeface="微软雅黑" charset="0"/>
              </a:rPr>
              <a:t>等等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30" y="1968500"/>
            <a:ext cx="5400040" cy="4946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框架或模板集成</a:t>
            </a:r>
            <a:r>
              <a:rPr lang="en-US" altLang="zh-CN" sz="2800">
                <a:latin typeface="微软雅黑" charset="0"/>
                <a:ea typeface="微软雅黑" charset="0"/>
              </a:rPr>
              <a:t>gops</a:t>
            </a:r>
            <a:r>
              <a:rPr lang="zh-CN" altLang="en-US" sz="2800">
                <a:latin typeface="微软雅黑" charset="0"/>
                <a:ea typeface="微软雅黑" charset="0"/>
              </a:rPr>
              <a:t>及默认开启</a:t>
            </a:r>
            <a:r>
              <a:rPr lang="en-US" altLang="zh-CN" sz="2800">
                <a:latin typeface="微软雅黑" charset="0"/>
                <a:ea typeface="微软雅黑" charset="0"/>
              </a:rPr>
              <a:t>pprof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765" y="495935"/>
            <a:ext cx="6069965" cy="327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往往有问题才想起没引入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pprof, 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无法查看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stack,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又需要保留现场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服务模板代码默认引入一个库开启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pprof,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集成到服务列表页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.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有问题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点一点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通过一个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agent,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直接获取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idc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机器上服务的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图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</a:p>
          <a:p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服务模板默认引入一个库封装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gops</a:t>
            </a: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gops:=golang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 jps + jstack + jstat + jinfo )</a:t>
            </a:r>
          </a:p>
          <a:p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https://github.com/google/gops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endParaRPr lang="en-US" altLang="zh-CN" sz="1600">
              <a:latin typeface="微软雅黑" charset="0"/>
              <a:ea typeface="微软雅黑" charset="0"/>
            </a:endParaRPr>
          </a:p>
          <a:p>
            <a:endParaRPr lang="en-US" altLang="zh-CN" sz="1600">
              <a:latin typeface="微软雅黑" charset="0"/>
              <a:ea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</a:rPr>
              <a:t>gops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占用的端口根据服务端口</a:t>
            </a:r>
            <a:r>
              <a:rPr lang="en-US" altLang="zh-CN" sz="1600">
                <a:latin typeface="微软雅黑" charset="0"/>
                <a:ea typeface="微软雅黑" charset="0"/>
              </a:rPr>
              <a:t>+1, +2.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4037330"/>
            <a:ext cx="6635750" cy="2662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17670" y="4123690"/>
            <a:ext cx="21545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此图来自官方</a:t>
            </a:r>
            <a:r>
              <a:rPr lang="en-US" altLang="zh-CN" sz="1400"/>
              <a:t>git</a:t>
            </a:r>
          </a:p>
          <a:p>
            <a:r>
              <a:rPr lang="zh-CN" altLang="en-US" sz="1400"/>
              <a:t>查看</a:t>
            </a:r>
            <a:r>
              <a:rPr lang="en-US" altLang="zh-CN" sz="1400"/>
              <a:t>go</a:t>
            </a:r>
            <a:r>
              <a:rPr lang="zh-CN" altLang="en-US" sz="1400"/>
              <a:t>协程栈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120" y="309880"/>
            <a:ext cx="4486275" cy="1664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41050" y="1558290"/>
            <a:ext cx="231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集成</a:t>
            </a:r>
            <a:r>
              <a:rPr lang="en-US" altLang="zh-CN" sz="1400"/>
              <a:t>pprof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373995" y="2729865"/>
            <a:ext cx="1931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查看</a:t>
            </a:r>
            <a:r>
              <a:rPr lang="en-US" altLang="zh-CN" sz="1400"/>
              <a:t>runtime</a:t>
            </a:r>
            <a:r>
              <a:rPr lang="zh-CN" altLang="en-US" sz="1400"/>
              <a:t>内存信息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问题排查的一点思路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5285" y="1139825"/>
            <a:ext cx="5667375" cy="48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相关的几类问题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</a:rPr>
              <a:t>内存慢慢增长</a:t>
            </a:r>
            <a:r>
              <a:rPr lang="en-US" altLang="zh-CN" sz="1600">
                <a:latin typeface="微软雅黑" charset="0"/>
                <a:ea typeface="微软雅黑" charset="0"/>
              </a:rPr>
              <a:t>OOM: </a:t>
            </a:r>
            <a:r>
              <a:rPr lang="zh-CN" altLang="en-US" sz="1600">
                <a:latin typeface="微软雅黑" charset="0"/>
                <a:ea typeface="微软雅黑" charset="0"/>
              </a:rPr>
              <a:t>结合</a:t>
            </a:r>
            <a:r>
              <a:rPr lang="en-US" altLang="zh-CN" sz="1600">
                <a:latin typeface="微软雅黑" charset="0"/>
                <a:ea typeface="微软雅黑" charset="0"/>
              </a:rPr>
              <a:t>memory inuse_space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list, </a:t>
            </a:r>
            <a:r>
              <a:rPr lang="zh-CN" altLang="en-US" sz="1600">
                <a:latin typeface="微软雅黑" charset="0"/>
                <a:ea typeface="微软雅黑" charset="0"/>
              </a:rPr>
              <a:t>加上源码流程即可定位出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一直把新对象放到全局对象或者长生命周期对象中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比如长连接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连接池应用或者忘记</a:t>
            </a:r>
            <a:r>
              <a:rPr lang="en-US" altLang="zh-CN" sz="1600">
                <a:latin typeface="微软雅黑" charset="0"/>
                <a:ea typeface="微软雅黑" charset="0"/>
              </a:rPr>
              <a:t>close http resp body, sql Stmt</a:t>
            </a:r>
            <a:r>
              <a:rPr lang="zh-CN" altLang="en-US" sz="1600">
                <a:latin typeface="微软雅黑" charset="0"/>
                <a:ea typeface="微软雅黑" charset="0"/>
              </a:rPr>
              <a:t>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内存突增</a:t>
            </a:r>
            <a:r>
              <a:rPr lang="en-US" altLang="zh-CN" sz="1600">
                <a:latin typeface="微软雅黑" charset="0"/>
                <a:ea typeface="微软雅黑" charset="0"/>
              </a:rPr>
              <a:t>OOM:  </a:t>
            </a:r>
            <a:r>
              <a:rPr lang="zh-CN" altLang="en-US" sz="1600">
                <a:latin typeface="微软雅黑" charset="0"/>
                <a:ea typeface="微软雅黑" charset="0"/>
              </a:rPr>
              <a:t>如果多次分配才</a:t>
            </a:r>
            <a:r>
              <a:rPr lang="en-US" altLang="zh-CN" sz="1600">
                <a:latin typeface="微软雅黑" charset="0"/>
                <a:ea typeface="微软雅黑" charset="0"/>
              </a:rPr>
              <a:t>OOM, </a:t>
            </a:r>
            <a:r>
              <a:rPr lang="zh-CN" altLang="en-US" sz="1600">
                <a:latin typeface="微软雅黑" charset="0"/>
                <a:ea typeface="微软雅黑" charset="0"/>
              </a:rPr>
              <a:t>可使用方法</a:t>
            </a:r>
            <a:r>
              <a:rPr lang="en-US" altLang="zh-CN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排查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对于一次就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比较难抓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可结合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无法分配内存时</a:t>
            </a:r>
            <a:r>
              <a:rPr lang="en-US" altLang="zh-CN" sz="1600">
                <a:latin typeface="微软雅黑" charset="0"/>
                <a:ea typeface="微软雅黑" charset="0"/>
              </a:rPr>
              <a:t>throw</a:t>
            </a:r>
            <a:r>
              <a:rPr lang="zh-CN" altLang="en-US" sz="1600">
                <a:latin typeface="微软雅黑" charset="0"/>
                <a:ea typeface="微软雅黑" charset="0"/>
              </a:rPr>
              <a:t>输出的协程栈排查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比如没有校验参数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调用者填错或恶意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使用传过来的</a:t>
            </a:r>
            <a:r>
              <a:rPr lang="en-US" altLang="zh-CN" sz="1600">
                <a:latin typeface="微软雅黑" charset="0"/>
                <a:ea typeface="微软雅黑" charset="0"/>
              </a:rPr>
              <a:t>length</a:t>
            </a:r>
            <a:r>
              <a:rPr lang="zh-CN" altLang="en-US" sz="1600">
                <a:latin typeface="微软雅黑" charset="0"/>
                <a:ea typeface="微软雅黑" charset="0"/>
              </a:rPr>
              <a:t>来进行</a:t>
            </a:r>
            <a:r>
              <a:rPr lang="en-US" altLang="zh-CN" sz="1600">
                <a:latin typeface="微软雅黑" charset="0"/>
                <a:ea typeface="微软雅黑" charset="0"/>
              </a:rPr>
              <a:t>make([]byte, length)</a:t>
            </a:r>
            <a:r>
              <a:rPr lang="zh-CN" altLang="en-US" sz="1600">
                <a:latin typeface="微软雅黑" charset="0"/>
                <a:ea typeface="微软雅黑" charset="0"/>
              </a:rPr>
              <a:t>用于编解码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性能问题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结合火焰图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查看影响性能的热点部分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进行优化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频繁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编解码效率低等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3263900"/>
            <a:ext cx="4819015" cy="29902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78190" y="6208395"/>
            <a:ext cx="4498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突然的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217535" y="2860040"/>
            <a:ext cx="23812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缓慢增长至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438150"/>
            <a:ext cx="506666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一次有趣的排查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66915" y="4747260"/>
            <a:ext cx="437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cache </a:t>
            </a:r>
            <a:r>
              <a:rPr lang="zh-CN" altLang="en-US">
                <a:latin typeface="微软雅黑" charset="0"/>
                <a:ea typeface="微软雅黑" charset="0"/>
              </a:rPr>
              <a:t>Get耗时</a:t>
            </a:r>
            <a:r>
              <a:rPr lang="en-US" altLang="zh-CN">
                <a:latin typeface="微软雅黑" charset="0"/>
                <a:ea typeface="微软雅黑" charset="0"/>
              </a:rPr>
              <a:t>&gt;800ms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1630" y="1066800"/>
            <a:ext cx="5349240" cy="48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一同学找我说自己的服务突然超时很多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频繁出现页面拉不出数据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排查了很久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实在找不出来问题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</a:rPr>
              <a:t>查看负载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依赖的服务也均正常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框架会捕捉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panic,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目前也没有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panic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发生过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cpu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也比较正常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4. </a:t>
            </a:r>
            <a:r>
              <a:rPr lang="zh-CN" altLang="en-US" sz="1600">
                <a:latin typeface="微软雅黑" charset="0"/>
                <a:ea typeface="微软雅黑" charset="0"/>
              </a:rPr>
              <a:t>日志打的有点多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但日志是由业务协程通过</a:t>
            </a:r>
            <a:r>
              <a:rPr lang="en-US" altLang="zh-CN" sz="1600">
                <a:latin typeface="微软雅黑" charset="0"/>
                <a:ea typeface="微软雅黑" charset="0"/>
              </a:rPr>
              <a:t>channel</a:t>
            </a:r>
            <a:r>
              <a:rPr lang="zh-CN" altLang="en-US" sz="1600">
                <a:latin typeface="微软雅黑" charset="0"/>
                <a:ea typeface="微软雅黑" charset="0"/>
              </a:rPr>
              <a:t>发给单独一个协程异步打印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没有</a:t>
            </a:r>
            <a:r>
              <a:rPr lang="en-US" altLang="zh-CN" sz="1600">
                <a:latin typeface="微软雅黑" charset="0"/>
                <a:ea typeface="微软雅黑" charset="0"/>
              </a:rPr>
              <a:t>channel</a:t>
            </a:r>
            <a:r>
              <a:rPr lang="zh-CN" altLang="en-US" sz="1600">
                <a:latin typeface="微软雅黑" charset="0"/>
                <a:ea typeface="微软雅黑" charset="0"/>
              </a:rPr>
              <a:t>满的情况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5. </a:t>
            </a:r>
            <a:r>
              <a:rPr lang="zh-CN" altLang="en-US" sz="1600">
                <a:latin typeface="微软雅黑" charset="0"/>
                <a:ea typeface="微软雅黑" charset="0"/>
              </a:rPr>
              <a:t>服务开启了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GODEBUG=gctrace=1,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标准输出重定向到一个文件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tail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没什么问题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监控上的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数据也正常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看监控发现个很神奇的地方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获取</a:t>
            </a:r>
            <a:r>
              <a:rPr lang="en-US" altLang="zh-CN" sz="1600">
                <a:latin typeface="微软雅黑" charset="0"/>
                <a:ea typeface="微软雅黑" charset="0"/>
              </a:rPr>
              <a:t>&gt;800ms</a:t>
            </a:r>
            <a:r>
              <a:rPr lang="zh-CN" altLang="en-US" sz="1600">
                <a:latin typeface="微软雅黑" charset="0"/>
                <a:ea typeface="微软雅黑" charset="0"/>
              </a:rPr>
              <a:t>很多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但是缓存的数据也不多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35" y="2069465"/>
            <a:ext cx="4643755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一次有趣的排查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5590" y="1318260"/>
            <a:ext cx="5537835" cy="326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关键词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日志多</a:t>
            </a:r>
            <a:r>
              <a:rPr lang="en-US" altLang="zh-CN" sz="1600">
                <a:latin typeface="微软雅黑" charset="0"/>
                <a:ea typeface="微软雅黑" charset="0"/>
              </a:rPr>
              <a:t>, gctrace, </a:t>
            </a:r>
            <a:r>
              <a:rPr lang="zh-CN" altLang="en-US" sz="1600">
                <a:latin typeface="微软雅黑" charset="0"/>
                <a:ea typeface="微软雅黑" charset="0"/>
              </a:rPr>
              <a:t>重定向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Golang gc</a:t>
            </a:r>
            <a:r>
              <a:rPr lang="zh-CN" altLang="en-US" sz="1600">
                <a:latin typeface="微软雅黑" charset="0"/>
                <a:ea typeface="微软雅黑" charset="0"/>
              </a:rPr>
              <a:t>最后一步</a:t>
            </a:r>
            <a:r>
              <a:rPr lang="en-US" altLang="zh-CN" sz="1600">
                <a:latin typeface="微软雅黑" charset="0"/>
                <a:ea typeface="微软雅黑" charset="0"/>
              </a:rPr>
              <a:t>gcMarkTermination</a:t>
            </a:r>
            <a:r>
              <a:rPr lang="zh-CN" altLang="en-US" sz="1600">
                <a:latin typeface="微软雅黑" charset="0"/>
                <a:ea typeface="微软雅黑" charset="0"/>
              </a:rPr>
              <a:t>会判断是否需要打印</a:t>
            </a:r>
            <a:r>
              <a:rPr lang="en-US" altLang="zh-CN" sz="1600">
                <a:latin typeface="微软雅黑" charset="0"/>
                <a:ea typeface="微软雅黑" charset="0"/>
              </a:rPr>
              <a:t>gctrace</a:t>
            </a:r>
            <a:r>
              <a:rPr lang="zh-CN" altLang="en-US" sz="1600">
                <a:latin typeface="微软雅黑" charset="0"/>
                <a:ea typeface="微软雅黑" charset="0"/>
              </a:rPr>
              <a:t>信息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此时还是处于</a:t>
            </a:r>
            <a:r>
              <a:rPr lang="en-US" altLang="zh-CN" sz="1600">
                <a:latin typeface="微软雅黑" charset="0"/>
                <a:ea typeface="微软雅黑" charset="0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如果是输出</a:t>
            </a:r>
            <a:r>
              <a:rPr lang="en-US" altLang="zh-CN" sz="1600">
                <a:latin typeface="微软雅黑" charset="0"/>
                <a:ea typeface="微软雅黑" charset="0"/>
              </a:rPr>
              <a:t>console, </a:t>
            </a:r>
            <a:r>
              <a:rPr lang="zh-CN" altLang="en-US" sz="1600">
                <a:latin typeface="微软雅黑" charset="0"/>
                <a:ea typeface="微软雅黑" charset="0"/>
              </a:rPr>
              <a:t>纯内存操作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没影响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早期的服务模板做了重定向操作到文件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而这个同学的服务现网日志很多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导致阻塞了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完成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</a:rPr>
              <a:t>统计时间反映不出来这个问题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1226185"/>
            <a:ext cx="5429885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Runtime</a:t>
            </a:r>
            <a:r>
              <a:rPr lang="zh-CN" altLang="en-US" sz="2800">
                <a:latin typeface="微软雅黑" charset="0"/>
                <a:ea typeface="微软雅黑" charset="0"/>
              </a:rPr>
              <a:t>的一点个人总结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694690" y="864235"/>
          <a:ext cx="10553700" cy="53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思想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并行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减少操作的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wall time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和阻塞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stw mark -&gt; concurrent mark,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stw stack scan, shrink-&gt;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并发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mark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阶段的逐个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纵向多层次</a:t>
                      </a:r>
                      <a:endParaRPr lang="en-US" altLang="zh-CN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尽量减少锁竞争和冲突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Per-P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无锁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 -&gt;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粒度范围比较小的锁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-&gt;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最后才全局和系统调用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调度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findrunnable, 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内存分配mallocgc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stack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分配等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横向多个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找到最适配的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减少内存浪费和碎片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tinyalloc,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内存分配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span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机制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多个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class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stack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分配等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减少重新申请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sync.Pool, per-P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mcache, deadg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free list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等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延缓释放归还给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mheap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缓冲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放入队列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减少阻塞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操作异步化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写屏障的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wbBuf, GC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标记队列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均衡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负载均衡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不会因为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work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太多的而成为瓶颈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调度时从全局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runq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获取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从其他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P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进行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work stealing; GC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标记工作的本地和全局之间的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flush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和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参考文档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0060" y="436880"/>
            <a:ext cx="11384280" cy="590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描述并发正确性和happens before规则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3" action="ppaction://hlinkfile"/>
              </a:rPr>
              <a:t>https://golang.org/ref/mem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Scalable Go Scheduler Design Doc  GM模型转为GPM模型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4" action="ppaction://hlinkfile"/>
              </a:rPr>
              <a:t>https://docs.google.com/document/d/1TTj4T2JO42uD5ID9e89oa0sLKhJYD0Y_kqxDv3I3XMw/edit#heading=h.mmq8lm48qfcw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Preemptive Scheduler Design Doc Golang支持对运行Go代码的协程进行协作式抢占调度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5" action="ppaction://hlinkfile"/>
              </a:rPr>
              <a:t>https://docs.google.com/document/d/1ETuA2IOmnaQ4j81AtTGT40Y4_Jr6_IDASEKg0t0dBR8/edit#heading=h.3pilqarbrc9h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Contiguous stacks 将之前的分裂栈改为连续栈, 大大减少链式栈的创建和destory带来的性能消耗.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6" action="ppaction://hlinkfile"/>
              </a:rPr>
              <a:t>https://docs.google.com/document/d/1wAaf1rYoM4S4gtnPh0zOlGzWtrZFQ5suE8qr2sD8uWQ/pub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Golang调度器源码分析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7" action="ppaction://hlinkfile"/>
              </a:rPr>
              <a:t>https://colobu.com/2017/05/04/golang-runtime-scheduler/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也谈goroutine调度器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8" action="ppaction://hlinkfile"/>
              </a:rPr>
              <a:t>https://tonybai.com/2017/06/23/an-intro-about-goroutine-scheduler/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 内存管理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9"/>
              </a:rPr>
              <a:t>http://legendtkl.com/2017/04/02/golang-alloc/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runtime: decentralize concurrent sweep termination GC状态检测由集中式改为分布到多个协程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0" action="ppaction://hlinkfile"/>
              </a:rPr>
              <a:t>https://go-review.googlesource.com/c/go/+/16391/8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Getting to Go: The Journey of Go's Garbage Collector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1" action="ppaction://hlinkfile"/>
              </a:rPr>
              <a:t>https://blog.golang.org/ismmkeynote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复盘 GC 算法的发展历程及现状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2" action="ppaction://hlinkfile"/>
              </a:rPr>
              <a:t>https://www.infoq.cn/article/development-history-and-current-situation-of-gc-algorithm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1.5 concurrent garbage collector pacing 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3" action="ppaction://hlinkfile"/>
              </a:rPr>
              <a:t>https://docs.google.com/document/d/1wmjrocXIWTr1JxU-3EQBI6BK6KgtiFArkG47XK73xIQ/edit#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Proposal: Eliminate STW stack re-scanning 1.8消除栈重新扫描, 进入sub 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0" action="ppaction://hlinkfile"/>
              </a:rPr>
              <a:t>https://github.com/golang/proposal/blob/master/design/17503-eliminate-rescan.md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twitter golang服务的不同版本golang gc时间对比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  <a:hlinkClick r:id="rId14" action="ppaction://hlinkfile"/>
              </a:rPr>
              <a:t>https://twitter.com/brianhatfield/status/634166123605331968</a:t>
            </a:r>
            <a:endParaRPr lang="en-US" altLang="zh-CN" sz="1400">
              <a:latin typeface="微软雅黑" charset="0"/>
              <a:ea typeface="微软雅黑" charset="0"/>
              <a:sym typeface="+mn-ea"/>
              <a:hlinkClick r:id="rId8" action="ppaction://hlinkfile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Golang源码探索(三) GC的实现原理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5" action="ppaction://hlinkfile"/>
              </a:rPr>
              <a:t>https://www.cnblogs.com/zkweb/p/7880099.html</a:t>
            </a:r>
            <a:endParaRPr lang="zh-CN" altLang="en-US" sz="1400" dirty="0">
              <a:latin typeface="微软雅黑" charset="0"/>
              <a:ea typeface="微软雅黑" charset="0"/>
              <a:hlinkClick r:id="rId16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charset="0"/>
                <a:ea typeface="微软雅黑" charset="0"/>
              </a:rPr>
              <a:t>....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文本框 3"/>
          <p:cNvSpPr txBox="1">
            <a:spLocks noChangeArrowheads="1"/>
          </p:cNvSpPr>
          <p:nvPr/>
        </p:nvSpPr>
        <p:spPr bwMode="auto">
          <a:xfrm>
            <a:off x="3836511" y="2583180"/>
            <a:ext cx="74628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0000" dirty="0"/>
              <a:t>THANKS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 Runtime</a:t>
            </a:r>
            <a:r>
              <a:rPr lang="zh-CN" altLang="en-US" sz="2800">
                <a:latin typeface="微软雅黑" charset="0"/>
                <a:ea typeface="微软雅黑" charset="0"/>
              </a:rPr>
              <a:t>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0085"/>
            <a:ext cx="5099685" cy="4895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235" y="494030"/>
            <a:ext cx="11840210" cy="167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Golang Runtime</a:t>
            </a:r>
            <a:r>
              <a:rPr lang="zh-CN" altLang="en-US" sz="1600">
                <a:latin typeface="微软雅黑" charset="0"/>
                <a:ea typeface="微软雅黑" charset="0"/>
              </a:rPr>
              <a:t>是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语言运行所需要的基础设施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</a:rPr>
              <a:t>协程调度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内存分配</a:t>
            </a:r>
            <a:r>
              <a:rPr lang="en-US" altLang="zh-CN" sz="1600">
                <a:latin typeface="微软雅黑" charset="0"/>
                <a:ea typeface="微软雅黑" charset="0"/>
              </a:rPr>
              <a:t>, GC;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操作系统及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相关的操作的封装</a:t>
            </a:r>
            <a:r>
              <a:rPr lang="en-US" altLang="zh-CN" sz="1600">
                <a:latin typeface="微软雅黑" charset="0"/>
                <a:ea typeface="微软雅黑" charset="0"/>
              </a:rPr>
              <a:t>(</a:t>
            </a:r>
            <a:r>
              <a:rPr lang="zh-CN" altLang="en-US" sz="1600">
                <a:latin typeface="微软雅黑" charset="0"/>
                <a:ea typeface="微软雅黑" charset="0"/>
              </a:rPr>
              <a:t>信号处理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系统调用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寄存器操作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原子操作等</a:t>
            </a:r>
            <a:r>
              <a:rPr lang="en-US" altLang="zh-CN" sz="1600">
                <a:latin typeface="微软雅黑" charset="0"/>
                <a:ea typeface="微软雅黑" charset="0"/>
              </a:rPr>
              <a:t>), CGO; 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pprof, trace, race</a:t>
            </a:r>
            <a:r>
              <a:rPr lang="zh-CN" altLang="en-US" sz="1600">
                <a:latin typeface="微软雅黑" charset="0"/>
                <a:ea typeface="微软雅黑" charset="0"/>
              </a:rPr>
              <a:t>检测的支持</a:t>
            </a:r>
            <a:r>
              <a:rPr lang="en-US" altLang="zh-CN" sz="1600">
                <a:latin typeface="微软雅黑" charset="0"/>
                <a:ea typeface="微软雅黑" charset="0"/>
              </a:rPr>
              <a:t>;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4. map, channel, string</a:t>
            </a:r>
            <a:r>
              <a:rPr lang="zh-CN" altLang="en-US" sz="1600">
                <a:latin typeface="微软雅黑" charset="0"/>
                <a:ea typeface="微软雅黑" charset="0"/>
              </a:rPr>
              <a:t>等内置类型及反射的实现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15610" y="1476375"/>
            <a:ext cx="6776085" cy="2309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Java, Python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 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并没有虚拟机的概念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Runtime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也直接被编译成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native code.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与用户代码一起打包在一个可执行文件中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用户代码与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代码在执行的时候并没有明显的界限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都是函数调用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4. go</a:t>
            </a:r>
            <a:r>
              <a:rPr lang="zh-CN" altLang="en-US" sz="1600">
                <a:latin typeface="微软雅黑" charset="0"/>
                <a:ea typeface="微软雅黑" charset="0"/>
              </a:rPr>
              <a:t>对系统调用的指令进行了封装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可不依赖于</a:t>
            </a:r>
            <a:r>
              <a:rPr lang="en-US" altLang="zh-CN" sz="1600">
                <a:latin typeface="微软雅黑" charset="0"/>
                <a:ea typeface="微软雅黑" charset="0"/>
              </a:rPr>
              <a:t>glibc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5. </a:t>
            </a:r>
            <a:r>
              <a:rPr lang="zh-CN" altLang="en-US" sz="1600">
                <a:latin typeface="微软雅黑" charset="0"/>
                <a:ea typeface="微软雅黑" charset="0"/>
              </a:rPr>
              <a:t>一些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的关键字被编译器编译成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包下的函数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5488940" y="3877945"/>
          <a:ext cx="6594475" cy="291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makeslice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makechan, makemap, makemap_small...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gcStart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&lt;-   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chansend1,  chanrecv1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等等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Runtime</a:t>
            </a:r>
            <a:r>
              <a:rPr lang="zh-CN" altLang="en-US" sz="2800">
                <a:latin typeface="微软雅黑" charset="0"/>
                <a:ea typeface="微软雅黑" charset="0"/>
              </a:rPr>
              <a:t>发展历程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276860" y="741680"/>
          <a:ext cx="11482705" cy="51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版本</a:t>
                      </a: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发布时间</a:t>
                      </a: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改进特征</a:t>
                      </a: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GC STW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时间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latin typeface="微软雅黑" charset="0"/>
                          <a:ea typeface="微软雅黑" charset="0"/>
                        </a:rPr>
                        <a:t>v1.0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2012/3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调度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GM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模型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,  </a:t>
                      </a: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</a:rPr>
                        <a:t>GC STW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级别</a:t>
                      </a: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-</a:t>
                      </a: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秒级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latin typeface="微软雅黑" charset="0"/>
                          <a:ea typeface="微软雅黑" charset="0"/>
                        </a:rPr>
                        <a:t>v1.1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2013/5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</a:rPr>
                        <a:t>调度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</a:rPr>
                        <a:t>G-P-M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</a:rPr>
                        <a:t>模型</a:t>
                      </a:r>
                      <a:endParaRPr lang="en-US" altLang="zh-CN" sz="1300" b="1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2013/12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实现合作式的抢占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  <a:sym typeface="+mn-ea"/>
                        </a:rPr>
                        <a:t>v1.3 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2014/6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实现Mark STW, </a:t>
                      </a:r>
                      <a:r>
                        <a:rPr lang="zh-CN" altLang="en-US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Sweep 并行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栈扩容由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split stack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改为复制方式的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continus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 stack.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添加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sync.Pool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m-</a:t>
                      </a:r>
                      <a:r>
                        <a:rPr lang="zh-CN" altLang="en-US" sz="1300" dirty="0" err="1">
                          <a:latin typeface="微软雅黑" charset="0"/>
                          <a:ea typeface="微软雅黑" charset="0"/>
                        </a:rPr>
                        <a:t>几百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 dirty="0" err="1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v1.4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2014/12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Runtime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移除大部分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;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实现准确式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GC.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引入写屏障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1.5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做准备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 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600" b="1" dirty="0">
                          <a:latin typeface="微软雅黑" charset="0"/>
                          <a:ea typeface="微软雅黑" charset="0"/>
                          <a:sym typeface="+mn-ea"/>
                        </a:rPr>
                        <a:t>v1.5 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2015/8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Runtime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完全移除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Go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的自举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 </a:t>
                      </a:r>
                    </a:p>
                    <a:p>
                      <a:pPr marL="0" lvl="1">
                        <a:buNone/>
                      </a:pP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GC 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并发标记清除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三色标记法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; GOMAXPROCS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默认为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CPU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核数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go tool trace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10ms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v1.6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2016/2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1.5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中一些与并发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GC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不协调的地方更改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. 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集中式的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GC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协调协程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, 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改为状态机实现</a:t>
                      </a:r>
                      <a:endParaRPr lang="zh-CN" altLang="en-US" sz="1300" b="0" i="0" kern="1200" dirty="0">
                        <a:solidFill>
                          <a:schemeClr val="dk1"/>
                        </a:solidFill>
                        <a:effectLst/>
                        <a:latin typeface="微软雅黑" charset="0"/>
                        <a:ea typeface="微软雅黑" charset="0"/>
                        <a:cs typeface="+mn-cs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5ms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  <a:sym typeface="+mn-ea"/>
                        </a:rPr>
                        <a:t>v1.7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2016/8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时由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mark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栈收缩改为并发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dense bitmap, SSA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600" b="1" dirty="0">
                          <a:latin typeface="微软雅黑" charset="0"/>
                          <a:ea typeface="微软雅黑" charset="0"/>
                          <a:sym typeface="+mn-ea"/>
                        </a:rPr>
                        <a:t>v1.8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2017/2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hybrid write barrier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消除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re-scanning stack, 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进入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300" b="1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ms.  </a:t>
                      </a:r>
                      <a:r>
                        <a:rPr lang="en-US" altLang="zh-CN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defer</a:t>
                      </a:r>
                      <a:r>
                        <a:rPr lang="zh-CN" altLang="en-US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和</a:t>
                      </a:r>
                      <a:r>
                        <a:rPr lang="en-US" altLang="zh-CN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cgo</a:t>
                      </a:r>
                      <a:r>
                        <a:rPr lang="zh-CN" altLang="en-US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调用开销减少一半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(18GB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)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V1.9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2017/8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保留用于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debug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rescan stack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代码移除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 runtime.GC, debug.SetGCPercent, and debug.FreeOSMemory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等触发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STW 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V1.10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2018/2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不再限制最大GOMAXPROCS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(Go 1.9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1024), LockOSThread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的线程在运行的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结束后可以释放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V1.11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2018/8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连续的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arena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改为稀疏索引的方式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2019/2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Mark Termination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流程优化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Sub 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但几乎减少一半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13125" y="6337935"/>
            <a:ext cx="853821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注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: GC STW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时间与堆大小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机器性能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应用分配偏好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对象数量均有关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较早的版本来自网络上的数据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1.4-1.9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数据来源于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twitter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工程师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这里是以较大的堆测试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数据仅供参考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普通应用的情况好于上述的数值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调度简述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6595" y="1125220"/>
            <a:ext cx="1051496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PMG</a:t>
            </a:r>
            <a:r>
              <a:rPr lang="zh-CN" altLang="en-US">
                <a:latin typeface="微软雅黑" charset="0"/>
                <a:ea typeface="微软雅黑" charset="0"/>
              </a:rPr>
              <a:t>模型</a:t>
            </a:r>
            <a:r>
              <a:rPr lang="en-US" altLang="zh-CN">
                <a:latin typeface="微软雅黑" charset="0"/>
                <a:ea typeface="微软雅黑" charset="0"/>
              </a:rPr>
              <a:t>, M:N</a:t>
            </a:r>
            <a:r>
              <a:rPr lang="zh-CN" altLang="en-US">
                <a:latin typeface="微软雅黑" charset="0"/>
                <a:ea typeface="微软雅黑" charset="0"/>
              </a:rPr>
              <a:t>调度模型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调度在计算机中是分配工作所需资源的方法. linux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的调度为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找到可运行的线程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而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的调度是为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M(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找到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P(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内存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执行票据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和可运行的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G.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轻量级协程</a:t>
            </a:r>
            <a:r>
              <a:rPr lang="en-US" altLang="zh-CN">
                <a:latin typeface="微软雅黑" charset="0"/>
                <a:ea typeface="微软雅黑" charset="0"/>
              </a:rPr>
              <a:t>G, </a:t>
            </a:r>
            <a:r>
              <a:rPr lang="zh-CN" altLang="en-US">
                <a:latin typeface="微软雅黑" charset="0"/>
                <a:ea typeface="微软雅黑" charset="0"/>
              </a:rPr>
              <a:t>栈初始</a:t>
            </a:r>
            <a:r>
              <a:rPr lang="en-US" altLang="zh-CN">
                <a:latin typeface="微软雅黑" charset="0"/>
                <a:ea typeface="微软雅黑" charset="0"/>
              </a:rPr>
              <a:t>2KB, </a:t>
            </a:r>
            <a:r>
              <a:rPr lang="zh-CN" altLang="en-US">
                <a:latin typeface="微软雅黑" charset="0"/>
                <a:ea typeface="微软雅黑" charset="0"/>
              </a:rPr>
              <a:t>调度不涉及系统调用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用户函数调用前会检查栈空间是否足够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不够的话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会进行栈扩容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用户代码中的协程同步造成的阻塞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仅仅是切换协程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而不阻塞线程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网络操作封装了</a:t>
            </a:r>
            <a:r>
              <a:rPr lang="en-US" altLang="zh-CN">
                <a:latin typeface="微软雅黑" charset="0"/>
                <a:ea typeface="微软雅黑" charset="0"/>
              </a:rPr>
              <a:t>epoll, </a:t>
            </a:r>
            <a:r>
              <a:rPr lang="zh-CN" altLang="en-US">
                <a:latin typeface="微软雅黑" charset="0"/>
                <a:ea typeface="微软雅黑" charset="0"/>
              </a:rPr>
              <a:t>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NonBlocking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模式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ready,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切换协程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不阻塞线程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均有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local runq,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大多数时间仅与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local runq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无锁交互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实现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work stealing. 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用户协程无优先级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基本遵循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FIFO.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目前</a:t>
            </a:r>
            <a:r>
              <a:rPr lang="en-US" altLang="zh-CN">
                <a:latin typeface="微软雅黑" charset="0"/>
                <a:ea typeface="微软雅黑" charset="0"/>
              </a:rPr>
              <a:t>(1.12), go</a:t>
            </a:r>
            <a:r>
              <a:rPr lang="zh-CN" altLang="en-US">
                <a:latin typeface="微软雅黑" charset="0"/>
                <a:ea typeface="微软雅黑" charset="0"/>
              </a:rPr>
              <a:t>支持协作的抢占调度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还不支持非协作的抢占调度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10379</Words>
  <Application>Microsoft Office PowerPoint</Application>
  <PresentationFormat>宽屏</PresentationFormat>
  <Paragraphs>927</Paragraphs>
  <Slides>54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深入浅出Golang Runtime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yifhao</dc:creator>
  <cp:lastModifiedBy>sukeli(李强)</cp:lastModifiedBy>
  <cp:revision>132</cp:revision>
  <dcterms:created xsi:type="dcterms:W3CDTF">2019-08-03T07:39:00Z</dcterms:created>
  <dcterms:modified xsi:type="dcterms:W3CDTF">2019-11-26T08:52:41Z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