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49DAC-696D-4C04-BE4C-940460181238}" type="datetimeFigureOut">
              <a:rPr lang="en-CA" smtClean="0"/>
              <a:t>2018-08-02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E8322-4A45-4B3E-8C1D-00B0D69E1066}" type="slidenum">
              <a:rPr lang="en-CA" smtClean="0"/>
              <a:t>‹#›</a:t>
            </a:fld>
            <a:endParaRPr lang="en-CA"/>
          </a:p>
        </p:txBody>
      </p:sp>
    </p:spTree>
    <p:extLst>
      <p:ext uri="{BB962C8B-B14F-4D97-AF65-F5344CB8AC3E}">
        <p14:creationId xmlns:p14="http://schemas.microsoft.com/office/powerpoint/2010/main" val="158497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81BA-51C9-4E58-BB74-0B24C64DC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AC5D2F0-6919-4DA3-9B55-B339F0517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8425CB5-7412-48B7-81F6-AA04A04DCA7B}"/>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5" name="Footer Placeholder 4">
            <a:extLst>
              <a:ext uri="{FF2B5EF4-FFF2-40B4-BE49-F238E27FC236}">
                <a16:creationId xmlns:a16="http://schemas.microsoft.com/office/drawing/2014/main" id="{22E51C99-B3E6-4BCA-B10D-52C81FD29F4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751675-A15D-4E95-BFA5-173C60F074B1}"/>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347825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4DD9-B703-4CCC-AB7E-FF391BFD4D7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A3310F2-06BA-4FA1-B7CB-9895E20506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E57942-67C9-4596-9514-4AECF6F929CF}"/>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5" name="Footer Placeholder 4">
            <a:extLst>
              <a:ext uri="{FF2B5EF4-FFF2-40B4-BE49-F238E27FC236}">
                <a16:creationId xmlns:a16="http://schemas.microsoft.com/office/drawing/2014/main" id="{18FCD57D-84D6-48F3-AD10-A6F1012702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4363C6-2929-4BE9-BA45-1D26358F4129}"/>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400272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471ED9-0898-467C-8E3C-654172BF9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DFDCD5E-FB3B-4CF0-9F9D-996837CD5C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B702BE-BF29-441D-B2DD-087D000CA1D8}"/>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5" name="Footer Placeholder 4">
            <a:extLst>
              <a:ext uri="{FF2B5EF4-FFF2-40B4-BE49-F238E27FC236}">
                <a16:creationId xmlns:a16="http://schemas.microsoft.com/office/drawing/2014/main" id="{7FA1071A-BE97-4DE4-82D6-5E2F97C7B2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340E15-2E9A-43C6-9B58-1E644EDF2B76}"/>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276664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63C7-33EA-457B-B405-24C8628EBC6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024122-9150-4C2E-90A1-07CB2A16B0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9F5E58-3A8A-4C62-9138-81EA5A03FF20}"/>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5" name="Footer Placeholder 4">
            <a:extLst>
              <a:ext uri="{FF2B5EF4-FFF2-40B4-BE49-F238E27FC236}">
                <a16:creationId xmlns:a16="http://schemas.microsoft.com/office/drawing/2014/main" id="{AFECA84A-6140-4470-B665-9AF6CED64D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1FFFA33-498A-4AAB-ACF5-7BED4194626F}"/>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396178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50D7-784B-403A-9CCA-4B607B7FB0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BEA5525-CDED-4B32-91F2-E3B554B43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F490EB-25D4-4F5A-90DD-3D4F931DFF4C}"/>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5" name="Footer Placeholder 4">
            <a:extLst>
              <a:ext uri="{FF2B5EF4-FFF2-40B4-BE49-F238E27FC236}">
                <a16:creationId xmlns:a16="http://schemas.microsoft.com/office/drawing/2014/main" id="{32B75C1C-5931-4DCA-B0C9-D17155C4D6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6A9F7A-0A90-4F23-9DB7-83251412F03E}"/>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284259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ED22-5D7F-4103-9989-F99023A7F7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A87B99-6364-48F6-B0D2-126204493C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E350E30-710A-410B-8AEE-88ACBF67FD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0DC276E-C392-4CBE-AB9A-7F08472DE727}"/>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6" name="Footer Placeholder 5">
            <a:extLst>
              <a:ext uri="{FF2B5EF4-FFF2-40B4-BE49-F238E27FC236}">
                <a16:creationId xmlns:a16="http://schemas.microsoft.com/office/drawing/2014/main" id="{6E66A91C-9234-4847-A98C-E1B53B1727B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52477FC-999B-47DC-87B8-B81B82314D87}"/>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265556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7895-A45D-4985-BDA0-812810D1271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6A7136E-E430-4C82-AE3D-A4EC4BF729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68A445-6296-4DF6-91ED-2AFB294A28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894BC55-B39E-4A79-98B1-2BCF5B417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277280-46EB-4159-B9BF-7AC308EF22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AF7C21B-62A2-47BE-A47F-6F87F17A8B89}"/>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8" name="Footer Placeholder 7">
            <a:extLst>
              <a:ext uri="{FF2B5EF4-FFF2-40B4-BE49-F238E27FC236}">
                <a16:creationId xmlns:a16="http://schemas.microsoft.com/office/drawing/2014/main" id="{1B70E18E-552C-4030-9EDF-299AE513835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77DF2B9-0CE7-4F96-990B-4CD9F08CB684}"/>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23489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C81E-2114-4D2D-A174-EB223A25F0F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1CBA000-1C57-4B9F-9CE8-6A7FC550528E}"/>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4" name="Footer Placeholder 3">
            <a:extLst>
              <a:ext uri="{FF2B5EF4-FFF2-40B4-BE49-F238E27FC236}">
                <a16:creationId xmlns:a16="http://schemas.microsoft.com/office/drawing/2014/main" id="{BF2EAD38-2C22-47EF-B65C-353CDBFE2DD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FBD1E7B-E97F-4223-B549-730DE4E343E6}"/>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269582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5C906-7C3D-40B8-91BE-B8076277127F}"/>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3" name="Footer Placeholder 2">
            <a:extLst>
              <a:ext uri="{FF2B5EF4-FFF2-40B4-BE49-F238E27FC236}">
                <a16:creationId xmlns:a16="http://schemas.microsoft.com/office/drawing/2014/main" id="{261EBDB3-9456-4E26-856D-C92DB16D841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5E2499B-C262-4730-B526-3E9D4386ED9B}"/>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352135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2072-42B6-4EE3-88A4-14009EED1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58EF6E1-A7CC-425E-A544-12AA6EC84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C7DB4AB-F718-4D42-8EB7-E529A87EA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70942-B4C2-41E5-8EC1-8B9F99DA75FA}"/>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6" name="Footer Placeholder 5">
            <a:extLst>
              <a:ext uri="{FF2B5EF4-FFF2-40B4-BE49-F238E27FC236}">
                <a16:creationId xmlns:a16="http://schemas.microsoft.com/office/drawing/2014/main" id="{2B821A1B-A8FC-4DED-9049-5C479598C0E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0D147AE-7601-4E40-8013-63D00D76C2D3}"/>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86729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C148-2586-4B1A-9980-0BFE40F2C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43452B7-BF00-4026-B9EA-39134B4192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0E35631-1955-486B-8BB7-1A5800C4F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50F16A-15A9-4FC8-B2DA-F3DE13BF359C}"/>
              </a:ext>
            </a:extLst>
          </p:cNvPr>
          <p:cNvSpPr>
            <a:spLocks noGrp="1"/>
          </p:cNvSpPr>
          <p:nvPr>
            <p:ph type="dt" sz="half" idx="10"/>
          </p:nvPr>
        </p:nvSpPr>
        <p:spPr/>
        <p:txBody>
          <a:bodyPr/>
          <a:lstStyle/>
          <a:p>
            <a:fld id="{C788A615-BD74-475B-980A-D7FE6E733665}" type="datetimeFigureOut">
              <a:rPr lang="en-CA" smtClean="0"/>
              <a:t>2018-08-02</a:t>
            </a:fld>
            <a:endParaRPr lang="en-CA"/>
          </a:p>
        </p:txBody>
      </p:sp>
      <p:sp>
        <p:nvSpPr>
          <p:cNvPr id="6" name="Footer Placeholder 5">
            <a:extLst>
              <a:ext uri="{FF2B5EF4-FFF2-40B4-BE49-F238E27FC236}">
                <a16:creationId xmlns:a16="http://schemas.microsoft.com/office/drawing/2014/main" id="{78D1F68F-5512-498F-8244-47E76A88ED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6FCE12-7B1A-4C7E-89F1-5F8B073139E7}"/>
              </a:ext>
            </a:extLst>
          </p:cNvPr>
          <p:cNvSpPr>
            <a:spLocks noGrp="1"/>
          </p:cNvSpPr>
          <p:nvPr>
            <p:ph type="sldNum" sz="quarter" idx="12"/>
          </p:nvPr>
        </p:nvSpPr>
        <p:spPr/>
        <p:txBody>
          <a:bodyPr/>
          <a:lstStyle/>
          <a:p>
            <a:fld id="{F1B4AEDB-6382-42FD-AFBA-6C5454875523}" type="slidenum">
              <a:rPr lang="en-CA" smtClean="0"/>
              <a:t>‹#›</a:t>
            </a:fld>
            <a:endParaRPr lang="en-CA"/>
          </a:p>
        </p:txBody>
      </p:sp>
    </p:spTree>
    <p:extLst>
      <p:ext uri="{BB962C8B-B14F-4D97-AF65-F5344CB8AC3E}">
        <p14:creationId xmlns:p14="http://schemas.microsoft.com/office/powerpoint/2010/main" val="405405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E496A-2E73-4711-AB9A-0E5BB1B2D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E7DFEA-BFD3-42AC-9D44-12EB38D15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FE7E95-12F6-42E4-B544-664D536AC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8A615-BD74-475B-980A-D7FE6E733665}" type="datetimeFigureOut">
              <a:rPr lang="en-CA" smtClean="0"/>
              <a:t>2018-08-02</a:t>
            </a:fld>
            <a:endParaRPr lang="en-CA"/>
          </a:p>
        </p:txBody>
      </p:sp>
      <p:sp>
        <p:nvSpPr>
          <p:cNvPr id="5" name="Footer Placeholder 4">
            <a:extLst>
              <a:ext uri="{FF2B5EF4-FFF2-40B4-BE49-F238E27FC236}">
                <a16:creationId xmlns:a16="http://schemas.microsoft.com/office/drawing/2014/main" id="{2B3C2226-E251-41BA-BD8D-00DDBA78E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EDC08BF-0803-4C01-A34D-7A07CD42F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4AEDB-6382-42FD-AFBA-6C5454875523}" type="slidenum">
              <a:rPr lang="en-CA" smtClean="0"/>
              <a:t>‹#›</a:t>
            </a:fld>
            <a:endParaRPr lang="en-CA"/>
          </a:p>
        </p:txBody>
      </p:sp>
    </p:spTree>
    <p:extLst>
      <p:ext uri="{BB962C8B-B14F-4D97-AF65-F5344CB8AC3E}">
        <p14:creationId xmlns:p14="http://schemas.microsoft.com/office/powerpoint/2010/main" val="3536881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F17D-3A03-4C7D-8E76-DEF96B846D8B}"/>
              </a:ext>
            </a:extLst>
          </p:cNvPr>
          <p:cNvSpPr>
            <a:spLocks noGrp="1"/>
          </p:cNvSpPr>
          <p:nvPr>
            <p:ph type="ctrTitle"/>
          </p:nvPr>
        </p:nvSpPr>
        <p:spPr/>
        <p:txBody>
          <a:bodyPr>
            <a:normAutofit fontScale="90000"/>
          </a:bodyPr>
          <a:lstStyle/>
          <a:p>
            <a:r>
              <a:rPr lang="en-CA" b="1" dirty="0"/>
              <a:t>Myoclonic epilepsy with ragged-red fibers</a:t>
            </a:r>
            <a:br>
              <a:rPr lang="en-CA" b="1" dirty="0"/>
            </a:br>
            <a:r>
              <a:rPr lang="en-CA" b="1" dirty="0"/>
              <a:t>(MERRF)</a:t>
            </a:r>
            <a:endParaRPr lang="en-CA" dirty="0"/>
          </a:p>
        </p:txBody>
      </p:sp>
      <p:sp>
        <p:nvSpPr>
          <p:cNvPr id="3" name="Subtitle 2">
            <a:extLst>
              <a:ext uri="{FF2B5EF4-FFF2-40B4-BE49-F238E27FC236}">
                <a16:creationId xmlns:a16="http://schemas.microsoft.com/office/drawing/2014/main" id="{F807702B-385A-4CA1-882A-E8B709D4CA21}"/>
              </a:ext>
            </a:extLst>
          </p:cNvPr>
          <p:cNvSpPr>
            <a:spLocks noGrp="1"/>
          </p:cNvSpPr>
          <p:nvPr>
            <p:ph type="subTitle" idx="1"/>
          </p:nvPr>
        </p:nvSpPr>
        <p:spPr/>
        <p:txBody>
          <a:bodyPr/>
          <a:lstStyle/>
          <a:p>
            <a:r>
              <a:rPr lang="en-CA" dirty="0"/>
              <a:t>Michael Gill</a:t>
            </a:r>
          </a:p>
        </p:txBody>
      </p:sp>
      <p:pic>
        <p:nvPicPr>
          <p:cNvPr id="5" name="Picture 4">
            <a:extLst>
              <a:ext uri="{FF2B5EF4-FFF2-40B4-BE49-F238E27FC236}">
                <a16:creationId xmlns:a16="http://schemas.microsoft.com/office/drawing/2014/main" id="{7E95C6A1-0D71-48DE-967E-EC62BBECF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28" y="2258291"/>
            <a:ext cx="3672995" cy="3672995"/>
          </a:xfrm>
          <a:prstGeom prst="rect">
            <a:avLst/>
          </a:prstGeom>
        </p:spPr>
      </p:pic>
      <p:sp>
        <p:nvSpPr>
          <p:cNvPr id="7" name="TextBox 6">
            <a:extLst>
              <a:ext uri="{FF2B5EF4-FFF2-40B4-BE49-F238E27FC236}">
                <a16:creationId xmlns:a16="http://schemas.microsoft.com/office/drawing/2014/main" id="{BA47D381-DD76-4F45-BE38-842FB5321EDF}"/>
              </a:ext>
            </a:extLst>
          </p:cNvPr>
          <p:cNvSpPr txBox="1"/>
          <p:nvPr/>
        </p:nvSpPr>
        <p:spPr>
          <a:xfrm>
            <a:off x="580028" y="5931286"/>
            <a:ext cx="3672995" cy="369332"/>
          </a:xfrm>
          <a:prstGeom prst="rect">
            <a:avLst/>
          </a:prstGeom>
          <a:noFill/>
        </p:spPr>
        <p:txBody>
          <a:bodyPr wrap="square" rtlCol="0">
            <a:spAutoFit/>
          </a:bodyPr>
          <a:lstStyle/>
          <a:p>
            <a:pPr algn="ctr"/>
            <a:r>
              <a:rPr lang="en-CA" dirty="0"/>
              <a:t>Ragged Red Fibers</a:t>
            </a:r>
          </a:p>
        </p:txBody>
      </p:sp>
    </p:spTree>
    <p:extLst>
      <p:ext uri="{BB962C8B-B14F-4D97-AF65-F5344CB8AC3E}">
        <p14:creationId xmlns:p14="http://schemas.microsoft.com/office/powerpoint/2010/main" val="244834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CD5D-92F9-4B0E-87CF-206DD8AFCFB9}"/>
              </a:ext>
            </a:extLst>
          </p:cNvPr>
          <p:cNvSpPr>
            <a:spLocks noGrp="1"/>
          </p:cNvSpPr>
          <p:nvPr>
            <p:ph type="title"/>
          </p:nvPr>
        </p:nvSpPr>
        <p:spPr/>
        <p:txBody>
          <a:bodyPr/>
          <a:lstStyle/>
          <a:p>
            <a:r>
              <a:rPr lang="en-CA" dirty="0"/>
              <a:t>What it is and symptoms</a:t>
            </a:r>
          </a:p>
        </p:txBody>
      </p:sp>
      <p:sp>
        <p:nvSpPr>
          <p:cNvPr id="3" name="Content Placeholder 2">
            <a:extLst>
              <a:ext uri="{FF2B5EF4-FFF2-40B4-BE49-F238E27FC236}">
                <a16:creationId xmlns:a16="http://schemas.microsoft.com/office/drawing/2014/main" id="{C432C989-B587-439E-A2D8-8D03598BF850}"/>
              </a:ext>
            </a:extLst>
          </p:cNvPr>
          <p:cNvSpPr>
            <a:spLocks noGrp="1"/>
          </p:cNvSpPr>
          <p:nvPr>
            <p:ph idx="1"/>
          </p:nvPr>
        </p:nvSpPr>
        <p:spPr/>
        <p:txBody>
          <a:bodyPr>
            <a:normAutofit lnSpcReduction="10000"/>
          </a:bodyPr>
          <a:lstStyle/>
          <a:p>
            <a:r>
              <a:rPr lang="en-CA" dirty="0"/>
              <a:t>It is a mitochondrial syndrome (affects the mitochondria)</a:t>
            </a:r>
          </a:p>
          <a:p>
            <a:r>
              <a:rPr lang="en-CA" dirty="0"/>
              <a:t>It is called “ragged red fibers” because muscle fibers appear ragged and red in a muscle biopsy.</a:t>
            </a:r>
          </a:p>
          <a:p>
            <a:r>
              <a:rPr lang="en-CA" dirty="0"/>
              <a:t>MERRF is a very rare genetic form of epilepsy.  The symptoms are:</a:t>
            </a:r>
          </a:p>
          <a:p>
            <a:pPr marL="0" indent="0">
              <a:buNone/>
            </a:pPr>
            <a:r>
              <a:rPr lang="en-CA" dirty="0"/>
              <a:t>    - muscle twitches</a:t>
            </a:r>
          </a:p>
          <a:p>
            <a:pPr marL="0" indent="0">
              <a:buNone/>
            </a:pPr>
            <a:r>
              <a:rPr lang="en-CA" dirty="0"/>
              <a:t>    - being very weak and stiff</a:t>
            </a:r>
          </a:p>
          <a:p>
            <a:pPr marL="0" indent="0">
              <a:buNone/>
            </a:pPr>
            <a:r>
              <a:rPr lang="en-CA" dirty="0"/>
              <a:t>    - seizures</a:t>
            </a:r>
          </a:p>
          <a:p>
            <a:pPr marL="0" indent="0">
              <a:buNone/>
            </a:pPr>
            <a:r>
              <a:rPr lang="en-CA" dirty="0"/>
              <a:t>    - difficulty with coordination and motor skills</a:t>
            </a:r>
          </a:p>
          <a:p>
            <a:pPr marL="0" indent="0">
              <a:buNone/>
            </a:pPr>
            <a:r>
              <a:rPr lang="en-CA" dirty="0"/>
              <a:t>    - increases  risk of dementia</a:t>
            </a:r>
          </a:p>
          <a:p>
            <a:endParaRPr lang="en-CA" dirty="0"/>
          </a:p>
        </p:txBody>
      </p:sp>
      <p:pic>
        <p:nvPicPr>
          <p:cNvPr id="7" name="Picture 6">
            <a:extLst>
              <a:ext uri="{FF2B5EF4-FFF2-40B4-BE49-F238E27FC236}">
                <a16:creationId xmlns:a16="http://schemas.microsoft.com/office/drawing/2014/main" id="{7CDF6DE2-3977-462E-9FE4-58987A342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772" y="2218931"/>
            <a:ext cx="2306250" cy="2023460"/>
          </a:xfrm>
          <a:prstGeom prst="rect">
            <a:avLst/>
          </a:prstGeom>
        </p:spPr>
      </p:pic>
      <p:sp>
        <p:nvSpPr>
          <p:cNvPr id="8" name="TextBox 7">
            <a:extLst>
              <a:ext uri="{FF2B5EF4-FFF2-40B4-BE49-F238E27FC236}">
                <a16:creationId xmlns:a16="http://schemas.microsoft.com/office/drawing/2014/main" id="{15286680-5310-483A-A3C8-1686CBCC058C}"/>
              </a:ext>
            </a:extLst>
          </p:cNvPr>
          <p:cNvSpPr txBox="1"/>
          <p:nvPr/>
        </p:nvSpPr>
        <p:spPr>
          <a:xfrm>
            <a:off x="9548037" y="4253023"/>
            <a:ext cx="2296633" cy="646331"/>
          </a:xfrm>
          <a:prstGeom prst="rect">
            <a:avLst/>
          </a:prstGeom>
          <a:noFill/>
        </p:spPr>
        <p:txBody>
          <a:bodyPr wrap="square" rtlCol="0">
            <a:spAutoFit/>
          </a:bodyPr>
          <a:lstStyle/>
          <a:p>
            <a:pPr algn="ctr"/>
            <a:r>
              <a:rPr lang="en-CA" dirty="0"/>
              <a:t>Diagram of a mitochondria</a:t>
            </a:r>
          </a:p>
        </p:txBody>
      </p:sp>
    </p:spTree>
    <p:extLst>
      <p:ext uri="{BB962C8B-B14F-4D97-AF65-F5344CB8AC3E}">
        <p14:creationId xmlns:p14="http://schemas.microsoft.com/office/powerpoint/2010/main" val="201483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C24B-FEF7-4105-B7B8-15E9C0FE8DCA}"/>
              </a:ext>
            </a:extLst>
          </p:cNvPr>
          <p:cNvSpPr>
            <a:spLocks noGrp="1"/>
          </p:cNvSpPr>
          <p:nvPr>
            <p:ph type="title"/>
          </p:nvPr>
        </p:nvSpPr>
        <p:spPr/>
        <p:txBody>
          <a:bodyPr/>
          <a:lstStyle/>
          <a:p>
            <a:r>
              <a:rPr lang="en-CA" dirty="0"/>
              <a:t>Causes</a:t>
            </a:r>
          </a:p>
        </p:txBody>
      </p:sp>
      <p:sp>
        <p:nvSpPr>
          <p:cNvPr id="3" name="Content Placeholder 2">
            <a:extLst>
              <a:ext uri="{FF2B5EF4-FFF2-40B4-BE49-F238E27FC236}">
                <a16:creationId xmlns:a16="http://schemas.microsoft.com/office/drawing/2014/main" id="{F12D59AF-156B-4A20-9788-D34FDCB7F462}"/>
              </a:ext>
            </a:extLst>
          </p:cNvPr>
          <p:cNvSpPr>
            <a:spLocks noGrp="1"/>
          </p:cNvSpPr>
          <p:nvPr>
            <p:ph idx="1"/>
          </p:nvPr>
        </p:nvSpPr>
        <p:spPr/>
        <p:txBody>
          <a:bodyPr/>
          <a:lstStyle/>
          <a:p>
            <a:r>
              <a:rPr lang="en-CA" dirty="0"/>
              <a:t>It is caused by a mutation, which in turn is caused by a pathogen in the mitochondrial DNA</a:t>
            </a:r>
          </a:p>
          <a:p>
            <a:r>
              <a:rPr lang="en-CA" dirty="0"/>
              <a:t>Always and only transmitted by maternal inheritance</a:t>
            </a:r>
          </a:p>
          <a:p>
            <a:r>
              <a:rPr lang="en-CA" dirty="0"/>
              <a:t>Which means, only the mother will pass it on to children</a:t>
            </a:r>
          </a:p>
        </p:txBody>
      </p:sp>
      <p:pic>
        <p:nvPicPr>
          <p:cNvPr id="5" name="Picture 4">
            <a:extLst>
              <a:ext uri="{FF2B5EF4-FFF2-40B4-BE49-F238E27FC236}">
                <a16:creationId xmlns:a16="http://schemas.microsoft.com/office/drawing/2014/main" id="{F047F4F3-E00C-4394-9561-C8E6F0BF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2502" y="3703257"/>
            <a:ext cx="4110369" cy="2115631"/>
          </a:xfrm>
          <a:prstGeom prst="rect">
            <a:avLst/>
          </a:prstGeom>
        </p:spPr>
      </p:pic>
      <p:sp>
        <p:nvSpPr>
          <p:cNvPr id="6" name="TextBox 5">
            <a:extLst>
              <a:ext uri="{FF2B5EF4-FFF2-40B4-BE49-F238E27FC236}">
                <a16:creationId xmlns:a16="http://schemas.microsoft.com/office/drawing/2014/main" id="{CAC81AAB-FB34-4774-9D9F-3E185F7EA25D}"/>
              </a:ext>
            </a:extLst>
          </p:cNvPr>
          <p:cNvSpPr txBox="1"/>
          <p:nvPr/>
        </p:nvSpPr>
        <p:spPr>
          <a:xfrm>
            <a:off x="4692502" y="5869172"/>
            <a:ext cx="4110369" cy="646331"/>
          </a:xfrm>
          <a:prstGeom prst="rect">
            <a:avLst/>
          </a:prstGeom>
          <a:noFill/>
        </p:spPr>
        <p:txBody>
          <a:bodyPr wrap="square" rtlCol="0">
            <a:spAutoFit/>
          </a:bodyPr>
          <a:lstStyle/>
          <a:p>
            <a:pPr algn="ctr"/>
            <a:r>
              <a:rPr lang="en-CA" dirty="0"/>
              <a:t>Ragged red fibers stained with different chemicals</a:t>
            </a:r>
          </a:p>
        </p:txBody>
      </p:sp>
    </p:spTree>
    <p:extLst>
      <p:ext uri="{BB962C8B-B14F-4D97-AF65-F5344CB8AC3E}">
        <p14:creationId xmlns:p14="http://schemas.microsoft.com/office/powerpoint/2010/main" val="167350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7A85-438A-4AF0-B051-D2355396634E}"/>
              </a:ext>
            </a:extLst>
          </p:cNvPr>
          <p:cNvSpPr>
            <a:spLocks noGrp="1"/>
          </p:cNvSpPr>
          <p:nvPr>
            <p:ph type="title"/>
          </p:nvPr>
        </p:nvSpPr>
        <p:spPr/>
        <p:txBody>
          <a:bodyPr/>
          <a:lstStyle/>
          <a:p>
            <a:r>
              <a:rPr lang="en-CA" dirty="0"/>
              <a:t>Diagnosis</a:t>
            </a:r>
          </a:p>
        </p:txBody>
      </p:sp>
      <p:sp>
        <p:nvSpPr>
          <p:cNvPr id="3" name="Content Placeholder 2">
            <a:extLst>
              <a:ext uri="{FF2B5EF4-FFF2-40B4-BE49-F238E27FC236}">
                <a16:creationId xmlns:a16="http://schemas.microsoft.com/office/drawing/2014/main" id="{038AA0FB-B486-4DE0-A1E0-3A0B71BA2E3B}"/>
              </a:ext>
            </a:extLst>
          </p:cNvPr>
          <p:cNvSpPr>
            <a:spLocks noGrp="1"/>
          </p:cNvSpPr>
          <p:nvPr>
            <p:ph idx="1"/>
          </p:nvPr>
        </p:nvSpPr>
        <p:spPr>
          <a:xfrm>
            <a:off x="838200" y="2488019"/>
            <a:ext cx="10515600" cy="3688944"/>
          </a:xfrm>
        </p:spPr>
        <p:txBody>
          <a:bodyPr>
            <a:normAutofit lnSpcReduction="10000"/>
          </a:bodyPr>
          <a:lstStyle/>
          <a:p>
            <a:pPr marL="0" indent="0">
              <a:buNone/>
            </a:pPr>
            <a:endParaRPr lang="en-CA" dirty="0"/>
          </a:p>
          <a:p>
            <a:endParaRPr lang="en-CA" dirty="0"/>
          </a:p>
          <a:p>
            <a:r>
              <a:rPr lang="en-CA" dirty="0"/>
              <a:t>It can be diagnosed through muscle biopsy (looking for ragged red fibers--92% of patients had this)</a:t>
            </a:r>
          </a:p>
          <a:p>
            <a:r>
              <a:rPr lang="en-CA" dirty="0"/>
              <a:t>Looking for certain mutations, A8344G accounts for 80% of the cases, T8356C, G8361A, and G8363A account for 10%, and 10% have no mutations (at least visible to examiners) in the DNA of the mitochondria</a:t>
            </a:r>
          </a:p>
          <a:p>
            <a:r>
              <a:rPr lang="en-CA" dirty="0"/>
              <a:t>there is no way to know for certain if a patient has MERRF.</a:t>
            </a:r>
          </a:p>
        </p:txBody>
      </p:sp>
      <p:pic>
        <p:nvPicPr>
          <p:cNvPr id="5" name="Picture 4">
            <a:extLst>
              <a:ext uri="{FF2B5EF4-FFF2-40B4-BE49-F238E27FC236}">
                <a16:creationId xmlns:a16="http://schemas.microsoft.com/office/drawing/2014/main" id="{77C1BCF2-059F-45E5-AACE-293384CE4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002" y="82550"/>
            <a:ext cx="2628900" cy="1743075"/>
          </a:xfrm>
          <a:prstGeom prst="rect">
            <a:avLst/>
          </a:prstGeom>
        </p:spPr>
      </p:pic>
      <p:sp>
        <p:nvSpPr>
          <p:cNvPr id="6" name="TextBox 5">
            <a:extLst>
              <a:ext uri="{FF2B5EF4-FFF2-40B4-BE49-F238E27FC236}">
                <a16:creationId xmlns:a16="http://schemas.microsoft.com/office/drawing/2014/main" id="{DA5DCEDD-8473-42A2-B714-195DB450D40D}"/>
              </a:ext>
            </a:extLst>
          </p:cNvPr>
          <p:cNvSpPr txBox="1"/>
          <p:nvPr/>
        </p:nvSpPr>
        <p:spPr>
          <a:xfrm>
            <a:off x="4529469" y="1825625"/>
            <a:ext cx="2601433" cy="1200329"/>
          </a:xfrm>
          <a:prstGeom prst="rect">
            <a:avLst/>
          </a:prstGeom>
          <a:noFill/>
        </p:spPr>
        <p:txBody>
          <a:bodyPr wrap="square" rtlCol="0">
            <a:spAutoFit/>
          </a:bodyPr>
          <a:lstStyle/>
          <a:p>
            <a:r>
              <a:rPr lang="en-CA" dirty="0"/>
              <a:t>Muscle fiber of someone with MERRF. The red spots are buildups of mutated mitochondria</a:t>
            </a:r>
          </a:p>
        </p:txBody>
      </p:sp>
    </p:spTree>
    <p:extLst>
      <p:ext uri="{BB962C8B-B14F-4D97-AF65-F5344CB8AC3E}">
        <p14:creationId xmlns:p14="http://schemas.microsoft.com/office/powerpoint/2010/main" val="228422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EC8D-F8DF-4FE0-AE42-4684D4F74273}"/>
              </a:ext>
            </a:extLst>
          </p:cNvPr>
          <p:cNvSpPr>
            <a:spLocks noGrp="1"/>
          </p:cNvSpPr>
          <p:nvPr>
            <p:ph type="title"/>
          </p:nvPr>
        </p:nvSpPr>
        <p:spPr/>
        <p:txBody>
          <a:bodyPr/>
          <a:lstStyle/>
          <a:p>
            <a:r>
              <a:rPr lang="en-CA" dirty="0"/>
              <a:t>Treatment	</a:t>
            </a:r>
          </a:p>
        </p:txBody>
      </p:sp>
      <p:sp>
        <p:nvSpPr>
          <p:cNvPr id="3" name="Content Placeholder 2">
            <a:extLst>
              <a:ext uri="{FF2B5EF4-FFF2-40B4-BE49-F238E27FC236}">
                <a16:creationId xmlns:a16="http://schemas.microsoft.com/office/drawing/2014/main" id="{93CE6AAE-B63C-4013-B3CD-3EBCA678AE33}"/>
              </a:ext>
            </a:extLst>
          </p:cNvPr>
          <p:cNvSpPr>
            <a:spLocks noGrp="1"/>
          </p:cNvSpPr>
          <p:nvPr>
            <p:ph idx="1"/>
          </p:nvPr>
        </p:nvSpPr>
        <p:spPr/>
        <p:txBody>
          <a:bodyPr/>
          <a:lstStyle/>
          <a:p>
            <a:r>
              <a:rPr lang="en-CA" dirty="0"/>
              <a:t>There is no known cure for MERRF, so treatments are just given to relieve symptoms</a:t>
            </a:r>
          </a:p>
          <a:p>
            <a:r>
              <a:rPr lang="en-CA" dirty="0"/>
              <a:t>They are given antiepileptic drugs for the seizures</a:t>
            </a:r>
          </a:p>
          <a:p>
            <a:r>
              <a:rPr lang="en-CA" dirty="0"/>
              <a:t>Patients are given physical therapy to improve their motor skills</a:t>
            </a:r>
          </a:p>
          <a:p>
            <a:r>
              <a:rPr lang="en-CA"/>
              <a:t>Drugs </a:t>
            </a:r>
            <a:r>
              <a:rPr lang="en-CA" dirty="0"/>
              <a:t>are used to treat the other symptoms</a:t>
            </a:r>
          </a:p>
          <a:p>
            <a:pPr marL="0" indent="0">
              <a:buNone/>
            </a:pPr>
            <a:endParaRPr lang="en-CA" dirty="0"/>
          </a:p>
          <a:p>
            <a:endParaRPr lang="en-CA" dirty="0"/>
          </a:p>
        </p:txBody>
      </p:sp>
      <p:pic>
        <p:nvPicPr>
          <p:cNvPr id="5" name="Picture 4">
            <a:extLst>
              <a:ext uri="{FF2B5EF4-FFF2-40B4-BE49-F238E27FC236}">
                <a16:creationId xmlns:a16="http://schemas.microsoft.com/office/drawing/2014/main" id="{9D8B1FAA-0D06-41BB-9284-1060B8241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043" y="3652838"/>
            <a:ext cx="4476750" cy="2524125"/>
          </a:xfrm>
          <a:prstGeom prst="rect">
            <a:avLst/>
          </a:prstGeom>
        </p:spPr>
      </p:pic>
      <p:sp>
        <p:nvSpPr>
          <p:cNvPr id="6" name="TextBox 5">
            <a:extLst>
              <a:ext uri="{FF2B5EF4-FFF2-40B4-BE49-F238E27FC236}">
                <a16:creationId xmlns:a16="http://schemas.microsoft.com/office/drawing/2014/main" id="{8722C753-B7F5-4F31-A27B-FBBAF05790AF}"/>
              </a:ext>
            </a:extLst>
          </p:cNvPr>
          <p:cNvSpPr txBox="1"/>
          <p:nvPr/>
        </p:nvSpPr>
        <p:spPr>
          <a:xfrm>
            <a:off x="7230140" y="6176963"/>
            <a:ext cx="4529469" cy="369332"/>
          </a:xfrm>
          <a:prstGeom prst="rect">
            <a:avLst/>
          </a:prstGeom>
          <a:noFill/>
        </p:spPr>
        <p:txBody>
          <a:bodyPr wrap="square" rtlCol="0">
            <a:spAutoFit/>
          </a:bodyPr>
          <a:lstStyle/>
          <a:p>
            <a:pPr algn="ctr"/>
            <a:r>
              <a:rPr lang="en-CA" dirty="0"/>
              <a:t>Epilepsy treatment</a:t>
            </a:r>
          </a:p>
        </p:txBody>
      </p:sp>
    </p:spTree>
    <p:extLst>
      <p:ext uri="{BB962C8B-B14F-4D97-AF65-F5344CB8AC3E}">
        <p14:creationId xmlns:p14="http://schemas.microsoft.com/office/powerpoint/2010/main" val="39289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54D7-D40E-449D-817C-C347590327E8}"/>
              </a:ext>
            </a:extLst>
          </p:cNvPr>
          <p:cNvSpPr>
            <a:spLocks noGrp="1"/>
          </p:cNvSpPr>
          <p:nvPr>
            <p:ph type="title"/>
          </p:nvPr>
        </p:nvSpPr>
        <p:spPr/>
        <p:txBody>
          <a:bodyPr/>
          <a:lstStyle/>
          <a:p>
            <a:r>
              <a:rPr lang="en-CA" dirty="0"/>
              <a:t>Prognosis</a:t>
            </a:r>
          </a:p>
        </p:txBody>
      </p:sp>
      <p:sp>
        <p:nvSpPr>
          <p:cNvPr id="3" name="Content Placeholder 2">
            <a:extLst>
              <a:ext uri="{FF2B5EF4-FFF2-40B4-BE49-F238E27FC236}">
                <a16:creationId xmlns:a16="http://schemas.microsoft.com/office/drawing/2014/main" id="{DF6A9795-3A6D-41C9-A7EA-FA525DAA619D}"/>
              </a:ext>
            </a:extLst>
          </p:cNvPr>
          <p:cNvSpPr>
            <a:spLocks noGrp="1"/>
          </p:cNvSpPr>
          <p:nvPr>
            <p:ph idx="1"/>
          </p:nvPr>
        </p:nvSpPr>
        <p:spPr/>
        <p:txBody>
          <a:bodyPr/>
          <a:lstStyle/>
          <a:p>
            <a:r>
              <a:rPr lang="en-CA" dirty="0"/>
              <a:t>The prognosis is not good, as the disease will continue to progress and not stop, given as there is no cure. The severity varies per person, and some patients may have a reasonably long life without too many problems.</a:t>
            </a:r>
          </a:p>
        </p:txBody>
      </p:sp>
      <p:pic>
        <p:nvPicPr>
          <p:cNvPr id="4" name="Picture 3">
            <a:extLst>
              <a:ext uri="{FF2B5EF4-FFF2-40B4-BE49-F238E27FC236}">
                <a16:creationId xmlns:a16="http://schemas.microsoft.com/office/drawing/2014/main" id="{3F587653-13F2-4C46-9A46-A3E827ACE158}"/>
              </a:ext>
            </a:extLst>
          </p:cNvPr>
          <p:cNvPicPr>
            <a:picLocks noChangeAspect="1"/>
          </p:cNvPicPr>
          <p:nvPr/>
        </p:nvPicPr>
        <p:blipFill>
          <a:blip r:embed="rId2"/>
          <a:stretch>
            <a:fillRect/>
          </a:stretch>
        </p:blipFill>
        <p:spPr>
          <a:xfrm>
            <a:off x="7156740" y="3080824"/>
            <a:ext cx="3313738" cy="3469599"/>
          </a:xfrm>
          <a:prstGeom prst="rect">
            <a:avLst/>
          </a:prstGeom>
        </p:spPr>
      </p:pic>
    </p:spTree>
    <p:extLst>
      <p:ext uri="{BB962C8B-B14F-4D97-AF65-F5344CB8AC3E}">
        <p14:creationId xmlns:p14="http://schemas.microsoft.com/office/powerpoint/2010/main" val="52373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5C32-2DAC-45E5-89F5-68E0899B6440}"/>
              </a:ext>
            </a:extLst>
          </p:cNvPr>
          <p:cNvSpPr>
            <a:spLocks noGrp="1"/>
          </p:cNvSpPr>
          <p:nvPr>
            <p:ph type="title"/>
          </p:nvPr>
        </p:nvSpPr>
        <p:spPr/>
        <p:txBody>
          <a:bodyPr/>
          <a:lstStyle/>
          <a:p>
            <a:r>
              <a:rPr lang="en-CA" dirty="0"/>
              <a:t>Citations</a:t>
            </a:r>
          </a:p>
        </p:txBody>
      </p:sp>
      <p:sp>
        <p:nvSpPr>
          <p:cNvPr id="3" name="Content Placeholder 2">
            <a:extLst>
              <a:ext uri="{FF2B5EF4-FFF2-40B4-BE49-F238E27FC236}">
                <a16:creationId xmlns:a16="http://schemas.microsoft.com/office/drawing/2014/main" id="{924CD68F-FB33-4412-B437-0D6633903E6C}"/>
              </a:ext>
            </a:extLst>
          </p:cNvPr>
          <p:cNvSpPr>
            <a:spLocks noGrp="1"/>
          </p:cNvSpPr>
          <p:nvPr>
            <p:ph idx="1"/>
          </p:nvPr>
        </p:nvSpPr>
        <p:spPr/>
        <p:txBody>
          <a:bodyPr>
            <a:normAutofit fontScale="85000" lnSpcReduction="10000"/>
          </a:bodyPr>
          <a:lstStyle/>
          <a:p>
            <a:r>
              <a:rPr lang="en-CA" dirty="0"/>
              <a:t>Cohen, Bruce H. “MERRF: Myoclonus Epilepsy and Ragged Red Fibers.” Egyptian Journal of Medical Human Genetics, Elsevier, 4 Dec. 2015, www.sciencedirect.com/science/article/pii/B9780128008775000036.</a:t>
            </a:r>
          </a:p>
          <a:p>
            <a:r>
              <a:rPr lang="en-CA" dirty="0"/>
              <a:t>Davis, Ryan L., et al. “Mitochondrial Diseases.” Egyptian Journal of Medical Human Genetics, Elsevier, 8 Jan. 2018, www.sciencedirect.com/science/article/pii/B9780444632333000105.</a:t>
            </a:r>
          </a:p>
          <a:p>
            <a:r>
              <a:rPr lang="en-CA" dirty="0"/>
              <a:t>Newman, Maureen. “Myoclonus Epilepsy Associated with Ragged-Red Fibers (MERRF) Diagnosis Discussed by Researchers.” Mitochondrial Disease News, 1 June 2015, mitochondrialdiseasenews.com/2015/05/04/myoclonus-epilepsy-associated-ragged-red-fibers-merrf-diagnosis-discussed-researchers/.</a:t>
            </a:r>
          </a:p>
          <a:p>
            <a:r>
              <a:rPr lang="en-CA" dirty="0" err="1"/>
              <a:t>DiMauro</a:t>
            </a:r>
            <a:r>
              <a:rPr lang="en-CA" dirty="0"/>
              <a:t>, Salvatore, and Michio Hirano. “MERRF.” Advances in Pediatrics., U.S. National Library of Medicine, 3 June 2003, www.ncbi.nlm.nih.gov/pubmed/20301693.</a:t>
            </a:r>
          </a:p>
        </p:txBody>
      </p:sp>
    </p:spTree>
    <p:extLst>
      <p:ext uri="{BB962C8B-B14F-4D97-AF65-F5344CB8AC3E}">
        <p14:creationId xmlns:p14="http://schemas.microsoft.com/office/powerpoint/2010/main" val="3200280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482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Myoclonic epilepsy with ragged-red fibers (MERRF)</vt:lpstr>
      <vt:lpstr>What it is and symptoms</vt:lpstr>
      <vt:lpstr>Causes</vt:lpstr>
      <vt:lpstr>Diagnosis</vt:lpstr>
      <vt:lpstr>Treatment </vt:lpstr>
      <vt:lpstr>Prognosis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Myoclonic epilepsy with ragged-red fibers (MERF)</dc:title>
  <dc:creator>Michael Gill</dc:creator>
  <cp:lastModifiedBy>Michael Gill</cp:lastModifiedBy>
  <cp:revision>25</cp:revision>
  <dcterms:created xsi:type="dcterms:W3CDTF">2018-07-29T20:31:47Z</dcterms:created>
  <dcterms:modified xsi:type="dcterms:W3CDTF">2018-08-02T19:58:46Z</dcterms:modified>
</cp:coreProperties>
</file>